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slides/slide53.xml" ContentType="application/vnd.openxmlformats-officedocument.presentationml.slide+xml"/>
  <Override PartName="/ppt/slides/slide54.xml" ContentType="application/vnd.openxmlformats-officedocument.presentationml.slide+xml"/>
  <Override PartName="/ppt/slides/slide55.xml" ContentType="application/vnd.openxmlformats-officedocument.presentationml.slide+xml"/>
  <Override PartName="/ppt/slides/slide56.xml" ContentType="application/vnd.openxmlformats-officedocument.presentationml.slide+xml"/>
  <Override PartName="/ppt/slides/slide57.xml" ContentType="application/vnd.openxmlformats-officedocument.presentationml.slide+xml"/>
  <Override PartName="/ppt/slides/slide58.xml" ContentType="application/vnd.openxmlformats-officedocument.presentationml.slide+xml"/>
  <Override PartName="/ppt/slides/slide59.xml" ContentType="application/vnd.openxmlformats-officedocument.presentationml.slide+xml"/>
  <Override PartName="/ppt/slides/slide60.xml" ContentType="application/vnd.openxmlformats-officedocument.presentationml.slide+xml"/>
  <Override PartName="/ppt/slides/slide61.xml" ContentType="application/vnd.openxmlformats-officedocument.presentationml.slide+xml"/>
  <Override PartName="/ppt/slides/slide62.xml" ContentType="application/vnd.openxmlformats-officedocument.presentationml.slide+xml"/>
  <Override PartName="/ppt/slides/slide63.xml" ContentType="application/vnd.openxmlformats-officedocument.presentationml.slide+xml"/>
  <Override PartName="/ppt/slides/slide64.xml" ContentType="application/vnd.openxmlformats-officedocument.presentationml.slide+xml"/>
  <Override PartName="/ppt/slides/slide65.xml" ContentType="application/vnd.openxmlformats-officedocument.presentationml.slide+xml"/>
  <Override PartName="/ppt/slides/slide66.xml" ContentType="application/vnd.openxmlformats-officedocument.presentationml.slide+xml"/>
  <Override PartName="/ppt/notesMasters/notesMaster1.xml" ContentType="application/vnd.openxmlformats-officedocument.presentationml.notes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notesSlides/notesSlide22.xml" ContentType="application/vnd.openxmlformats-officedocument.presentationml.notesSlide+xml"/>
  <Override PartName="/ppt/notesSlides/notesSlide23.xml" ContentType="application/vnd.openxmlformats-officedocument.presentationml.notesSlide+xml"/>
  <Override PartName="/ppt/notesSlides/notesSlide24.xml" ContentType="application/vnd.openxmlformats-officedocument.presentationml.notesSlide+xml"/>
  <Override PartName="/ppt/notesSlides/notesSlide25.xml" ContentType="application/vnd.openxmlformats-officedocument.presentationml.notesSlide+xml"/>
  <Override PartName="/ppt/notesSlides/notesSlide26.xml" ContentType="application/vnd.openxmlformats-officedocument.presentationml.notesSlide+xml"/>
  <Override PartName="/ppt/notesSlides/notesSlide27.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68"/>
  </p:notesMasterIdLst>
  <p:sldIdLst>
    <p:sldId id="652" r:id="rId2"/>
    <p:sldId id="674" r:id="rId3"/>
    <p:sldId id="653" r:id="rId4"/>
    <p:sldId id="667" r:id="rId5"/>
    <p:sldId id="267" r:id="rId6"/>
    <p:sldId id="359" r:id="rId7"/>
    <p:sldId id="703" r:id="rId8"/>
    <p:sldId id="706" r:id="rId9"/>
    <p:sldId id="705" r:id="rId10"/>
    <p:sldId id="685" r:id="rId11"/>
    <p:sldId id="707" r:id="rId12"/>
    <p:sldId id="666" r:id="rId13"/>
    <p:sldId id="360" r:id="rId14"/>
    <p:sldId id="361" r:id="rId15"/>
    <p:sldId id="362" r:id="rId16"/>
    <p:sldId id="363" r:id="rId17"/>
    <p:sldId id="271" r:id="rId18"/>
    <p:sldId id="664" r:id="rId19"/>
    <p:sldId id="686" r:id="rId20"/>
    <p:sldId id="364" r:id="rId21"/>
    <p:sldId id="273" r:id="rId22"/>
    <p:sldId id="708" r:id="rId23"/>
    <p:sldId id="275" r:id="rId24"/>
    <p:sldId id="291" r:id="rId25"/>
    <p:sldId id="651" r:id="rId26"/>
    <p:sldId id="256" r:id="rId27"/>
    <p:sldId id="258" r:id="rId28"/>
    <p:sldId id="277" r:id="rId29"/>
    <p:sldId id="284" r:id="rId30"/>
    <p:sldId id="691" r:id="rId31"/>
    <p:sldId id="687" r:id="rId32"/>
    <p:sldId id="709" r:id="rId33"/>
    <p:sldId id="692" r:id="rId34"/>
    <p:sldId id="689" r:id="rId35"/>
    <p:sldId id="716" r:id="rId36"/>
    <p:sldId id="289" r:id="rId37"/>
    <p:sldId id="690" r:id="rId38"/>
    <p:sldId id="676" r:id="rId39"/>
    <p:sldId id="710" r:id="rId40"/>
    <p:sldId id="693" r:id="rId41"/>
    <p:sldId id="286" r:id="rId42"/>
    <p:sldId id="696" r:id="rId43"/>
    <p:sldId id="293" r:id="rId44"/>
    <p:sldId id="694" r:id="rId45"/>
    <p:sldId id="282" r:id="rId46"/>
    <p:sldId id="711" r:id="rId47"/>
    <p:sldId id="688" r:id="rId48"/>
    <p:sldId id="274" r:id="rId49"/>
    <p:sldId id="290" r:id="rId50"/>
    <p:sldId id="9146" r:id="rId51"/>
    <p:sldId id="9153" r:id="rId52"/>
    <p:sldId id="9147" r:id="rId53"/>
    <p:sldId id="9148" r:id="rId54"/>
    <p:sldId id="9149" r:id="rId55"/>
    <p:sldId id="9154" r:id="rId56"/>
    <p:sldId id="297" r:id="rId57"/>
    <p:sldId id="679" r:id="rId58"/>
    <p:sldId id="288" r:id="rId59"/>
    <p:sldId id="292" r:id="rId60"/>
    <p:sldId id="294" r:id="rId61"/>
    <p:sldId id="295" r:id="rId62"/>
    <p:sldId id="269" r:id="rId63"/>
    <p:sldId id="680" r:id="rId64"/>
    <p:sldId id="270" r:id="rId65"/>
    <p:sldId id="266" r:id="rId66"/>
    <p:sldId id="682" r:id="rId67"/>
  </p:sldIdLst>
  <p:sldSz cx="12192000" cy="6858000"/>
  <p:notesSz cx="7023100" cy="93091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3840">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Steven C Salop" initials="SCS" lastIdx="1" clrIdx="0">
    <p:extLst>
      <p:ext uri="{19B8F6BF-5375-455C-9EA6-DF929625EA0E}">
        <p15:presenceInfo xmlns:p15="http://schemas.microsoft.com/office/powerpoint/2012/main" userId="Steven C Salop" providerId="Non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4368" autoAdjust="0"/>
    <p:restoredTop sz="93792" autoAdjust="0"/>
  </p:normalViewPr>
  <p:slideViewPr>
    <p:cSldViewPr snapToGrid="0">
      <p:cViewPr varScale="1">
        <p:scale>
          <a:sx n="70" d="100"/>
          <a:sy n="70" d="100"/>
        </p:scale>
        <p:origin x="549" y="24"/>
      </p:cViewPr>
      <p:guideLst>
        <p:guide orient="horz" pos="2160"/>
        <p:guide pos="3840"/>
      </p:guideLst>
    </p:cSldViewPr>
  </p:slideViewPr>
  <p:outlineViewPr>
    <p:cViewPr>
      <p:scale>
        <a:sx n="33" d="100"/>
        <a:sy n="33" d="100"/>
      </p:scale>
      <p:origin x="0" y="-35676"/>
    </p:cViewPr>
  </p:outlineViewPr>
  <p:notesTextViewPr>
    <p:cViewPr>
      <p:scale>
        <a:sx n="1" d="1"/>
        <a:sy n="1" d="1"/>
      </p:scale>
      <p:origin x="0" y="0"/>
    </p:cViewPr>
  </p:notesTextViewPr>
  <p:sorterViewPr>
    <p:cViewPr varScale="1">
      <p:scale>
        <a:sx n="100" d="100"/>
        <a:sy n="100" d="100"/>
      </p:scale>
      <p:origin x="0" y="-21939"/>
    </p:cViewPr>
  </p:sorterViewPr>
  <p:gridSpacing cx="76200" cy="76200"/>
</p:viewPr>
</file>

<file path=ppt/_rels/presentation.xml.rels><?xml version="1.0" encoding="UTF-8" standalone="yes"?>
<Relationships xmlns="http://schemas.openxmlformats.org/package/2006/relationships"><Relationship Id="rId26" Type="http://schemas.openxmlformats.org/officeDocument/2006/relationships/slide" Target="slides/slide25.xml"/><Relationship Id="rId21" Type="http://schemas.openxmlformats.org/officeDocument/2006/relationships/slide" Target="slides/slide20.xml"/><Relationship Id="rId42" Type="http://schemas.openxmlformats.org/officeDocument/2006/relationships/slide" Target="slides/slide41.xml"/><Relationship Id="rId47" Type="http://schemas.openxmlformats.org/officeDocument/2006/relationships/slide" Target="slides/slide46.xml"/><Relationship Id="rId63" Type="http://schemas.openxmlformats.org/officeDocument/2006/relationships/slide" Target="slides/slide62.xml"/><Relationship Id="rId68"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slide" Target="slides/slide15.xml"/><Relationship Id="rId29" Type="http://schemas.openxmlformats.org/officeDocument/2006/relationships/slide" Target="slides/slide28.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3" Type="http://schemas.openxmlformats.org/officeDocument/2006/relationships/slide" Target="slides/slide52.xml"/><Relationship Id="rId58" Type="http://schemas.openxmlformats.org/officeDocument/2006/relationships/slide" Target="slides/slide57.xml"/><Relationship Id="rId66" Type="http://schemas.openxmlformats.org/officeDocument/2006/relationships/slide" Target="slides/slide65.xml"/><Relationship Id="rId5" Type="http://schemas.openxmlformats.org/officeDocument/2006/relationships/slide" Target="slides/slide4.xml"/><Relationship Id="rId61" Type="http://schemas.openxmlformats.org/officeDocument/2006/relationships/slide" Target="slides/slide60.xml"/><Relationship Id="rId19" Type="http://schemas.openxmlformats.org/officeDocument/2006/relationships/slide" Target="slides/slide1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56" Type="http://schemas.openxmlformats.org/officeDocument/2006/relationships/slide" Target="slides/slide55.xml"/><Relationship Id="rId64" Type="http://schemas.openxmlformats.org/officeDocument/2006/relationships/slide" Target="slides/slide63.xml"/><Relationship Id="rId69" Type="http://schemas.openxmlformats.org/officeDocument/2006/relationships/commentAuthors" Target="commentAuthors.xml"/><Relationship Id="rId8" Type="http://schemas.openxmlformats.org/officeDocument/2006/relationships/slide" Target="slides/slide7.xml"/><Relationship Id="rId51" Type="http://schemas.openxmlformats.org/officeDocument/2006/relationships/slide" Target="slides/slide50.xml"/><Relationship Id="rId72" Type="http://schemas.openxmlformats.org/officeDocument/2006/relationships/theme" Target="theme/theme1.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59" Type="http://schemas.openxmlformats.org/officeDocument/2006/relationships/slide" Target="slides/slide58.xml"/><Relationship Id="rId67" Type="http://schemas.openxmlformats.org/officeDocument/2006/relationships/slide" Target="slides/slide66.xml"/><Relationship Id="rId20" Type="http://schemas.openxmlformats.org/officeDocument/2006/relationships/slide" Target="slides/slide19.xml"/><Relationship Id="rId41" Type="http://schemas.openxmlformats.org/officeDocument/2006/relationships/slide" Target="slides/slide40.xml"/><Relationship Id="rId54" Type="http://schemas.openxmlformats.org/officeDocument/2006/relationships/slide" Target="slides/slide53.xml"/><Relationship Id="rId62" Type="http://schemas.openxmlformats.org/officeDocument/2006/relationships/slide" Target="slides/slide61.xml"/><Relationship Id="rId70"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slide" Target="slides/slide48.xml"/><Relationship Id="rId57" Type="http://schemas.openxmlformats.org/officeDocument/2006/relationships/slide" Target="slides/slide56.xml"/><Relationship Id="rId10" Type="http://schemas.openxmlformats.org/officeDocument/2006/relationships/slide" Target="slides/slide9.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slide" Target="slides/slide51.xml"/><Relationship Id="rId60" Type="http://schemas.openxmlformats.org/officeDocument/2006/relationships/slide" Target="slides/slide59.xml"/><Relationship Id="rId65" Type="http://schemas.openxmlformats.org/officeDocument/2006/relationships/slide" Target="slides/slide64.xml"/><Relationship Id="rId73"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3" Type="http://schemas.openxmlformats.org/officeDocument/2006/relationships/slide" Target="slides/slide12.xml"/><Relationship Id="rId18" Type="http://schemas.openxmlformats.org/officeDocument/2006/relationships/slide" Target="slides/slide17.xml"/><Relationship Id="rId39" Type="http://schemas.openxmlformats.org/officeDocument/2006/relationships/slide" Target="slides/slide38.xml"/><Relationship Id="rId34" Type="http://schemas.openxmlformats.org/officeDocument/2006/relationships/slide" Target="slides/slide33.xml"/><Relationship Id="rId50" Type="http://schemas.openxmlformats.org/officeDocument/2006/relationships/slide" Target="slides/slide49.xml"/><Relationship Id="rId55" Type="http://schemas.openxmlformats.org/officeDocument/2006/relationships/slide" Target="slides/slide54.xml"/><Relationship Id="rId7" Type="http://schemas.openxmlformats.org/officeDocument/2006/relationships/slide" Target="slides/slide6.xml"/><Relationship Id="rId71" Type="http://schemas.openxmlformats.org/officeDocument/2006/relationships/viewProps" Target="view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1" y="0"/>
            <a:ext cx="3043343" cy="467072"/>
          </a:xfrm>
          <a:prstGeom prst="rect">
            <a:avLst/>
          </a:prstGeom>
        </p:spPr>
        <p:txBody>
          <a:bodyPr vert="horz" lIns="93324" tIns="46662" rIns="93324" bIns="46662" rtlCol="0"/>
          <a:lstStyle>
            <a:lvl1pPr algn="l">
              <a:defRPr sz="1200"/>
            </a:lvl1pPr>
          </a:lstStyle>
          <a:p>
            <a:endParaRPr lang="en-US"/>
          </a:p>
        </p:txBody>
      </p:sp>
      <p:sp>
        <p:nvSpPr>
          <p:cNvPr id="3" name="Date Placeholder 2"/>
          <p:cNvSpPr>
            <a:spLocks noGrp="1"/>
          </p:cNvSpPr>
          <p:nvPr>
            <p:ph type="dt" idx="1"/>
          </p:nvPr>
        </p:nvSpPr>
        <p:spPr>
          <a:xfrm>
            <a:off x="3978133" y="0"/>
            <a:ext cx="3043343" cy="467072"/>
          </a:xfrm>
          <a:prstGeom prst="rect">
            <a:avLst/>
          </a:prstGeom>
        </p:spPr>
        <p:txBody>
          <a:bodyPr vert="horz" lIns="93324" tIns="46662" rIns="93324" bIns="46662" rtlCol="0"/>
          <a:lstStyle>
            <a:lvl1pPr algn="r">
              <a:defRPr sz="1200"/>
            </a:lvl1pPr>
          </a:lstStyle>
          <a:p>
            <a:fld id="{C8CE9114-7F8D-437C-9E59-20D016586FE8}" type="datetimeFigureOut">
              <a:rPr lang="en-US" smtClean="0"/>
              <a:t>4/30/2023</a:t>
            </a:fld>
            <a:endParaRPr lang="en-US"/>
          </a:p>
        </p:txBody>
      </p:sp>
      <p:sp>
        <p:nvSpPr>
          <p:cNvPr id="4" name="Slide Image Placeholder 3"/>
          <p:cNvSpPr>
            <a:spLocks noGrp="1" noRot="1" noChangeAspect="1"/>
          </p:cNvSpPr>
          <p:nvPr>
            <p:ph type="sldImg" idx="2"/>
          </p:nvPr>
        </p:nvSpPr>
        <p:spPr>
          <a:xfrm>
            <a:off x="717550" y="1162050"/>
            <a:ext cx="5588000" cy="3143250"/>
          </a:xfrm>
          <a:prstGeom prst="rect">
            <a:avLst/>
          </a:prstGeom>
          <a:noFill/>
          <a:ln w="12700">
            <a:solidFill>
              <a:prstClr val="black"/>
            </a:solidFill>
          </a:ln>
        </p:spPr>
        <p:txBody>
          <a:bodyPr vert="horz" lIns="93324" tIns="46662" rIns="93324" bIns="46662" rtlCol="0" anchor="ctr"/>
          <a:lstStyle/>
          <a:p>
            <a:endParaRPr lang="en-US"/>
          </a:p>
        </p:txBody>
      </p:sp>
      <p:sp>
        <p:nvSpPr>
          <p:cNvPr id="5" name="Notes Placeholder 4"/>
          <p:cNvSpPr>
            <a:spLocks noGrp="1"/>
          </p:cNvSpPr>
          <p:nvPr>
            <p:ph type="body" sz="quarter" idx="3"/>
          </p:nvPr>
        </p:nvSpPr>
        <p:spPr>
          <a:xfrm>
            <a:off x="702310" y="4480005"/>
            <a:ext cx="5618480" cy="3665458"/>
          </a:xfrm>
          <a:prstGeom prst="rect">
            <a:avLst/>
          </a:prstGeom>
        </p:spPr>
        <p:txBody>
          <a:bodyPr vert="horz" lIns="93324" tIns="46662" rIns="93324" bIns="46662"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1" y="8842029"/>
            <a:ext cx="3043343" cy="467071"/>
          </a:xfrm>
          <a:prstGeom prst="rect">
            <a:avLst/>
          </a:prstGeom>
        </p:spPr>
        <p:txBody>
          <a:bodyPr vert="horz" lIns="93324" tIns="46662" rIns="93324" bIns="46662" rtlCol="0" anchor="b"/>
          <a:lstStyle>
            <a:lvl1pPr algn="l">
              <a:defRPr sz="1200"/>
            </a:lvl1pPr>
          </a:lstStyle>
          <a:p>
            <a:endParaRPr lang="en-US"/>
          </a:p>
        </p:txBody>
      </p:sp>
      <p:sp>
        <p:nvSpPr>
          <p:cNvPr id="7" name="Slide Number Placeholder 6"/>
          <p:cNvSpPr>
            <a:spLocks noGrp="1"/>
          </p:cNvSpPr>
          <p:nvPr>
            <p:ph type="sldNum" sz="quarter" idx="5"/>
          </p:nvPr>
        </p:nvSpPr>
        <p:spPr>
          <a:xfrm>
            <a:off x="3978133" y="8842029"/>
            <a:ext cx="3043343" cy="467071"/>
          </a:xfrm>
          <a:prstGeom prst="rect">
            <a:avLst/>
          </a:prstGeom>
        </p:spPr>
        <p:txBody>
          <a:bodyPr vert="horz" lIns="93324" tIns="46662" rIns="93324" bIns="46662" rtlCol="0" anchor="b"/>
          <a:lstStyle>
            <a:lvl1pPr algn="r">
              <a:defRPr sz="1200"/>
            </a:lvl1pPr>
          </a:lstStyle>
          <a:p>
            <a:fld id="{86325F5E-ACB9-499E-BC35-EE8B7AE0AB62}" type="slidenum">
              <a:rPr lang="en-US" smtClean="0"/>
              <a:t>‹#›</a:t>
            </a:fld>
            <a:endParaRPr lang="en-US"/>
          </a:p>
        </p:txBody>
      </p:sp>
    </p:spTree>
    <p:extLst>
      <p:ext uri="{BB962C8B-B14F-4D97-AF65-F5344CB8AC3E}">
        <p14:creationId xmlns:p14="http://schemas.microsoft.com/office/powerpoint/2010/main" val="704551821"/>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36.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38.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40.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41.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42.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44.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45.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4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4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55.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59.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60.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61.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62.xml"/><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2" Type="http://schemas.openxmlformats.org/officeDocument/2006/relationships/slide" Target="../slides/slide63.xml"/><Relationship Id="rId1" Type="http://schemas.openxmlformats.org/officeDocument/2006/relationships/notesMaster" Target="../notesMasters/notesMaster1.xml"/></Relationships>
</file>

<file path=ppt/notesSlides/_rels/notesSlide25.xml.rels><?xml version="1.0" encoding="UTF-8" standalone="yes"?>
<Relationships xmlns="http://schemas.openxmlformats.org/package/2006/relationships"><Relationship Id="rId2" Type="http://schemas.openxmlformats.org/officeDocument/2006/relationships/slide" Target="../slides/slide64.xml"/><Relationship Id="rId1" Type="http://schemas.openxmlformats.org/officeDocument/2006/relationships/notesMaster" Target="../notesMasters/notesMaster1.xml"/></Relationships>
</file>

<file path=ppt/notesSlides/_rels/notesSlide26.xml.rels><?xml version="1.0" encoding="UTF-8" standalone="yes"?>
<Relationships xmlns="http://schemas.openxmlformats.org/package/2006/relationships"><Relationship Id="rId2" Type="http://schemas.openxmlformats.org/officeDocument/2006/relationships/slide" Target="../slides/slide65.xml"/><Relationship Id="rId1" Type="http://schemas.openxmlformats.org/officeDocument/2006/relationships/notesMaster" Target="../notesMasters/notesMaster1.xml"/></Relationships>
</file>

<file path=ppt/notesSlides/_rels/notesSlide27.xml.rels><?xml version="1.0" encoding="UTF-8" standalone="yes"?>
<Relationships xmlns="http://schemas.openxmlformats.org/package/2006/relationships"><Relationship Id="rId2" Type="http://schemas.openxmlformats.org/officeDocument/2006/relationships/slide" Target="../slides/slide66.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2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31.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33.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34.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86325F5E-ACB9-499E-BC35-EE8B7AE0AB62}" type="slidenum">
              <a:rPr lang="en-US" smtClean="0"/>
              <a:t>11</a:t>
            </a:fld>
            <a:endParaRPr lang="en-US"/>
          </a:p>
        </p:txBody>
      </p:sp>
    </p:spTree>
    <p:extLst>
      <p:ext uri="{BB962C8B-B14F-4D97-AF65-F5344CB8AC3E}">
        <p14:creationId xmlns:p14="http://schemas.microsoft.com/office/powerpoint/2010/main" val="1914224906"/>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86325F5E-ACB9-499E-BC35-EE8B7AE0AB62}" type="slidenum">
              <a:rPr lang="en-US" smtClean="0"/>
              <a:t>36</a:t>
            </a:fld>
            <a:endParaRPr lang="en-US"/>
          </a:p>
        </p:txBody>
      </p:sp>
    </p:spTree>
    <p:extLst>
      <p:ext uri="{BB962C8B-B14F-4D97-AF65-F5344CB8AC3E}">
        <p14:creationId xmlns:p14="http://schemas.microsoft.com/office/powerpoint/2010/main" val="2308516608"/>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Rectangle 7">
            <a:extLst>
              <a:ext uri="{FF2B5EF4-FFF2-40B4-BE49-F238E27FC236}">
                <a16:creationId xmlns:a16="http://schemas.microsoft.com/office/drawing/2014/main" id="{2EA41E0E-456B-4F43-B68A-17D166735318}"/>
              </a:ext>
            </a:extLst>
          </p:cNvPr>
          <p:cNvSpPr>
            <a:spLocks noGrp="1" noChangeArrowheads="1"/>
          </p:cNvSpPr>
          <p:nvPr>
            <p:ph type="sldNum" sz="quarter" idx="5"/>
          </p:nvPr>
        </p:nvSpPr>
        <p:spPr>
          <a:noFill/>
        </p:spPr>
        <p:txBody>
          <a:bodyPr/>
          <a:lstStyle>
            <a:lvl1pPr defTabSz="946200">
              <a:defRPr>
                <a:solidFill>
                  <a:schemeClr val="tx1"/>
                </a:solidFill>
                <a:latin typeface="Tahoma" panose="020B0604030504040204" pitchFamily="34" charset="0"/>
              </a:defRPr>
            </a:lvl1pPr>
            <a:lvl2pPr marL="759877" indent="-290017" defTabSz="946200">
              <a:defRPr>
                <a:solidFill>
                  <a:schemeClr val="tx1"/>
                </a:solidFill>
                <a:latin typeface="Tahoma" panose="020B0604030504040204" pitchFamily="34" charset="0"/>
              </a:defRPr>
            </a:lvl2pPr>
            <a:lvl3pPr marL="1169788" indent="-233309" defTabSz="946200">
              <a:defRPr>
                <a:solidFill>
                  <a:schemeClr val="tx1"/>
                </a:solidFill>
                <a:latin typeface="Tahoma" panose="020B0604030504040204" pitchFamily="34" charset="0"/>
              </a:defRPr>
            </a:lvl3pPr>
            <a:lvl4pPr marL="1638029" indent="-233309" defTabSz="946200">
              <a:defRPr>
                <a:solidFill>
                  <a:schemeClr val="tx1"/>
                </a:solidFill>
                <a:latin typeface="Tahoma" panose="020B0604030504040204" pitchFamily="34" charset="0"/>
              </a:defRPr>
            </a:lvl4pPr>
            <a:lvl5pPr marL="2106267" indent="-233309" defTabSz="946200">
              <a:defRPr>
                <a:solidFill>
                  <a:schemeClr val="tx1"/>
                </a:solidFill>
                <a:latin typeface="Tahoma" panose="020B0604030504040204" pitchFamily="34" charset="0"/>
              </a:defRPr>
            </a:lvl5pPr>
            <a:lvl6pPr marL="2572886" indent="-233309" defTabSz="946200" eaLnBrk="0" fontAlgn="base" hangingPunct="0">
              <a:spcBef>
                <a:spcPct val="0"/>
              </a:spcBef>
              <a:spcAft>
                <a:spcPct val="0"/>
              </a:spcAft>
              <a:defRPr>
                <a:solidFill>
                  <a:schemeClr val="tx1"/>
                </a:solidFill>
                <a:latin typeface="Tahoma" panose="020B0604030504040204" pitchFamily="34" charset="0"/>
              </a:defRPr>
            </a:lvl6pPr>
            <a:lvl7pPr marL="3039506" indent="-233309" defTabSz="946200" eaLnBrk="0" fontAlgn="base" hangingPunct="0">
              <a:spcBef>
                <a:spcPct val="0"/>
              </a:spcBef>
              <a:spcAft>
                <a:spcPct val="0"/>
              </a:spcAft>
              <a:defRPr>
                <a:solidFill>
                  <a:schemeClr val="tx1"/>
                </a:solidFill>
                <a:latin typeface="Tahoma" panose="020B0604030504040204" pitchFamily="34" charset="0"/>
              </a:defRPr>
            </a:lvl7pPr>
            <a:lvl8pPr marL="3506125" indent="-233309" defTabSz="946200" eaLnBrk="0" fontAlgn="base" hangingPunct="0">
              <a:spcBef>
                <a:spcPct val="0"/>
              </a:spcBef>
              <a:spcAft>
                <a:spcPct val="0"/>
              </a:spcAft>
              <a:defRPr>
                <a:solidFill>
                  <a:schemeClr val="tx1"/>
                </a:solidFill>
                <a:latin typeface="Tahoma" panose="020B0604030504040204" pitchFamily="34" charset="0"/>
              </a:defRPr>
            </a:lvl8pPr>
            <a:lvl9pPr marL="3972745" indent="-233309" defTabSz="946200" eaLnBrk="0" fontAlgn="base" hangingPunct="0">
              <a:spcBef>
                <a:spcPct val="0"/>
              </a:spcBef>
              <a:spcAft>
                <a:spcPct val="0"/>
              </a:spcAft>
              <a:defRPr>
                <a:solidFill>
                  <a:schemeClr val="tx1"/>
                </a:solidFill>
                <a:latin typeface="Tahoma" panose="020B0604030504040204" pitchFamily="34" charset="0"/>
              </a:defRPr>
            </a:lvl9pPr>
          </a:lstStyle>
          <a:p>
            <a:fld id="{34BEDC13-86BB-4A37-8245-56F09ACF5B1E}" type="slidenum">
              <a:rPr lang="en-US" altLang="en-US">
                <a:latin typeface="Times New Roman" panose="02020603050405020304" pitchFamily="18" charset="0"/>
              </a:rPr>
              <a:pPr/>
              <a:t>38</a:t>
            </a:fld>
            <a:endParaRPr lang="en-US" altLang="en-US">
              <a:latin typeface="Times New Roman" panose="02020603050405020304" pitchFamily="18" charset="0"/>
            </a:endParaRPr>
          </a:p>
        </p:txBody>
      </p:sp>
      <p:sp>
        <p:nvSpPr>
          <p:cNvPr id="18435" name="Rectangle 2">
            <a:extLst>
              <a:ext uri="{FF2B5EF4-FFF2-40B4-BE49-F238E27FC236}">
                <a16:creationId xmlns:a16="http://schemas.microsoft.com/office/drawing/2014/main" id="{6F318C96-393B-4BC6-9117-9B0F0E4ECB31}"/>
              </a:ext>
            </a:extLst>
          </p:cNvPr>
          <p:cNvSpPr>
            <a:spLocks noGrp="1" noRot="1" noChangeAspect="1" noChangeArrowheads="1" noTextEdit="1"/>
          </p:cNvSpPr>
          <p:nvPr>
            <p:ph type="sldImg"/>
          </p:nvPr>
        </p:nvSpPr>
        <p:spPr>
          <a:ln/>
        </p:spPr>
      </p:sp>
      <p:sp>
        <p:nvSpPr>
          <p:cNvPr id="18436" name="Rectangle 3">
            <a:extLst>
              <a:ext uri="{FF2B5EF4-FFF2-40B4-BE49-F238E27FC236}">
                <a16:creationId xmlns:a16="http://schemas.microsoft.com/office/drawing/2014/main" id="{C5407B7F-AF57-469D-9A33-9FBB1B5E2CF7}"/>
              </a:ext>
            </a:extLst>
          </p:cNvPr>
          <p:cNvSpPr>
            <a:spLocks noGrp="1" noChangeArrowheads="1"/>
          </p:cNvSpPr>
          <p:nvPr>
            <p:ph type="body" idx="1"/>
          </p:nvPr>
        </p:nvSpPr>
        <p:spPr>
          <a:noFill/>
        </p:spPr>
        <p:txBody>
          <a:bodyPr/>
          <a:lstStyle/>
          <a:p>
            <a:endParaRPr lang="en-US" altLang="en-US"/>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Rectangle 7">
            <a:extLst>
              <a:ext uri="{FF2B5EF4-FFF2-40B4-BE49-F238E27FC236}">
                <a16:creationId xmlns:a16="http://schemas.microsoft.com/office/drawing/2014/main" id="{AE70BDFA-EB31-4E54-A7AB-027588599772}"/>
              </a:ext>
            </a:extLst>
          </p:cNvPr>
          <p:cNvSpPr>
            <a:spLocks noGrp="1" noChangeArrowheads="1"/>
          </p:cNvSpPr>
          <p:nvPr>
            <p:ph type="sldNum" sz="quarter" idx="5"/>
          </p:nvPr>
        </p:nvSpPr>
        <p:spPr>
          <a:noFill/>
        </p:spPr>
        <p:txBody>
          <a:bodyPr/>
          <a:lstStyle>
            <a:lvl1pPr defTabSz="946200">
              <a:defRPr>
                <a:solidFill>
                  <a:schemeClr val="tx1"/>
                </a:solidFill>
                <a:latin typeface="Tahoma" panose="020B0604030504040204" pitchFamily="34" charset="0"/>
              </a:defRPr>
            </a:lvl1pPr>
            <a:lvl2pPr marL="759877" indent="-290017" defTabSz="946200">
              <a:defRPr>
                <a:solidFill>
                  <a:schemeClr val="tx1"/>
                </a:solidFill>
                <a:latin typeface="Tahoma" panose="020B0604030504040204" pitchFamily="34" charset="0"/>
              </a:defRPr>
            </a:lvl2pPr>
            <a:lvl3pPr marL="1169788" indent="-233309" defTabSz="946200">
              <a:defRPr>
                <a:solidFill>
                  <a:schemeClr val="tx1"/>
                </a:solidFill>
                <a:latin typeface="Tahoma" panose="020B0604030504040204" pitchFamily="34" charset="0"/>
              </a:defRPr>
            </a:lvl3pPr>
            <a:lvl4pPr marL="1638029" indent="-233309" defTabSz="946200">
              <a:defRPr>
                <a:solidFill>
                  <a:schemeClr val="tx1"/>
                </a:solidFill>
                <a:latin typeface="Tahoma" panose="020B0604030504040204" pitchFamily="34" charset="0"/>
              </a:defRPr>
            </a:lvl4pPr>
            <a:lvl5pPr marL="2106267" indent="-233309" defTabSz="946200">
              <a:defRPr>
                <a:solidFill>
                  <a:schemeClr val="tx1"/>
                </a:solidFill>
                <a:latin typeface="Tahoma" panose="020B0604030504040204" pitchFamily="34" charset="0"/>
              </a:defRPr>
            </a:lvl5pPr>
            <a:lvl6pPr marL="2572886" indent="-233309" defTabSz="946200" eaLnBrk="0" fontAlgn="base" hangingPunct="0">
              <a:spcBef>
                <a:spcPct val="0"/>
              </a:spcBef>
              <a:spcAft>
                <a:spcPct val="0"/>
              </a:spcAft>
              <a:defRPr>
                <a:solidFill>
                  <a:schemeClr val="tx1"/>
                </a:solidFill>
                <a:latin typeface="Tahoma" panose="020B0604030504040204" pitchFamily="34" charset="0"/>
              </a:defRPr>
            </a:lvl6pPr>
            <a:lvl7pPr marL="3039506" indent="-233309" defTabSz="946200" eaLnBrk="0" fontAlgn="base" hangingPunct="0">
              <a:spcBef>
                <a:spcPct val="0"/>
              </a:spcBef>
              <a:spcAft>
                <a:spcPct val="0"/>
              </a:spcAft>
              <a:defRPr>
                <a:solidFill>
                  <a:schemeClr val="tx1"/>
                </a:solidFill>
                <a:latin typeface="Tahoma" panose="020B0604030504040204" pitchFamily="34" charset="0"/>
              </a:defRPr>
            </a:lvl7pPr>
            <a:lvl8pPr marL="3506125" indent="-233309" defTabSz="946200" eaLnBrk="0" fontAlgn="base" hangingPunct="0">
              <a:spcBef>
                <a:spcPct val="0"/>
              </a:spcBef>
              <a:spcAft>
                <a:spcPct val="0"/>
              </a:spcAft>
              <a:defRPr>
                <a:solidFill>
                  <a:schemeClr val="tx1"/>
                </a:solidFill>
                <a:latin typeface="Tahoma" panose="020B0604030504040204" pitchFamily="34" charset="0"/>
              </a:defRPr>
            </a:lvl8pPr>
            <a:lvl9pPr marL="3972745" indent="-233309" defTabSz="946200" eaLnBrk="0" fontAlgn="base" hangingPunct="0">
              <a:spcBef>
                <a:spcPct val="0"/>
              </a:spcBef>
              <a:spcAft>
                <a:spcPct val="0"/>
              </a:spcAft>
              <a:defRPr>
                <a:solidFill>
                  <a:schemeClr val="tx1"/>
                </a:solidFill>
                <a:latin typeface="Tahoma" panose="020B0604030504040204" pitchFamily="34" charset="0"/>
              </a:defRPr>
            </a:lvl9pPr>
          </a:lstStyle>
          <a:p>
            <a:fld id="{B20D6F4D-56BC-44F2-8D15-E7DADB187261}" type="slidenum">
              <a:rPr lang="en-US" altLang="en-US">
                <a:latin typeface="Times New Roman" panose="02020603050405020304" pitchFamily="18" charset="0"/>
              </a:rPr>
              <a:pPr/>
              <a:t>40</a:t>
            </a:fld>
            <a:endParaRPr lang="en-US" altLang="en-US">
              <a:latin typeface="Times New Roman" panose="02020603050405020304" pitchFamily="18" charset="0"/>
            </a:endParaRPr>
          </a:p>
        </p:txBody>
      </p:sp>
      <p:sp>
        <p:nvSpPr>
          <p:cNvPr id="10243" name="Rectangle 2">
            <a:extLst>
              <a:ext uri="{FF2B5EF4-FFF2-40B4-BE49-F238E27FC236}">
                <a16:creationId xmlns:a16="http://schemas.microsoft.com/office/drawing/2014/main" id="{4D06D906-A743-4378-B637-021D60E5F771}"/>
              </a:ext>
            </a:extLst>
          </p:cNvPr>
          <p:cNvSpPr>
            <a:spLocks noGrp="1" noRot="1" noChangeAspect="1" noChangeArrowheads="1" noTextEdit="1"/>
          </p:cNvSpPr>
          <p:nvPr>
            <p:ph type="sldImg"/>
          </p:nvPr>
        </p:nvSpPr>
        <p:spPr>
          <a:ln/>
        </p:spPr>
      </p:sp>
      <p:sp>
        <p:nvSpPr>
          <p:cNvPr id="10244" name="Rectangle 3">
            <a:extLst>
              <a:ext uri="{FF2B5EF4-FFF2-40B4-BE49-F238E27FC236}">
                <a16:creationId xmlns:a16="http://schemas.microsoft.com/office/drawing/2014/main" id="{24C0E5F8-2C65-4ECA-91BB-E23E830C41E0}"/>
              </a:ext>
            </a:extLst>
          </p:cNvPr>
          <p:cNvSpPr>
            <a:spLocks noGrp="1" noChangeArrowheads="1"/>
          </p:cNvSpPr>
          <p:nvPr>
            <p:ph type="body" idx="1"/>
          </p:nvPr>
        </p:nvSpPr>
        <p:spPr>
          <a:noFill/>
        </p:spPr>
        <p:txBody>
          <a:bodyPr/>
          <a:lstStyle/>
          <a:p>
            <a:endParaRPr lang="en-US" altLang="en-US"/>
          </a:p>
        </p:txBody>
      </p:sp>
    </p:spTree>
    <p:extLst>
      <p:ext uri="{BB962C8B-B14F-4D97-AF65-F5344CB8AC3E}">
        <p14:creationId xmlns:p14="http://schemas.microsoft.com/office/powerpoint/2010/main" val="3174982841"/>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8" name="Rectangle 7">
            <a:extLst>
              <a:ext uri="{FF2B5EF4-FFF2-40B4-BE49-F238E27FC236}">
                <a16:creationId xmlns:a16="http://schemas.microsoft.com/office/drawing/2014/main" id="{1F5C8188-EBA8-4534-B3F3-D2E094397C5E}"/>
              </a:ext>
            </a:extLst>
          </p:cNvPr>
          <p:cNvSpPr>
            <a:spLocks noGrp="1" noChangeArrowheads="1"/>
          </p:cNvSpPr>
          <p:nvPr>
            <p:ph type="sldNum" sz="quarter" idx="5"/>
          </p:nvPr>
        </p:nvSpPr>
        <p:spPr>
          <a:noFill/>
        </p:spPr>
        <p:txBody>
          <a:bodyPr/>
          <a:lstStyle>
            <a:lvl1pPr defTabSz="946200">
              <a:defRPr>
                <a:solidFill>
                  <a:schemeClr val="tx1"/>
                </a:solidFill>
                <a:latin typeface="Tahoma" panose="020B0604030504040204" pitchFamily="34" charset="0"/>
              </a:defRPr>
            </a:lvl1pPr>
            <a:lvl2pPr marL="759877" indent="-290017" defTabSz="946200">
              <a:defRPr>
                <a:solidFill>
                  <a:schemeClr val="tx1"/>
                </a:solidFill>
                <a:latin typeface="Tahoma" panose="020B0604030504040204" pitchFamily="34" charset="0"/>
              </a:defRPr>
            </a:lvl2pPr>
            <a:lvl3pPr marL="1169788" indent="-233309" defTabSz="946200">
              <a:defRPr>
                <a:solidFill>
                  <a:schemeClr val="tx1"/>
                </a:solidFill>
                <a:latin typeface="Tahoma" panose="020B0604030504040204" pitchFamily="34" charset="0"/>
              </a:defRPr>
            </a:lvl3pPr>
            <a:lvl4pPr marL="1638029" indent="-233309" defTabSz="946200">
              <a:defRPr>
                <a:solidFill>
                  <a:schemeClr val="tx1"/>
                </a:solidFill>
                <a:latin typeface="Tahoma" panose="020B0604030504040204" pitchFamily="34" charset="0"/>
              </a:defRPr>
            </a:lvl4pPr>
            <a:lvl5pPr marL="2106267" indent="-233309" defTabSz="946200">
              <a:defRPr>
                <a:solidFill>
                  <a:schemeClr val="tx1"/>
                </a:solidFill>
                <a:latin typeface="Tahoma" panose="020B0604030504040204" pitchFamily="34" charset="0"/>
              </a:defRPr>
            </a:lvl5pPr>
            <a:lvl6pPr marL="2572886" indent="-233309" defTabSz="946200" eaLnBrk="0" fontAlgn="base" hangingPunct="0">
              <a:spcBef>
                <a:spcPct val="0"/>
              </a:spcBef>
              <a:spcAft>
                <a:spcPct val="0"/>
              </a:spcAft>
              <a:defRPr>
                <a:solidFill>
                  <a:schemeClr val="tx1"/>
                </a:solidFill>
                <a:latin typeface="Tahoma" panose="020B0604030504040204" pitchFamily="34" charset="0"/>
              </a:defRPr>
            </a:lvl6pPr>
            <a:lvl7pPr marL="3039506" indent="-233309" defTabSz="946200" eaLnBrk="0" fontAlgn="base" hangingPunct="0">
              <a:spcBef>
                <a:spcPct val="0"/>
              </a:spcBef>
              <a:spcAft>
                <a:spcPct val="0"/>
              </a:spcAft>
              <a:defRPr>
                <a:solidFill>
                  <a:schemeClr val="tx1"/>
                </a:solidFill>
                <a:latin typeface="Tahoma" panose="020B0604030504040204" pitchFamily="34" charset="0"/>
              </a:defRPr>
            </a:lvl7pPr>
            <a:lvl8pPr marL="3506125" indent="-233309" defTabSz="946200" eaLnBrk="0" fontAlgn="base" hangingPunct="0">
              <a:spcBef>
                <a:spcPct val="0"/>
              </a:spcBef>
              <a:spcAft>
                <a:spcPct val="0"/>
              </a:spcAft>
              <a:defRPr>
                <a:solidFill>
                  <a:schemeClr val="tx1"/>
                </a:solidFill>
                <a:latin typeface="Tahoma" panose="020B0604030504040204" pitchFamily="34" charset="0"/>
              </a:defRPr>
            </a:lvl8pPr>
            <a:lvl9pPr marL="3972745" indent="-233309" defTabSz="946200" eaLnBrk="0" fontAlgn="base" hangingPunct="0">
              <a:spcBef>
                <a:spcPct val="0"/>
              </a:spcBef>
              <a:spcAft>
                <a:spcPct val="0"/>
              </a:spcAft>
              <a:defRPr>
                <a:solidFill>
                  <a:schemeClr val="tx1"/>
                </a:solidFill>
                <a:latin typeface="Tahoma" panose="020B0604030504040204" pitchFamily="34" charset="0"/>
              </a:defRPr>
            </a:lvl9pPr>
          </a:lstStyle>
          <a:p>
            <a:fld id="{B86479F4-48BC-4236-B4A7-2ACA64BDD22C}" type="slidenum">
              <a:rPr lang="en-US" altLang="en-US">
                <a:latin typeface="Times New Roman" panose="02020603050405020304" pitchFamily="18" charset="0"/>
              </a:rPr>
              <a:pPr/>
              <a:t>41</a:t>
            </a:fld>
            <a:endParaRPr lang="en-US" altLang="en-US">
              <a:latin typeface="Times New Roman" panose="02020603050405020304" pitchFamily="18" charset="0"/>
            </a:endParaRPr>
          </a:p>
        </p:txBody>
      </p:sp>
      <p:sp>
        <p:nvSpPr>
          <p:cNvPr id="24579" name="Rectangle 2">
            <a:extLst>
              <a:ext uri="{FF2B5EF4-FFF2-40B4-BE49-F238E27FC236}">
                <a16:creationId xmlns:a16="http://schemas.microsoft.com/office/drawing/2014/main" id="{A221D424-3D9C-4BA0-9BD7-B7F0F2B9B8F0}"/>
              </a:ext>
            </a:extLst>
          </p:cNvPr>
          <p:cNvSpPr>
            <a:spLocks noGrp="1" noRot="1" noChangeAspect="1" noChangeArrowheads="1" noTextEdit="1"/>
          </p:cNvSpPr>
          <p:nvPr>
            <p:ph type="sldImg"/>
          </p:nvPr>
        </p:nvSpPr>
        <p:spPr>
          <a:ln/>
        </p:spPr>
      </p:sp>
      <p:sp>
        <p:nvSpPr>
          <p:cNvPr id="24580" name="Rectangle 3">
            <a:extLst>
              <a:ext uri="{FF2B5EF4-FFF2-40B4-BE49-F238E27FC236}">
                <a16:creationId xmlns:a16="http://schemas.microsoft.com/office/drawing/2014/main" id="{DA41C443-F5AA-4EAB-AFA8-D2C1F2010728}"/>
              </a:ext>
            </a:extLst>
          </p:cNvPr>
          <p:cNvSpPr>
            <a:spLocks noGrp="1" noChangeArrowheads="1"/>
          </p:cNvSpPr>
          <p:nvPr>
            <p:ph type="body" idx="1"/>
          </p:nvPr>
        </p:nvSpPr>
        <p:spPr>
          <a:noFill/>
        </p:spPr>
        <p:txBody>
          <a:bodyPr/>
          <a:lstStyle/>
          <a:p>
            <a:endParaRPr lang="en-US" altLang="en-US"/>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Rectangle 7">
            <a:extLst>
              <a:ext uri="{FF2B5EF4-FFF2-40B4-BE49-F238E27FC236}">
                <a16:creationId xmlns:a16="http://schemas.microsoft.com/office/drawing/2014/main" id="{8C881B4C-EAFE-486B-B0CB-DA26A60B5064}"/>
              </a:ext>
            </a:extLst>
          </p:cNvPr>
          <p:cNvSpPr>
            <a:spLocks noGrp="1" noChangeArrowheads="1"/>
          </p:cNvSpPr>
          <p:nvPr>
            <p:ph type="sldNum" sz="quarter" idx="5"/>
          </p:nvPr>
        </p:nvSpPr>
        <p:spPr>
          <a:noFill/>
        </p:spPr>
        <p:txBody>
          <a:bodyPr/>
          <a:lstStyle>
            <a:lvl1pPr defTabSz="946200">
              <a:defRPr>
                <a:solidFill>
                  <a:schemeClr val="tx1"/>
                </a:solidFill>
                <a:latin typeface="Tahoma" panose="020B0604030504040204" pitchFamily="34" charset="0"/>
              </a:defRPr>
            </a:lvl1pPr>
            <a:lvl2pPr marL="759877" indent="-290017" defTabSz="946200">
              <a:defRPr>
                <a:solidFill>
                  <a:schemeClr val="tx1"/>
                </a:solidFill>
                <a:latin typeface="Tahoma" panose="020B0604030504040204" pitchFamily="34" charset="0"/>
              </a:defRPr>
            </a:lvl2pPr>
            <a:lvl3pPr marL="1169788" indent="-233309" defTabSz="946200">
              <a:defRPr>
                <a:solidFill>
                  <a:schemeClr val="tx1"/>
                </a:solidFill>
                <a:latin typeface="Tahoma" panose="020B0604030504040204" pitchFamily="34" charset="0"/>
              </a:defRPr>
            </a:lvl3pPr>
            <a:lvl4pPr marL="1638029" indent="-233309" defTabSz="946200">
              <a:defRPr>
                <a:solidFill>
                  <a:schemeClr val="tx1"/>
                </a:solidFill>
                <a:latin typeface="Tahoma" panose="020B0604030504040204" pitchFamily="34" charset="0"/>
              </a:defRPr>
            </a:lvl4pPr>
            <a:lvl5pPr marL="2106267" indent="-233309" defTabSz="946200">
              <a:defRPr>
                <a:solidFill>
                  <a:schemeClr val="tx1"/>
                </a:solidFill>
                <a:latin typeface="Tahoma" panose="020B0604030504040204" pitchFamily="34" charset="0"/>
              </a:defRPr>
            </a:lvl5pPr>
            <a:lvl6pPr marL="2572886" indent="-233309" defTabSz="946200" eaLnBrk="0" fontAlgn="base" hangingPunct="0">
              <a:spcBef>
                <a:spcPct val="0"/>
              </a:spcBef>
              <a:spcAft>
                <a:spcPct val="0"/>
              </a:spcAft>
              <a:defRPr>
                <a:solidFill>
                  <a:schemeClr val="tx1"/>
                </a:solidFill>
                <a:latin typeface="Tahoma" panose="020B0604030504040204" pitchFamily="34" charset="0"/>
              </a:defRPr>
            </a:lvl6pPr>
            <a:lvl7pPr marL="3039506" indent="-233309" defTabSz="946200" eaLnBrk="0" fontAlgn="base" hangingPunct="0">
              <a:spcBef>
                <a:spcPct val="0"/>
              </a:spcBef>
              <a:spcAft>
                <a:spcPct val="0"/>
              </a:spcAft>
              <a:defRPr>
                <a:solidFill>
                  <a:schemeClr val="tx1"/>
                </a:solidFill>
                <a:latin typeface="Tahoma" panose="020B0604030504040204" pitchFamily="34" charset="0"/>
              </a:defRPr>
            </a:lvl7pPr>
            <a:lvl8pPr marL="3506125" indent="-233309" defTabSz="946200" eaLnBrk="0" fontAlgn="base" hangingPunct="0">
              <a:spcBef>
                <a:spcPct val="0"/>
              </a:spcBef>
              <a:spcAft>
                <a:spcPct val="0"/>
              </a:spcAft>
              <a:defRPr>
                <a:solidFill>
                  <a:schemeClr val="tx1"/>
                </a:solidFill>
                <a:latin typeface="Tahoma" panose="020B0604030504040204" pitchFamily="34" charset="0"/>
              </a:defRPr>
            </a:lvl8pPr>
            <a:lvl9pPr marL="3972745" indent="-233309" defTabSz="946200" eaLnBrk="0" fontAlgn="base" hangingPunct="0">
              <a:spcBef>
                <a:spcPct val="0"/>
              </a:spcBef>
              <a:spcAft>
                <a:spcPct val="0"/>
              </a:spcAft>
              <a:defRPr>
                <a:solidFill>
                  <a:schemeClr val="tx1"/>
                </a:solidFill>
                <a:latin typeface="Tahoma" panose="020B0604030504040204" pitchFamily="34" charset="0"/>
              </a:defRPr>
            </a:lvl9pPr>
          </a:lstStyle>
          <a:p>
            <a:fld id="{AAE8BCC6-34B5-44B9-8233-DC16C23A00BB}" type="slidenum">
              <a:rPr lang="en-US" altLang="en-US">
                <a:latin typeface="Times New Roman" panose="02020603050405020304" pitchFamily="18" charset="0"/>
              </a:rPr>
              <a:pPr/>
              <a:t>42</a:t>
            </a:fld>
            <a:endParaRPr lang="en-US" altLang="en-US">
              <a:latin typeface="Times New Roman" panose="02020603050405020304" pitchFamily="18" charset="0"/>
            </a:endParaRPr>
          </a:p>
        </p:txBody>
      </p:sp>
      <p:sp>
        <p:nvSpPr>
          <p:cNvPr id="14339" name="Rectangle 2">
            <a:extLst>
              <a:ext uri="{FF2B5EF4-FFF2-40B4-BE49-F238E27FC236}">
                <a16:creationId xmlns:a16="http://schemas.microsoft.com/office/drawing/2014/main" id="{CC52FF04-F6F4-4784-8783-331921111AAF}"/>
              </a:ext>
            </a:extLst>
          </p:cNvPr>
          <p:cNvSpPr>
            <a:spLocks noGrp="1" noRot="1" noChangeAspect="1" noChangeArrowheads="1" noTextEdit="1"/>
          </p:cNvSpPr>
          <p:nvPr>
            <p:ph type="sldImg"/>
          </p:nvPr>
        </p:nvSpPr>
        <p:spPr>
          <a:ln/>
        </p:spPr>
      </p:sp>
      <p:sp>
        <p:nvSpPr>
          <p:cNvPr id="14340" name="Rectangle 3">
            <a:extLst>
              <a:ext uri="{FF2B5EF4-FFF2-40B4-BE49-F238E27FC236}">
                <a16:creationId xmlns:a16="http://schemas.microsoft.com/office/drawing/2014/main" id="{F8500EA1-9125-488B-86D4-E9966B87412F}"/>
              </a:ext>
            </a:extLst>
          </p:cNvPr>
          <p:cNvSpPr>
            <a:spLocks noGrp="1" noChangeArrowheads="1"/>
          </p:cNvSpPr>
          <p:nvPr>
            <p:ph type="body" idx="1"/>
          </p:nvPr>
        </p:nvSpPr>
        <p:spPr>
          <a:noFill/>
        </p:spPr>
        <p:txBody>
          <a:bodyPr/>
          <a:lstStyle/>
          <a:p>
            <a:endParaRPr lang="en-US" altLang="en-US"/>
          </a:p>
        </p:txBody>
      </p:sp>
    </p:spTree>
    <p:extLst>
      <p:ext uri="{BB962C8B-B14F-4D97-AF65-F5344CB8AC3E}">
        <p14:creationId xmlns:p14="http://schemas.microsoft.com/office/powerpoint/2010/main" val="1593165592"/>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Rectangle 7">
            <a:extLst>
              <a:ext uri="{FF2B5EF4-FFF2-40B4-BE49-F238E27FC236}">
                <a16:creationId xmlns:a16="http://schemas.microsoft.com/office/drawing/2014/main" id="{AE70BDFA-EB31-4E54-A7AB-027588599772}"/>
              </a:ext>
            </a:extLst>
          </p:cNvPr>
          <p:cNvSpPr>
            <a:spLocks noGrp="1" noChangeArrowheads="1"/>
          </p:cNvSpPr>
          <p:nvPr>
            <p:ph type="sldNum" sz="quarter" idx="5"/>
          </p:nvPr>
        </p:nvSpPr>
        <p:spPr>
          <a:noFill/>
        </p:spPr>
        <p:txBody>
          <a:bodyPr/>
          <a:lstStyle>
            <a:lvl1pPr defTabSz="946200">
              <a:defRPr>
                <a:solidFill>
                  <a:schemeClr val="tx1"/>
                </a:solidFill>
                <a:latin typeface="Tahoma" panose="020B0604030504040204" pitchFamily="34" charset="0"/>
              </a:defRPr>
            </a:lvl1pPr>
            <a:lvl2pPr marL="759877" indent="-290017" defTabSz="946200">
              <a:defRPr>
                <a:solidFill>
                  <a:schemeClr val="tx1"/>
                </a:solidFill>
                <a:latin typeface="Tahoma" panose="020B0604030504040204" pitchFamily="34" charset="0"/>
              </a:defRPr>
            </a:lvl2pPr>
            <a:lvl3pPr marL="1169788" indent="-233309" defTabSz="946200">
              <a:defRPr>
                <a:solidFill>
                  <a:schemeClr val="tx1"/>
                </a:solidFill>
                <a:latin typeface="Tahoma" panose="020B0604030504040204" pitchFamily="34" charset="0"/>
              </a:defRPr>
            </a:lvl3pPr>
            <a:lvl4pPr marL="1638029" indent="-233309" defTabSz="946200">
              <a:defRPr>
                <a:solidFill>
                  <a:schemeClr val="tx1"/>
                </a:solidFill>
                <a:latin typeface="Tahoma" panose="020B0604030504040204" pitchFamily="34" charset="0"/>
              </a:defRPr>
            </a:lvl4pPr>
            <a:lvl5pPr marL="2106267" indent="-233309" defTabSz="946200">
              <a:defRPr>
                <a:solidFill>
                  <a:schemeClr val="tx1"/>
                </a:solidFill>
                <a:latin typeface="Tahoma" panose="020B0604030504040204" pitchFamily="34" charset="0"/>
              </a:defRPr>
            </a:lvl5pPr>
            <a:lvl6pPr marL="2572886" indent="-233309" defTabSz="946200" eaLnBrk="0" fontAlgn="base" hangingPunct="0">
              <a:spcBef>
                <a:spcPct val="0"/>
              </a:spcBef>
              <a:spcAft>
                <a:spcPct val="0"/>
              </a:spcAft>
              <a:defRPr>
                <a:solidFill>
                  <a:schemeClr val="tx1"/>
                </a:solidFill>
                <a:latin typeface="Tahoma" panose="020B0604030504040204" pitchFamily="34" charset="0"/>
              </a:defRPr>
            </a:lvl6pPr>
            <a:lvl7pPr marL="3039506" indent="-233309" defTabSz="946200" eaLnBrk="0" fontAlgn="base" hangingPunct="0">
              <a:spcBef>
                <a:spcPct val="0"/>
              </a:spcBef>
              <a:spcAft>
                <a:spcPct val="0"/>
              </a:spcAft>
              <a:defRPr>
                <a:solidFill>
                  <a:schemeClr val="tx1"/>
                </a:solidFill>
                <a:latin typeface="Tahoma" panose="020B0604030504040204" pitchFamily="34" charset="0"/>
              </a:defRPr>
            </a:lvl7pPr>
            <a:lvl8pPr marL="3506125" indent="-233309" defTabSz="946200" eaLnBrk="0" fontAlgn="base" hangingPunct="0">
              <a:spcBef>
                <a:spcPct val="0"/>
              </a:spcBef>
              <a:spcAft>
                <a:spcPct val="0"/>
              </a:spcAft>
              <a:defRPr>
                <a:solidFill>
                  <a:schemeClr val="tx1"/>
                </a:solidFill>
                <a:latin typeface="Tahoma" panose="020B0604030504040204" pitchFamily="34" charset="0"/>
              </a:defRPr>
            </a:lvl8pPr>
            <a:lvl9pPr marL="3972745" indent="-233309" defTabSz="946200" eaLnBrk="0" fontAlgn="base" hangingPunct="0">
              <a:spcBef>
                <a:spcPct val="0"/>
              </a:spcBef>
              <a:spcAft>
                <a:spcPct val="0"/>
              </a:spcAft>
              <a:defRPr>
                <a:solidFill>
                  <a:schemeClr val="tx1"/>
                </a:solidFill>
                <a:latin typeface="Tahoma" panose="020B0604030504040204" pitchFamily="34" charset="0"/>
              </a:defRPr>
            </a:lvl9pPr>
          </a:lstStyle>
          <a:p>
            <a:fld id="{B20D6F4D-56BC-44F2-8D15-E7DADB187261}" type="slidenum">
              <a:rPr lang="en-US" altLang="en-US">
                <a:latin typeface="Times New Roman" panose="02020603050405020304" pitchFamily="18" charset="0"/>
              </a:rPr>
              <a:pPr/>
              <a:t>44</a:t>
            </a:fld>
            <a:endParaRPr lang="en-US" altLang="en-US">
              <a:latin typeface="Times New Roman" panose="02020603050405020304" pitchFamily="18" charset="0"/>
            </a:endParaRPr>
          </a:p>
        </p:txBody>
      </p:sp>
      <p:sp>
        <p:nvSpPr>
          <p:cNvPr id="10243" name="Rectangle 2">
            <a:extLst>
              <a:ext uri="{FF2B5EF4-FFF2-40B4-BE49-F238E27FC236}">
                <a16:creationId xmlns:a16="http://schemas.microsoft.com/office/drawing/2014/main" id="{4D06D906-A743-4378-B637-021D60E5F771}"/>
              </a:ext>
            </a:extLst>
          </p:cNvPr>
          <p:cNvSpPr>
            <a:spLocks noGrp="1" noRot="1" noChangeAspect="1" noChangeArrowheads="1" noTextEdit="1"/>
          </p:cNvSpPr>
          <p:nvPr>
            <p:ph type="sldImg"/>
          </p:nvPr>
        </p:nvSpPr>
        <p:spPr>
          <a:ln/>
        </p:spPr>
      </p:sp>
      <p:sp>
        <p:nvSpPr>
          <p:cNvPr id="10244" name="Rectangle 3">
            <a:extLst>
              <a:ext uri="{FF2B5EF4-FFF2-40B4-BE49-F238E27FC236}">
                <a16:creationId xmlns:a16="http://schemas.microsoft.com/office/drawing/2014/main" id="{24C0E5F8-2C65-4ECA-91BB-E23E830C41E0}"/>
              </a:ext>
            </a:extLst>
          </p:cNvPr>
          <p:cNvSpPr>
            <a:spLocks noGrp="1" noChangeArrowheads="1"/>
          </p:cNvSpPr>
          <p:nvPr>
            <p:ph type="body" idx="1"/>
          </p:nvPr>
        </p:nvSpPr>
        <p:spPr>
          <a:noFill/>
        </p:spPr>
        <p:txBody>
          <a:bodyPr/>
          <a:lstStyle/>
          <a:p>
            <a:endParaRPr lang="en-US" altLang="en-US"/>
          </a:p>
        </p:txBody>
      </p:sp>
    </p:spTree>
    <p:extLst>
      <p:ext uri="{BB962C8B-B14F-4D97-AF65-F5344CB8AC3E}">
        <p14:creationId xmlns:p14="http://schemas.microsoft.com/office/powerpoint/2010/main" val="3871249152"/>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6" name="Rectangle 7">
            <a:extLst>
              <a:ext uri="{FF2B5EF4-FFF2-40B4-BE49-F238E27FC236}">
                <a16:creationId xmlns:a16="http://schemas.microsoft.com/office/drawing/2014/main" id="{E7ACECE8-033E-4E58-8FDC-F1C8BB16401F}"/>
              </a:ext>
            </a:extLst>
          </p:cNvPr>
          <p:cNvSpPr>
            <a:spLocks noGrp="1" noChangeArrowheads="1"/>
          </p:cNvSpPr>
          <p:nvPr>
            <p:ph type="sldNum" sz="quarter" idx="5"/>
          </p:nvPr>
        </p:nvSpPr>
        <p:spPr>
          <a:noFill/>
        </p:spPr>
        <p:txBody>
          <a:bodyPr/>
          <a:lstStyle>
            <a:lvl1pPr defTabSz="946200">
              <a:defRPr>
                <a:solidFill>
                  <a:schemeClr val="tx1"/>
                </a:solidFill>
                <a:latin typeface="Tahoma" panose="020B0604030504040204" pitchFamily="34" charset="0"/>
              </a:defRPr>
            </a:lvl1pPr>
            <a:lvl2pPr marL="759877" indent="-290017" defTabSz="946200">
              <a:defRPr>
                <a:solidFill>
                  <a:schemeClr val="tx1"/>
                </a:solidFill>
                <a:latin typeface="Tahoma" panose="020B0604030504040204" pitchFamily="34" charset="0"/>
              </a:defRPr>
            </a:lvl2pPr>
            <a:lvl3pPr marL="1169788" indent="-233309" defTabSz="946200">
              <a:defRPr>
                <a:solidFill>
                  <a:schemeClr val="tx1"/>
                </a:solidFill>
                <a:latin typeface="Tahoma" panose="020B0604030504040204" pitchFamily="34" charset="0"/>
              </a:defRPr>
            </a:lvl3pPr>
            <a:lvl4pPr marL="1638029" indent="-233309" defTabSz="946200">
              <a:defRPr>
                <a:solidFill>
                  <a:schemeClr val="tx1"/>
                </a:solidFill>
                <a:latin typeface="Tahoma" panose="020B0604030504040204" pitchFamily="34" charset="0"/>
              </a:defRPr>
            </a:lvl4pPr>
            <a:lvl5pPr marL="2106267" indent="-233309" defTabSz="946200">
              <a:defRPr>
                <a:solidFill>
                  <a:schemeClr val="tx1"/>
                </a:solidFill>
                <a:latin typeface="Tahoma" panose="020B0604030504040204" pitchFamily="34" charset="0"/>
              </a:defRPr>
            </a:lvl5pPr>
            <a:lvl6pPr marL="2572886" indent="-233309" defTabSz="946200" eaLnBrk="0" fontAlgn="base" hangingPunct="0">
              <a:spcBef>
                <a:spcPct val="0"/>
              </a:spcBef>
              <a:spcAft>
                <a:spcPct val="0"/>
              </a:spcAft>
              <a:defRPr>
                <a:solidFill>
                  <a:schemeClr val="tx1"/>
                </a:solidFill>
                <a:latin typeface="Tahoma" panose="020B0604030504040204" pitchFamily="34" charset="0"/>
              </a:defRPr>
            </a:lvl6pPr>
            <a:lvl7pPr marL="3039506" indent="-233309" defTabSz="946200" eaLnBrk="0" fontAlgn="base" hangingPunct="0">
              <a:spcBef>
                <a:spcPct val="0"/>
              </a:spcBef>
              <a:spcAft>
                <a:spcPct val="0"/>
              </a:spcAft>
              <a:defRPr>
                <a:solidFill>
                  <a:schemeClr val="tx1"/>
                </a:solidFill>
                <a:latin typeface="Tahoma" panose="020B0604030504040204" pitchFamily="34" charset="0"/>
              </a:defRPr>
            </a:lvl7pPr>
            <a:lvl8pPr marL="3506125" indent="-233309" defTabSz="946200" eaLnBrk="0" fontAlgn="base" hangingPunct="0">
              <a:spcBef>
                <a:spcPct val="0"/>
              </a:spcBef>
              <a:spcAft>
                <a:spcPct val="0"/>
              </a:spcAft>
              <a:defRPr>
                <a:solidFill>
                  <a:schemeClr val="tx1"/>
                </a:solidFill>
                <a:latin typeface="Tahoma" panose="020B0604030504040204" pitchFamily="34" charset="0"/>
              </a:defRPr>
            </a:lvl8pPr>
            <a:lvl9pPr marL="3972745" indent="-233309" defTabSz="946200" eaLnBrk="0" fontAlgn="base" hangingPunct="0">
              <a:spcBef>
                <a:spcPct val="0"/>
              </a:spcBef>
              <a:spcAft>
                <a:spcPct val="0"/>
              </a:spcAft>
              <a:defRPr>
                <a:solidFill>
                  <a:schemeClr val="tx1"/>
                </a:solidFill>
                <a:latin typeface="Tahoma" panose="020B0604030504040204" pitchFamily="34" charset="0"/>
              </a:defRPr>
            </a:lvl9pPr>
          </a:lstStyle>
          <a:p>
            <a:fld id="{4F2AFE5B-F650-4FFD-911A-F03B0D6CDBD0}" type="slidenum">
              <a:rPr lang="en-US" altLang="en-US">
                <a:latin typeface="Times New Roman" panose="02020603050405020304" pitchFamily="18" charset="0"/>
              </a:rPr>
              <a:pPr/>
              <a:t>45</a:t>
            </a:fld>
            <a:endParaRPr lang="en-US" altLang="en-US">
              <a:latin typeface="Times New Roman" panose="02020603050405020304" pitchFamily="18" charset="0"/>
            </a:endParaRPr>
          </a:p>
        </p:txBody>
      </p:sp>
      <p:sp>
        <p:nvSpPr>
          <p:cNvPr id="31747" name="Rectangle 2">
            <a:extLst>
              <a:ext uri="{FF2B5EF4-FFF2-40B4-BE49-F238E27FC236}">
                <a16:creationId xmlns:a16="http://schemas.microsoft.com/office/drawing/2014/main" id="{7E2DD4D7-F6C7-4CD1-ABCF-CF91A1295F17}"/>
              </a:ext>
            </a:extLst>
          </p:cNvPr>
          <p:cNvSpPr>
            <a:spLocks noGrp="1" noRot="1" noChangeAspect="1" noChangeArrowheads="1" noTextEdit="1"/>
          </p:cNvSpPr>
          <p:nvPr>
            <p:ph type="sldImg"/>
          </p:nvPr>
        </p:nvSpPr>
        <p:spPr>
          <a:ln/>
        </p:spPr>
      </p:sp>
      <p:sp>
        <p:nvSpPr>
          <p:cNvPr id="31748" name="Rectangle 3">
            <a:extLst>
              <a:ext uri="{FF2B5EF4-FFF2-40B4-BE49-F238E27FC236}">
                <a16:creationId xmlns:a16="http://schemas.microsoft.com/office/drawing/2014/main" id="{8A4EE214-A558-4DBC-BA7F-5B2D7B4134BE}"/>
              </a:ext>
            </a:extLst>
          </p:cNvPr>
          <p:cNvSpPr>
            <a:spLocks noGrp="1" noChangeArrowheads="1"/>
          </p:cNvSpPr>
          <p:nvPr>
            <p:ph type="body" idx="1"/>
          </p:nvPr>
        </p:nvSpPr>
        <p:spPr>
          <a:noFill/>
        </p:spPr>
        <p:txBody>
          <a:bodyPr/>
          <a:lstStyle/>
          <a:p>
            <a:endParaRPr lang="en-US" altLang="en-US"/>
          </a:p>
        </p:txBody>
      </p:sp>
    </p:spTree>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Rectangle 7">
            <a:extLst>
              <a:ext uri="{FF2B5EF4-FFF2-40B4-BE49-F238E27FC236}">
                <a16:creationId xmlns:a16="http://schemas.microsoft.com/office/drawing/2014/main" id="{AE70BDFA-EB31-4E54-A7AB-027588599772}"/>
              </a:ext>
            </a:extLst>
          </p:cNvPr>
          <p:cNvSpPr>
            <a:spLocks noGrp="1" noChangeArrowheads="1"/>
          </p:cNvSpPr>
          <p:nvPr>
            <p:ph type="sldNum" sz="quarter" idx="5"/>
          </p:nvPr>
        </p:nvSpPr>
        <p:spPr>
          <a:noFill/>
        </p:spPr>
        <p:txBody>
          <a:bodyPr/>
          <a:lstStyle>
            <a:lvl1pPr defTabSz="946200">
              <a:defRPr>
                <a:solidFill>
                  <a:schemeClr val="tx1"/>
                </a:solidFill>
                <a:latin typeface="Tahoma" panose="020B0604030504040204" pitchFamily="34" charset="0"/>
              </a:defRPr>
            </a:lvl1pPr>
            <a:lvl2pPr marL="759877" indent="-290017" defTabSz="946200">
              <a:defRPr>
                <a:solidFill>
                  <a:schemeClr val="tx1"/>
                </a:solidFill>
                <a:latin typeface="Tahoma" panose="020B0604030504040204" pitchFamily="34" charset="0"/>
              </a:defRPr>
            </a:lvl2pPr>
            <a:lvl3pPr marL="1169788" indent="-233309" defTabSz="946200">
              <a:defRPr>
                <a:solidFill>
                  <a:schemeClr val="tx1"/>
                </a:solidFill>
                <a:latin typeface="Tahoma" panose="020B0604030504040204" pitchFamily="34" charset="0"/>
              </a:defRPr>
            </a:lvl3pPr>
            <a:lvl4pPr marL="1638029" indent="-233309" defTabSz="946200">
              <a:defRPr>
                <a:solidFill>
                  <a:schemeClr val="tx1"/>
                </a:solidFill>
                <a:latin typeface="Tahoma" panose="020B0604030504040204" pitchFamily="34" charset="0"/>
              </a:defRPr>
            </a:lvl4pPr>
            <a:lvl5pPr marL="2106267" indent="-233309" defTabSz="946200">
              <a:defRPr>
                <a:solidFill>
                  <a:schemeClr val="tx1"/>
                </a:solidFill>
                <a:latin typeface="Tahoma" panose="020B0604030504040204" pitchFamily="34" charset="0"/>
              </a:defRPr>
            </a:lvl5pPr>
            <a:lvl6pPr marL="2572886" indent="-233309" defTabSz="946200" eaLnBrk="0" fontAlgn="base" hangingPunct="0">
              <a:spcBef>
                <a:spcPct val="0"/>
              </a:spcBef>
              <a:spcAft>
                <a:spcPct val="0"/>
              </a:spcAft>
              <a:defRPr>
                <a:solidFill>
                  <a:schemeClr val="tx1"/>
                </a:solidFill>
                <a:latin typeface="Tahoma" panose="020B0604030504040204" pitchFamily="34" charset="0"/>
              </a:defRPr>
            </a:lvl6pPr>
            <a:lvl7pPr marL="3039506" indent="-233309" defTabSz="946200" eaLnBrk="0" fontAlgn="base" hangingPunct="0">
              <a:spcBef>
                <a:spcPct val="0"/>
              </a:spcBef>
              <a:spcAft>
                <a:spcPct val="0"/>
              </a:spcAft>
              <a:defRPr>
                <a:solidFill>
                  <a:schemeClr val="tx1"/>
                </a:solidFill>
                <a:latin typeface="Tahoma" panose="020B0604030504040204" pitchFamily="34" charset="0"/>
              </a:defRPr>
            </a:lvl7pPr>
            <a:lvl8pPr marL="3506125" indent="-233309" defTabSz="946200" eaLnBrk="0" fontAlgn="base" hangingPunct="0">
              <a:spcBef>
                <a:spcPct val="0"/>
              </a:spcBef>
              <a:spcAft>
                <a:spcPct val="0"/>
              </a:spcAft>
              <a:defRPr>
                <a:solidFill>
                  <a:schemeClr val="tx1"/>
                </a:solidFill>
                <a:latin typeface="Tahoma" panose="020B0604030504040204" pitchFamily="34" charset="0"/>
              </a:defRPr>
            </a:lvl8pPr>
            <a:lvl9pPr marL="3972745" indent="-233309" defTabSz="946200" eaLnBrk="0" fontAlgn="base" hangingPunct="0">
              <a:spcBef>
                <a:spcPct val="0"/>
              </a:spcBef>
              <a:spcAft>
                <a:spcPct val="0"/>
              </a:spcAft>
              <a:defRPr>
                <a:solidFill>
                  <a:schemeClr val="tx1"/>
                </a:solidFill>
                <a:latin typeface="Tahoma" panose="020B0604030504040204" pitchFamily="34" charset="0"/>
              </a:defRPr>
            </a:lvl9pPr>
          </a:lstStyle>
          <a:p>
            <a:fld id="{B20D6F4D-56BC-44F2-8D15-E7DADB187261}" type="slidenum">
              <a:rPr lang="en-US" altLang="en-US">
                <a:latin typeface="Times New Roman" panose="02020603050405020304" pitchFamily="18" charset="0"/>
              </a:rPr>
              <a:pPr/>
              <a:t>47</a:t>
            </a:fld>
            <a:endParaRPr lang="en-US" altLang="en-US">
              <a:latin typeface="Times New Roman" panose="02020603050405020304" pitchFamily="18" charset="0"/>
            </a:endParaRPr>
          </a:p>
        </p:txBody>
      </p:sp>
      <p:sp>
        <p:nvSpPr>
          <p:cNvPr id="10243" name="Rectangle 2">
            <a:extLst>
              <a:ext uri="{FF2B5EF4-FFF2-40B4-BE49-F238E27FC236}">
                <a16:creationId xmlns:a16="http://schemas.microsoft.com/office/drawing/2014/main" id="{4D06D906-A743-4378-B637-021D60E5F771}"/>
              </a:ext>
            </a:extLst>
          </p:cNvPr>
          <p:cNvSpPr>
            <a:spLocks noGrp="1" noRot="1" noChangeAspect="1" noChangeArrowheads="1" noTextEdit="1"/>
          </p:cNvSpPr>
          <p:nvPr>
            <p:ph type="sldImg"/>
          </p:nvPr>
        </p:nvSpPr>
        <p:spPr>
          <a:ln/>
        </p:spPr>
      </p:sp>
      <p:sp>
        <p:nvSpPr>
          <p:cNvPr id="10244" name="Rectangle 3">
            <a:extLst>
              <a:ext uri="{FF2B5EF4-FFF2-40B4-BE49-F238E27FC236}">
                <a16:creationId xmlns:a16="http://schemas.microsoft.com/office/drawing/2014/main" id="{24C0E5F8-2C65-4ECA-91BB-E23E830C41E0}"/>
              </a:ext>
            </a:extLst>
          </p:cNvPr>
          <p:cNvSpPr>
            <a:spLocks noGrp="1" noChangeArrowheads="1"/>
          </p:cNvSpPr>
          <p:nvPr>
            <p:ph type="body" idx="1"/>
          </p:nvPr>
        </p:nvSpPr>
        <p:spPr>
          <a:noFill/>
        </p:spPr>
        <p:txBody>
          <a:bodyPr/>
          <a:lstStyle/>
          <a:p>
            <a:endParaRPr lang="en-US" altLang="en-US"/>
          </a:p>
        </p:txBody>
      </p:sp>
    </p:spTree>
    <p:extLst>
      <p:ext uri="{BB962C8B-B14F-4D97-AF65-F5344CB8AC3E}">
        <p14:creationId xmlns:p14="http://schemas.microsoft.com/office/powerpoint/2010/main" val="1946524576"/>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794" name="Rectangle 7">
            <a:extLst>
              <a:ext uri="{FF2B5EF4-FFF2-40B4-BE49-F238E27FC236}">
                <a16:creationId xmlns:a16="http://schemas.microsoft.com/office/drawing/2014/main" id="{0ECEB6C3-4B32-486A-A280-967AC670BE1C}"/>
              </a:ext>
            </a:extLst>
          </p:cNvPr>
          <p:cNvSpPr>
            <a:spLocks noGrp="1" noChangeArrowheads="1"/>
          </p:cNvSpPr>
          <p:nvPr>
            <p:ph type="sldNum" sz="quarter" idx="5"/>
          </p:nvPr>
        </p:nvSpPr>
        <p:spPr>
          <a:noFill/>
        </p:spPr>
        <p:txBody>
          <a:bodyPr/>
          <a:lstStyle>
            <a:lvl1pPr defTabSz="946200">
              <a:defRPr>
                <a:solidFill>
                  <a:schemeClr val="tx1"/>
                </a:solidFill>
                <a:latin typeface="Tahoma" panose="020B0604030504040204" pitchFamily="34" charset="0"/>
              </a:defRPr>
            </a:lvl1pPr>
            <a:lvl2pPr marL="759877" indent="-290017" defTabSz="946200">
              <a:defRPr>
                <a:solidFill>
                  <a:schemeClr val="tx1"/>
                </a:solidFill>
                <a:latin typeface="Tahoma" panose="020B0604030504040204" pitchFamily="34" charset="0"/>
              </a:defRPr>
            </a:lvl2pPr>
            <a:lvl3pPr marL="1169788" indent="-233309" defTabSz="946200">
              <a:defRPr>
                <a:solidFill>
                  <a:schemeClr val="tx1"/>
                </a:solidFill>
                <a:latin typeface="Tahoma" panose="020B0604030504040204" pitchFamily="34" charset="0"/>
              </a:defRPr>
            </a:lvl3pPr>
            <a:lvl4pPr marL="1638029" indent="-233309" defTabSz="946200">
              <a:defRPr>
                <a:solidFill>
                  <a:schemeClr val="tx1"/>
                </a:solidFill>
                <a:latin typeface="Tahoma" panose="020B0604030504040204" pitchFamily="34" charset="0"/>
              </a:defRPr>
            </a:lvl4pPr>
            <a:lvl5pPr marL="2106267" indent="-233309" defTabSz="946200">
              <a:defRPr>
                <a:solidFill>
                  <a:schemeClr val="tx1"/>
                </a:solidFill>
                <a:latin typeface="Tahoma" panose="020B0604030504040204" pitchFamily="34" charset="0"/>
              </a:defRPr>
            </a:lvl5pPr>
            <a:lvl6pPr marL="2572886" indent="-233309" defTabSz="946200" eaLnBrk="0" fontAlgn="base" hangingPunct="0">
              <a:spcBef>
                <a:spcPct val="0"/>
              </a:spcBef>
              <a:spcAft>
                <a:spcPct val="0"/>
              </a:spcAft>
              <a:defRPr>
                <a:solidFill>
                  <a:schemeClr val="tx1"/>
                </a:solidFill>
                <a:latin typeface="Tahoma" panose="020B0604030504040204" pitchFamily="34" charset="0"/>
              </a:defRPr>
            </a:lvl6pPr>
            <a:lvl7pPr marL="3039506" indent="-233309" defTabSz="946200" eaLnBrk="0" fontAlgn="base" hangingPunct="0">
              <a:spcBef>
                <a:spcPct val="0"/>
              </a:spcBef>
              <a:spcAft>
                <a:spcPct val="0"/>
              </a:spcAft>
              <a:defRPr>
                <a:solidFill>
                  <a:schemeClr val="tx1"/>
                </a:solidFill>
                <a:latin typeface="Tahoma" panose="020B0604030504040204" pitchFamily="34" charset="0"/>
              </a:defRPr>
            </a:lvl7pPr>
            <a:lvl8pPr marL="3506125" indent="-233309" defTabSz="946200" eaLnBrk="0" fontAlgn="base" hangingPunct="0">
              <a:spcBef>
                <a:spcPct val="0"/>
              </a:spcBef>
              <a:spcAft>
                <a:spcPct val="0"/>
              </a:spcAft>
              <a:defRPr>
                <a:solidFill>
                  <a:schemeClr val="tx1"/>
                </a:solidFill>
                <a:latin typeface="Tahoma" panose="020B0604030504040204" pitchFamily="34" charset="0"/>
              </a:defRPr>
            </a:lvl8pPr>
            <a:lvl9pPr marL="3972745" indent="-233309" defTabSz="946200" eaLnBrk="0" fontAlgn="base" hangingPunct="0">
              <a:spcBef>
                <a:spcPct val="0"/>
              </a:spcBef>
              <a:spcAft>
                <a:spcPct val="0"/>
              </a:spcAft>
              <a:defRPr>
                <a:solidFill>
                  <a:schemeClr val="tx1"/>
                </a:solidFill>
                <a:latin typeface="Tahoma" panose="020B0604030504040204" pitchFamily="34" charset="0"/>
              </a:defRPr>
            </a:lvl9pPr>
          </a:lstStyle>
          <a:p>
            <a:fld id="{621A163C-96F3-4D10-922F-140E08222BD4}" type="slidenum">
              <a:rPr lang="en-US" altLang="en-US">
                <a:latin typeface="Times New Roman" panose="02020603050405020304" pitchFamily="18" charset="0"/>
              </a:rPr>
              <a:pPr/>
              <a:t>48</a:t>
            </a:fld>
            <a:endParaRPr lang="en-US" altLang="en-US">
              <a:latin typeface="Times New Roman" panose="02020603050405020304" pitchFamily="18" charset="0"/>
            </a:endParaRPr>
          </a:p>
        </p:txBody>
      </p:sp>
      <p:sp>
        <p:nvSpPr>
          <p:cNvPr id="33795" name="Rectangle 2">
            <a:extLst>
              <a:ext uri="{FF2B5EF4-FFF2-40B4-BE49-F238E27FC236}">
                <a16:creationId xmlns:a16="http://schemas.microsoft.com/office/drawing/2014/main" id="{635D266A-29C5-4BE6-9064-435D55D51589}"/>
              </a:ext>
            </a:extLst>
          </p:cNvPr>
          <p:cNvSpPr>
            <a:spLocks noGrp="1" noRot="1" noChangeAspect="1" noChangeArrowheads="1" noTextEdit="1"/>
          </p:cNvSpPr>
          <p:nvPr>
            <p:ph type="sldImg"/>
          </p:nvPr>
        </p:nvSpPr>
        <p:spPr>
          <a:ln/>
        </p:spPr>
      </p:sp>
      <p:sp>
        <p:nvSpPr>
          <p:cNvPr id="33796" name="Rectangle 3">
            <a:extLst>
              <a:ext uri="{FF2B5EF4-FFF2-40B4-BE49-F238E27FC236}">
                <a16:creationId xmlns:a16="http://schemas.microsoft.com/office/drawing/2014/main" id="{3AFF5976-DF4F-4B7A-BC6E-64C8ED475EE3}"/>
              </a:ext>
            </a:extLst>
          </p:cNvPr>
          <p:cNvSpPr>
            <a:spLocks noGrp="1" noChangeArrowheads="1"/>
          </p:cNvSpPr>
          <p:nvPr>
            <p:ph type="body" idx="1"/>
          </p:nvPr>
        </p:nvSpPr>
        <p:spPr>
          <a:noFill/>
        </p:spPr>
        <p:txBody>
          <a:bodyPr/>
          <a:lstStyle/>
          <a:p>
            <a:endParaRPr lang="en-US" altLang="en-US"/>
          </a:p>
        </p:txBody>
      </p:sp>
    </p:spTree>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2946" name="Rectangle 7"/>
          <p:cNvSpPr>
            <a:spLocks noGrp="1" noChangeArrowheads="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30000"/>
              </a:spcBef>
              <a:defRPr sz="1200">
                <a:solidFill>
                  <a:schemeClr val="tx1"/>
                </a:solidFill>
                <a:latin typeface="Calibri" pitchFamily="34" charset="0"/>
              </a:defRPr>
            </a:lvl1pPr>
            <a:lvl2pPr marL="749990" indent="-288457">
              <a:spcBef>
                <a:spcPct val="30000"/>
              </a:spcBef>
              <a:defRPr sz="1200">
                <a:solidFill>
                  <a:schemeClr val="tx1"/>
                </a:solidFill>
                <a:latin typeface="Calibri" pitchFamily="34" charset="0"/>
              </a:defRPr>
            </a:lvl2pPr>
            <a:lvl3pPr marL="1153830" indent="-230766">
              <a:spcBef>
                <a:spcPct val="30000"/>
              </a:spcBef>
              <a:defRPr sz="1200">
                <a:solidFill>
                  <a:schemeClr val="tx1"/>
                </a:solidFill>
                <a:latin typeface="Calibri" pitchFamily="34" charset="0"/>
              </a:defRPr>
            </a:lvl3pPr>
            <a:lvl4pPr marL="1615363" indent="-230766">
              <a:spcBef>
                <a:spcPct val="30000"/>
              </a:spcBef>
              <a:defRPr sz="1200">
                <a:solidFill>
                  <a:schemeClr val="tx1"/>
                </a:solidFill>
                <a:latin typeface="Calibri" pitchFamily="34" charset="0"/>
              </a:defRPr>
            </a:lvl4pPr>
            <a:lvl5pPr marL="2076894" indent="-230766">
              <a:spcBef>
                <a:spcPct val="30000"/>
              </a:spcBef>
              <a:defRPr sz="1200">
                <a:solidFill>
                  <a:schemeClr val="tx1"/>
                </a:solidFill>
                <a:latin typeface="Calibri" pitchFamily="34" charset="0"/>
              </a:defRPr>
            </a:lvl5pPr>
            <a:lvl6pPr marL="2538427" indent="-230766" eaLnBrk="0" fontAlgn="base" hangingPunct="0">
              <a:spcBef>
                <a:spcPct val="30000"/>
              </a:spcBef>
              <a:spcAft>
                <a:spcPct val="0"/>
              </a:spcAft>
              <a:defRPr sz="1200">
                <a:solidFill>
                  <a:schemeClr val="tx1"/>
                </a:solidFill>
                <a:latin typeface="Calibri" pitchFamily="34" charset="0"/>
              </a:defRPr>
            </a:lvl6pPr>
            <a:lvl7pPr marL="2999959" indent="-230766" eaLnBrk="0" fontAlgn="base" hangingPunct="0">
              <a:spcBef>
                <a:spcPct val="30000"/>
              </a:spcBef>
              <a:spcAft>
                <a:spcPct val="0"/>
              </a:spcAft>
              <a:defRPr sz="1200">
                <a:solidFill>
                  <a:schemeClr val="tx1"/>
                </a:solidFill>
                <a:latin typeface="Calibri" pitchFamily="34" charset="0"/>
              </a:defRPr>
            </a:lvl7pPr>
            <a:lvl8pPr marL="3461491" indent="-230766" eaLnBrk="0" fontAlgn="base" hangingPunct="0">
              <a:spcBef>
                <a:spcPct val="30000"/>
              </a:spcBef>
              <a:spcAft>
                <a:spcPct val="0"/>
              </a:spcAft>
              <a:defRPr sz="1200">
                <a:solidFill>
                  <a:schemeClr val="tx1"/>
                </a:solidFill>
                <a:latin typeface="Calibri" pitchFamily="34" charset="0"/>
              </a:defRPr>
            </a:lvl8pPr>
            <a:lvl9pPr marL="3923023" indent="-230766" eaLnBrk="0" fontAlgn="base" hangingPunct="0">
              <a:spcBef>
                <a:spcPct val="30000"/>
              </a:spcBef>
              <a:spcAft>
                <a:spcPct val="0"/>
              </a:spcAft>
              <a:defRPr sz="1200">
                <a:solidFill>
                  <a:schemeClr val="tx1"/>
                </a:solidFill>
                <a:latin typeface="Calibri" pitchFamily="34" charset="0"/>
              </a:defRPr>
            </a:lvl9pPr>
          </a:lstStyle>
          <a:p>
            <a:pPr>
              <a:spcBef>
                <a:spcPct val="0"/>
              </a:spcBef>
            </a:pPr>
            <a:fld id="{5EEB540C-4AE9-4E5F-AE79-921E56B581FC}" type="slidenum">
              <a:rPr lang="en-US" altLang="en-US" smtClean="0">
                <a:latin typeface="Arial" charset="0"/>
              </a:rPr>
              <a:pPr>
                <a:spcBef>
                  <a:spcPct val="0"/>
                </a:spcBef>
              </a:pPr>
              <a:t>55</a:t>
            </a:fld>
            <a:endParaRPr lang="en-US" altLang="en-US">
              <a:latin typeface="Arial" charset="0"/>
            </a:endParaRPr>
          </a:p>
        </p:txBody>
      </p:sp>
      <p:sp>
        <p:nvSpPr>
          <p:cNvPr id="82947" name="Rectangle 2"/>
          <p:cNvSpPr>
            <a:spLocks noGrp="1" noRot="1" noChangeAspect="1" noChangeArrowheads="1" noTextEdit="1"/>
          </p:cNvSpPr>
          <p:nvPr>
            <p:ph type="sldImg"/>
          </p:nvPr>
        </p:nvSpPr>
        <p:spPr bwMode="auto">
          <a:xfrm>
            <a:off x="719138" y="1163638"/>
            <a:ext cx="5584825" cy="3141662"/>
          </a:xfrm>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82948" name="Rectangle 3"/>
          <p:cNvSpPr>
            <a:spLocks noGrp="1" noChangeArrowheads="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endParaRPr lang="en-US" altLang="en-US"/>
          </a:p>
        </p:txBody>
      </p:sp>
    </p:spTree>
    <p:extLst>
      <p:ext uri="{BB962C8B-B14F-4D97-AF65-F5344CB8AC3E}">
        <p14:creationId xmlns:p14="http://schemas.microsoft.com/office/powerpoint/2010/main" val="3506364173"/>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8130" name="Slide Image Placeholder 1"/>
          <p:cNvSpPr>
            <a:spLocks noGrp="1" noRot="1" noChangeAspect="1" noTextEdit="1"/>
          </p:cNvSpPr>
          <p:nvPr>
            <p:ph type="sldImg"/>
          </p:nvPr>
        </p:nvSpPr>
        <p:spPr>
          <a:ln/>
        </p:spPr>
      </p:sp>
      <p:sp>
        <p:nvSpPr>
          <p:cNvPr id="48131" name="Notes Placeholder 2"/>
          <p:cNvSpPr>
            <a:spLocks noGrp="1"/>
          </p:cNvSpPr>
          <p:nvPr>
            <p:ph type="body" idx="1"/>
          </p:nvPr>
        </p:nvSpPr>
        <p:spPr>
          <a:noFill/>
          <a:ln/>
        </p:spPr>
        <p:txBody>
          <a:bodyPr/>
          <a:lstStyle/>
          <a:p>
            <a:endParaRPr lang="en-US"/>
          </a:p>
        </p:txBody>
      </p:sp>
      <p:sp>
        <p:nvSpPr>
          <p:cNvPr id="48132" name="Slide Number Placeholder 3"/>
          <p:cNvSpPr>
            <a:spLocks noGrp="1"/>
          </p:cNvSpPr>
          <p:nvPr>
            <p:ph type="sldNum" sz="quarter" idx="5"/>
          </p:nvPr>
        </p:nvSpPr>
        <p:spPr>
          <a:noFill/>
        </p:spPr>
        <p:txBody>
          <a:bodyPr/>
          <a:lstStyle/>
          <a:p>
            <a:fld id="{DD870911-EBE5-4AE1-9B58-46D05C3F8685}" type="slidenum">
              <a:rPr lang="en-US" smtClean="0"/>
              <a:pPr/>
              <a:t>12</a:t>
            </a:fld>
            <a:endParaRPr lang="en-US"/>
          </a:p>
        </p:txBody>
      </p:sp>
    </p:spTree>
    <p:extLst>
      <p:ext uri="{BB962C8B-B14F-4D97-AF65-F5344CB8AC3E}">
        <p14:creationId xmlns:p14="http://schemas.microsoft.com/office/powerpoint/2010/main" val="535516291"/>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7106" name="Rectangle 7">
            <a:extLst>
              <a:ext uri="{FF2B5EF4-FFF2-40B4-BE49-F238E27FC236}">
                <a16:creationId xmlns:a16="http://schemas.microsoft.com/office/drawing/2014/main" id="{B95ECBE0-5739-41AA-B3FC-92B21B60E09C}"/>
              </a:ext>
            </a:extLst>
          </p:cNvPr>
          <p:cNvSpPr>
            <a:spLocks noGrp="1" noChangeArrowheads="1"/>
          </p:cNvSpPr>
          <p:nvPr>
            <p:ph type="sldNum" sz="quarter" idx="5"/>
          </p:nvPr>
        </p:nvSpPr>
        <p:spPr>
          <a:noFill/>
        </p:spPr>
        <p:txBody>
          <a:bodyPr/>
          <a:lstStyle>
            <a:lvl1pPr defTabSz="946200">
              <a:defRPr>
                <a:solidFill>
                  <a:schemeClr val="tx1"/>
                </a:solidFill>
                <a:latin typeface="Tahoma" panose="020B0604030504040204" pitchFamily="34" charset="0"/>
              </a:defRPr>
            </a:lvl1pPr>
            <a:lvl2pPr marL="759877" indent="-290017" defTabSz="946200">
              <a:defRPr>
                <a:solidFill>
                  <a:schemeClr val="tx1"/>
                </a:solidFill>
                <a:latin typeface="Tahoma" panose="020B0604030504040204" pitchFamily="34" charset="0"/>
              </a:defRPr>
            </a:lvl2pPr>
            <a:lvl3pPr marL="1169788" indent="-233309" defTabSz="946200">
              <a:defRPr>
                <a:solidFill>
                  <a:schemeClr val="tx1"/>
                </a:solidFill>
                <a:latin typeface="Tahoma" panose="020B0604030504040204" pitchFamily="34" charset="0"/>
              </a:defRPr>
            </a:lvl3pPr>
            <a:lvl4pPr marL="1638029" indent="-233309" defTabSz="946200">
              <a:defRPr>
                <a:solidFill>
                  <a:schemeClr val="tx1"/>
                </a:solidFill>
                <a:latin typeface="Tahoma" panose="020B0604030504040204" pitchFamily="34" charset="0"/>
              </a:defRPr>
            </a:lvl4pPr>
            <a:lvl5pPr marL="2106267" indent="-233309" defTabSz="946200">
              <a:defRPr>
                <a:solidFill>
                  <a:schemeClr val="tx1"/>
                </a:solidFill>
                <a:latin typeface="Tahoma" panose="020B0604030504040204" pitchFamily="34" charset="0"/>
              </a:defRPr>
            </a:lvl5pPr>
            <a:lvl6pPr marL="2572886" indent="-233309" defTabSz="946200" eaLnBrk="0" fontAlgn="base" hangingPunct="0">
              <a:spcBef>
                <a:spcPct val="0"/>
              </a:spcBef>
              <a:spcAft>
                <a:spcPct val="0"/>
              </a:spcAft>
              <a:defRPr>
                <a:solidFill>
                  <a:schemeClr val="tx1"/>
                </a:solidFill>
                <a:latin typeface="Tahoma" panose="020B0604030504040204" pitchFamily="34" charset="0"/>
              </a:defRPr>
            </a:lvl6pPr>
            <a:lvl7pPr marL="3039506" indent="-233309" defTabSz="946200" eaLnBrk="0" fontAlgn="base" hangingPunct="0">
              <a:spcBef>
                <a:spcPct val="0"/>
              </a:spcBef>
              <a:spcAft>
                <a:spcPct val="0"/>
              </a:spcAft>
              <a:defRPr>
                <a:solidFill>
                  <a:schemeClr val="tx1"/>
                </a:solidFill>
                <a:latin typeface="Tahoma" panose="020B0604030504040204" pitchFamily="34" charset="0"/>
              </a:defRPr>
            </a:lvl7pPr>
            <a:lvl8pPr marL="3506125" indent="-233309" defTabSz="946200" eaLnBrk="0" fontAlgn="base" hangingPunct="0">
              <a:spcBef>
                <a:spcPct val="0"/>
              </a:spcBef>
              <a:spcAft>
                <a:spcPct val="0"/>
              </a:spcAft>
              <a:defRPr>
                <a:solidFill>
                  <a:schemeClr val="tx1"/>
                </a:solidFill>
                <a:latin typeface="Tahoma" panose="020B0604030504040204" pitchFamily="34" charset="0"/>
              </a:defRPr>
            </a:lvl8pPr>
            <a:lvl9pPr marL="3972745" indent="-233309" defTabSz="946200" eaLnBrk="0" fontAlgn="base" hangingPunct="0">
              <a:spcBef>
                <a:spcPct val="0"/>
              </a:spcBef>
              <a:spcAft>
                <a:spcPct val="0"/>
              </a:spcAft>
              <a:defRPr>
                <a:solidFill>
                  <a:schemeClr val="tx1"/>
                </a:solidFill>
                <a:latin typeface="Tahoma" panose="020B0604030504040204" pitchFamily="34" charset="0"/>
              </a:defRPr>
            </a:lvl9pPr>
          </a:lstStyle>
          <a:p>
            <a:fld id="{10BD327C-D0E6-44E3-BD42-5308F8AFD98D}" type="slidenum">
              <a:rPr lang="en-US" altLang="en-US">
                <a:latin typeface="Times New Roman" panose="02020603050405020304" pitchFamily="18" charset="0"/>
              </a:rPr>
              <a:pPr/>
              <a:t>59</a:t>
            </a:fld>
            <a:endParaRPr lang="en-US" altLang="en-US">
              <a:latin typeface="Times New Roman" panose="02020603050405020304" pitchFamily="18" charset="0"/>
            </a:endParaRPr>
          </a:p>
        </p:txBody>
      </p:sp>
      <p:sp>
        <p:nvSpPr>
          <p:cNvPr id="47107" name="Rectangle 2">
            <a:extLst>
              <a:ext uri="{FF2B5EF4-FFF2-40B4-BE49-F238E27FC236}">
                <a16:creationId xmlns:a16="http://schemas.microsoft.com/office/drawing/2014/main" id="{D6ED6187-F7A6-4C20-836F-AC668D25D9F9}"/>
              </a:ext>
            </a:extLst>
          </p:cNvPr>
          <p:cNvSpPr>
            <a:spLocks noGrp="1" noRot="1" noChangeAspect="1" noChangeArrowheads="1" noTextEdit="1"/>
          </p:cNvSpPr>
          <p:nvPr>
            <p:ph type="sldImg"/>
          </p:nvPr>
        </p:nvSpPr>
        <p:spPr>
          <a:ln/>
        </p:spPr>
      </p:sp>
      <p:sp>
        <p:nvSpPr>
          <p:cNvPr id="47108" name="Rectangle 3">
            <a:extLst>
              <a:ext uri="{FF2B5EF4-FFF2-40B4-BE49-F238E27FC236}">
                <a16:creationId xmlns:a16="http://schemas.microsoft.com/office/drawing/2014/main" id="{B845BDE6-6CCA-4312-85D6-A1ABBA3E8A78}"/>
              </a:ext>
            </a:extLst>
          </p:cNvPr>
          <p:cNvSpPr>
            <a:spLocks noGrp="1" noChangeArrowheads="1"/>
          </p:cNvSpPr>
          <p:nvPr>
            <p:ph type="body" idx="1"/>
          </p:nvPr>
        </p:nvSpPr>
        <p:spPr>
          <a:noFill/>
        </p:spPr>
        <p:txBody>
          <a:bodyPr/>
          <a:lstStyle/>
          <a:p>
            <a:endParaRPr lang="en-US" altLang="en-US"/>
          </a:p>
        </p:txBody>
      </p:sp>
    </p:spTree>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9154" name="Rectangle 7">
            <a:extLst>
              <a:ext uri="{FF2B5EF4-FFF2-40B4-BE49-F238E27FC236}">
                <a16:creationId xmlns:a16="http://schemas.microsoft.com/office/drawing/2014/main" id="{EAF5C60E-8338-4A9B-B70F-4C8A035E7A32}"/>
              </a:ext>
            </a:extLst>
          </p:cNvPr>
          <p:cNvSpPr>
            <a:spLocks noGrp="1" noChangeArrowheads="1"/>
          </p:cNvSpPr>
          <p:nvPr>
            <p:ph type="sldNum" sz="quarter" idx="5"/>
          </p:nvPr>
        </p:nvSpPr>
        <p:spPr>
          <a:noFill/>
        </p:spPr>
        <p:txBody>
          <a:bodyPr/>
          <a:lstStyle>
            <a:lvl1pPr defTabSz="946200">
              <a:defRPr>
                <a:solidFill>
                  <a:schemeClr val="tx1"/>
                </a:solidFill>
                <a:latin typeface="Tahoma" panose="020B0604030504040204" pitchFamily="34" charset="0"/>
              </a:defRPr>
            </a:lvl1pPr>
            <a:lvl2pPr marL="759877" indent="-290017" defTabSz="946200">
              <a:defRPr>
                <a:solidFill>
                  <a:schemeClr val="tx1"/>
                </a:solidFill>
                <a:latin typeface="Tahoma" panose="020B0604030504040204" pitchFamily="34" charset="0"/>
              </a:defRPr>
            </a:lvl2pPr>
            <a:lvl3pPr marL="1169788" indent="-233309" defTabSz="946200">
              <a:defRPr>
                <a:solidFill>
                  <a:schemeClr val="tx1"/>
                </a:solidFill>
                <a:latin typeface="Tahoma" panose="020B0604030504040204" pitchFamily="34" charset="0"/>
              </a:defRPr>
            </a:lvl3pPr>
            <a:lvl4pPr marL="1638029" indent="-233309" defTabSz="946200">
              <a:defRPr>
                <a:solidFill>
                  <a:schemeClr val="tx1"/>
                </a:solidFill>
                <a:latin typeface="Tahoma" panose="020B0604030504040204" pitchFamily="34" charset="0"/>
              </a:defRPr>
            </a:lvl4pPr>
            <a:lvl5pPr marL="2106267" indent="-233309" defTabSz="946200">
              <a:defRPr>
                <a:solidFill>
                  <a:schemeClr val="tx1"/>
                </a:solidFill>
                <a:latin typeface="Tahoma" panose="020B0604030504040204" pitchFamily="34" charset="0"/>
              </a:defRPr>
            </a:lvl5pPr>
            <a:lvl6pPr marL="2572886" indent="-233309" defTabSz="946200" eaLnBrk="0" fontAlgn="base" hangingPunct="0">
              <a:spcBef>
                <a:spcPct val="0"/>
              </a:spcBef>
              <a:spcAft>
                <a:spcPct val="0"/>
              </a:spcAft>
              <a:defRPr>
                <a:solidFill>
                  <a:schemeClr val="tx1"/>
                </a:solidFill>
                <a:latin typeface="Tahoma" panose="020B0604030504040204" pitchFamily="34" charset="0"/>
              </a:defRPr>
            </a:lvl6pPr>
            <a:lvl7pPr marL="3039506" indent="-233309" defTabSz="946200" eaLnBrk="0" fontAlgn="base" hangingPunct="0">
              <a:spcBef>
                <a:spcPct val="0"/>
              </a:spcBef>
              <a:spcAft>
                <a:spcPct val="0"/>
              </a:spcAft>
              <a:defRPr>
                <a:solidFill>
                  <a:schemeClr val="tx1"/>
                </a:solidFill>
                <a:latin typeface="Tahoma" panose="020B0604030504040204" pitchFamily="34" charset="0"/>
              </a:defRPr>
            </a:lvl7pPr>
            <a:lvl8pPr marL="3506125" indent="-233309" defTabSz="946200" eaLnBrk="0" fontAlgn="base" hangingPunct="0">
              <a:spcBef>
                <a:spcPct val="0"/>
              </a:spcBef>
              <a:spcAft>
                <a:spcPct val="0"/>
              </a:spcAft>
              <a:defRPr>
                <a:solidFill>
                  <a:schemeClr val="tx1"/>
                </a:solidFill>
                <a:latin typeface="Tahoma" panose="020B0604030504040204" pitchFamily="34" charset="0"/>
              </a:defRPr>
            </a:lvl8pPr>
            <a:lvl9pPr marL="3972745" indent="-233309" defTabSz="946200" eaLnBrk="0" fontAlgn="base" hangingPunct="0">
              <a:spcBef>
                <a:spcPct val="0"/>
              </a:spcBef>
              <a:spcAft>
                <a:spcPct val="0"/>
              </a:spcAft>
              <a:defRPr>
                <a:solidFill>
                  <a:schemeClr val="tx1"/>
                </a:solidFill>
                <a:latin typeface="Tahoma" panose="020B0604030504040204" pitchFamily="34" charset="0"/>
              </a:defRPr>
            </a:lvl9pPr>
          </a:lstStyle>
          <a:p>
            <a:fld id="{5AF94951-04F6-4B99-970D-98D14DD8724C}" type="slidenum">
              <a:rPr lang="en-US" altLang="en-US">
                <a:latin typeface="Times New Roman" panose="02020603050405020304" pitchFamily="18" charset="0"/>
              </a:rPr>
              <a:pPr/>
              <a:t>60</a:t>
            </a:fld>
            <a:endParaRPr lang="en-US" altLang="en-US">
              <a:latin typeface="Times New Roman" panose="02020603050405020304" pitchFamily="18" charset="0"/>
            </a:endParaRPr>
          </a:p>
        </p:txBody>
      </p:sp>
      <p:sp>
        <p:nvSpPr>
          <p:cNvPr id="49155" name="Rectangle 2">
            <a:extLst>
              <a:ext uri="{FF2B5EF4-FFF2-40B4-BE49-F238E27FC236}">
                <a16:creationId xmlns:a16="http://schemas.microsoft.com/office/drawing/2014/main" id="{89BF3518-DB82-4651-91F6-DE8FC16C80A2}"/>
              </a:ext>
            </a:extLst>
          </p:cNvPr>
          <p:cNvSpPr>
            <a:spLocks noGrp="1" noRot="1" noChangeAspect="1" noChangeArrowheads="1" noTextEdit="1"/>
          </p:cNvSpPr>
          <p:nvPr>
            <p:ph type="sldImg"/>
          </p:nvPr>
        </p:nvSpPr>
        <p:spPr>
          <a:ln/>
        </p:spPr>
      </p:sp>
      <p:sp>
        <p:nvSpPr>
          <p:cNvPr id="49156" name="Rectangle 3">
            <a:extLst>
              <a:ext uri="{FF2B5EF4-FFF2-40B4-BE49-F238E27FC236}">
                <a16:creationId xmlns:a16="http://schemas.microsoft.com/office/drawing/2014/main" id="{EE90D23D-D63B-430B-8D70-7040425F74EB}"/>
              </a:ext>
            </a:extLst>
          </p:cNvPr>
          <p:cNvSpPr>
            <a:spLocks noGrp="1" noChangeArrowheads="1"/>
          </p:cNvSpPr>
          <p:nvPr>
            <p:ph type="body" idx="1"/>
          </p:nvPr>
        </p:nvSpPr>
        <p:spPr>
          <a:noFill/>
        </p:spPr>
        <p:txBody>
          <a:bodyPr/>
          <a:lstStyle/>
          <a:p>
            <a:endParaRPr lang="en-US" altLang="en-US"/>
          </a:p>
        </p:txBody>
      </p:sp>
    </p:spTree>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02" name="Rectangle 7">
            <a:extLst>
              <a:ext uri="{FF2B5EF4-FFF2-40B4-BE49-F238E27FC236}">
                <a16:creationId xmlns:a16="http://schemas.microsoft.com/office/drawing/2014/main" id="{4C517A01-380B-4163-9BED-0DB59CAE0E0F}"/>
              </a:ext>
            </a:extLst>
          </p:cNvPr>
          <p:cNvSpPr>
            <a:spLocks noGrp="1" noChangeArrowheads="1"/>
          </p:cNvSpPr>
          <p:nvPr>
            <p:ph type="sldNum" sz="quarter" idx="5"/>
          </p:nvPr>
        </p:nvSpPr>
        <p:spPr>
          <a:noFill/>
        </p:spPr>
        <p:txBody>
          <a:bodyPr/>
          <a:lstStyle>
            <a:lvl1pPr defTabSz="946200">
              <a:defRPr>
                <a:solidFill>
                  <a:schemeClr val="tx1"/>
                </a:solidFill>
                <a:latin typeface="Tahoma" panose="020B0604030504040204" pitchFamily="34" charset="0"/>
              </a:defRPr>
            </a:lvl1pPr>
            <a:lvl2pPr marL="759877" indent="-290017" defTabSz="946200">
              <a:defRPr>
                <a:solidFill>
                  <a:schemeClr val="tx1"/>
                </a:solidFill>
                <a:latin typeface="Tahoma" panose="020B0604030504040204" pitchFamily="34" charset="0"/>
              </a:defRPr>
            </a:lvl2pPr>
            <a:lvl3pPr marL="1169788" indent="-233309" defTabSz="946200">
              <a:defRPr>
                <a:solidFill>
                  <a:schemeClr val="tx1"/>
                </a:solidFill>
                <a:latin typeface="Tahoma" panose="020B0604030504040204" pitchFamily="34" charset="0"/>
              </a:defRPr>
            </a:lvl3pPr>
            <a:lvl4pPr marL="1638029" indent="-233309" defTabSz="946200">
              <a:defRPr>
                <a:solidFill>
                  <a:schemeClr val="tx1"/>
                </a:solidFill>
                <a:latin typeface="Tahoma" panose="020B0604030504040204" pitchFamily="34" charset="0"/>
              </a:defRPr>
            </a:lvl4pPr>
            <a:lvl5pPr marL="2106267" indent="-233309" defTabSz="946200">
              <a:defRPr>
                <a:solidFill>
                  <a:schemeClr val="tx1"/>
                </a:solidFill>
                <a:latin typeface="Tahoma" panose="020B0604030504040204" pitchFamily="34" charset="0"/>
              </a:defRPr>
            </a:lvl5pPr>
            <a:lvl6pPr marL="2572886" indent="-233309" defTabSz="946200" eaLnBrk="0" fontAlgn="base" hangingPunct="0">
              <a:spcBef>
                <a:spcPct val="0"/>
              </a:spcBef>
              <a:spcAft>
                <a:spcPct val="0"/>
              </a:spcAft>
              <a:defRPr>
                <a:solidFill>
                  <a:schemeClr val="tx1"/>
                </a:solidFill>
                <a:latin typeface="Tahoma" panose="020B0604030504040204" pitchFamily="34" charset="0"/>
              </a:defRPr>
            </a:lvl6pPr>
            <a:lvl7pPr marL="3039506" indent="-233309" defTabSz="946200" eaLnBrk="0" fontAlgn="base" hangingPunct="0">
              <a:spcBef>
                <a:spcPct val="0"/>
              </a:spcBef>
              <a:spcAft>
                <a:spcPct val="0"/>
              </a:spcAft>
              <a:defRPr>
                <a:solidFill>
                  <a:schemeClr val="tx1"/>
                </a:solidFill>
                <a:latin typeface="Tahoma" panose="020B0604030504040204" pitchFamily="34" charset="0"/>
              </a:defRPr>
            </a:lvl7pPr>
            <a:lvl8pPr marL="3506125" indent="-233309" defTabSz="946200" eaLnBrk="0" fontAlgn="base" hangingPunct="0">
              <a:spcBef>
                <a:spcPct val="0"/>
              </a:spcBef>
              <a:spcAft>
                <a:spcPct val="0"/>
              </a:spcAft>
              <a:defRPr>
                <a:solidFill>
                  <a:schemeClr val="tx1"/>
                </a:solidFill>
                <a:latin typeface="Tahoma" panose="020B0604030504040204" pitchFamily="34" charset="0"/>
              </a:defRPr>
            </a:lvl8pPr>
            <a:lvl9pPr marL="3972745" indent="-233309" defTabSz="946200" eaLnBrk="0" fontAlgn="base" hangingPunct="0">
              <a:spcBef>
                <a:spcPct val="0"/>
              </a:spcBef>
              <a:spcAft>
                <a:spcPct val="0"/>
              </a:spcAft>
              <a:defRPr>
                <a:solidFill>
                  <a:schemeClr val="tx1"/>
                </a:solidFill>
                <a:latin typeface="Tahoma" panose="020B0604030504040204" pitchFamily="34" charset="0"/>
              </a:defRPr>
            </a:lvl9pPr>
          </a:lstStyle>
          <a:p>
            <a:fld id="{466D9E65-E2CF-4392-BC2F-AAF6D95AE4E1}" type="slidenum">
              <a:rPr lang="en-US" altLang="en-US">
                <a:latin typeface="Times New Roman" panose="02020603050405020304" pitchFamily="18" charset="0"/>
              </a:rPr>
              <a:pPr/>
              <a:t>61</a:t>
            </a:fld>
            <a:endParaRPr lang="en-US" altLang="en-US">
              <a:latin typeface="Times New Roman" panose="02020603050405020304" pitchFamily="18" charset="0"/>
            </a:endParaRPr>
          </a:p>
        </p:txBody>
      </p:sp>
      <p:sp>
        <p:nvSpPr>
          <p:cNvPr id="51203" name="Rectangle 2">
            <a:extLst>
              <a:ext uri="{FF2B5EF4-FFF2-40B4-BE49-F238E27FC236}">
                <a16:creationId xmlns:a16="http://schemas.microsoft.com/office/drawing/2014/main" id="{F32B0D4B-D39E-4CEF-9FF3-B279AF6A1A8E}"/>
              </a:ext>
            </a:extLst>
          </p:cNvPr>
          <p:cNvSpPr>
            <a:spLocks noGrp="1" noRot="1" noChangeAspect="1" noChangeArrowheads="1" noTextEdit="1"/>
          </p:cNvSpPr>
          <p:nvPr>
            <p:ph type="sldImg"/>
          </p:nvPr>
        </p:nvSpPr>
        <p:spPr>
          <a:ln/>
        </p:spPr>
      </p:sp>
      <p:sp>
        <p:nvSpPr>
          <p:cNvPr id="51204" name="Rectangle 3">
            <a:extLst>
              <a:ext uri="{FF2B5EF4-FFF2-40B4-BE49-F238E27FC236}">
                <a16:creationId xmlns:a16="http://schemas.microsoft.com/office/drawing/2014/main" id="{2150516D-DC4A-4B8A-AF01-D81BE2917BD0}"/>
              </a:ext>
            </a:extLst>
          </p:cNvPr>
          <p:cNvSpPr>
            <a:spLocks noGrp="1" noChangeArrowheads="1"/>
          </p:cNvSpPr>
          <p:nvPr>
            <p:ph type="body" idx="1"/>
          </p:nvPr>
        </p:nvSpPr>
        <p:spPr>
          <a:noFill/>
        </p:spPr>
        <p:txBody>
          <a:bodyPr/>
          <a:lstStyle/>
          <a:p>
            <a:endParaRPr lang="en-US" altLang="en-US"/>
          </a:p>
        </p:txBody>
      </p:sp>
    </p:spTree>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298" name="Rectangle 7">
            <a:extLst>
              <a:ext uri="{FF2B5EF4-FFF2-40B4-BE49-F238E27FC236}">
                <a16:creationId xmlns:a16="http://schemas.microsoft.com/office/drawing/2014/main" id="{88C4D38B-E791-4357-BE7D-289AB15B380F}"/>
              </a:ext>
            </a:extLst>
          </p:cNvPr>
          <p:cNvSpPr>
            <a:spLocks noGrp="1" noChangeArrowheads="1"/>
          </p:cNvSpPr>
          <p:nvPr>
            <p:ph type="sldNum" sz="quarter" idx="5"/>
          </p:nvPr>
        </p:nvSpPr>
        <p:spPr>
          <a:noFill/>
        </p:spPr>
        <p:txBody>
          <a:bodyPr/>
          <a:lstStyle>
            <a:lvl1pPr defTabSz="946200">
              <a:defRPr>
                <a:solidFill>
                  <a:schemeClr val="tx1"/>
                </a:solidFill>
                <a:latin typeface="Tahoma" panose="020B0604030504040204" pitchFamily="34" charset="0"/>
              </a:defRPr>
            </a:lvl1pPr>
            <a:lvl2pPr marL="759877" indent="-290017" defTabSz="946200">
              <a:defRPr>
                <a:solidFill>
                  <a:schemeClr val="tx1"/>
                </a:solidFill>
                <a:latin typeface="Tahoma" panose="020B0604030504040204" pitchFamily="34" charset="0"/>
              </a:defRPr>
            </a:lvl2pPr>
            <a:lvl3pPr marL="1169788" indent="-233309" defTabSz="946200">
              <a:defRPr>
                <a:solidFill>
                  <a:schemeClr val="tx1"/>
                </a:solidFill>
                <a:latin typeface="Tahoma" panose="020B0604030504040204" pitchFamily="34" charset="0"/>
              </a:defRPr>
            </a:lvl3pPr>
            <a:lvl4pPr marL="1638029" indent="-233309" defTabSz="946200">
              <a:defRPr>
                <a:solidFill>
                  <a:schemeClr val="tx1"/>
                </a:solidFill>
                <a:latin typeface="Tahoma" panose="020B0604030504040204" pitchFamily="34" charset="0"/>
              </a:defRPr>
            </a:lvl4pPr>
            <a:lvl5pPr marL="2106267" indent="-233309" defTabSz="946200">
              <a:defRPr>
                <a:solidFill>
                  <a:schemeClr val="tx1"/>
                </a:solidFill>
                <a:latin typeface="Tahoma" panose="020B0604030504040204" pitchFamily="34" charset="0"/>
              </a:defRPr>
            </a:lvl5pPr>
            <a:lvl6pPr marL="2572886" indent="-233309" defTabSz="946200" eaLnBrk="0" fontAlgn="base" hangingPunct="0">
              <a:spcBef>
                <a:spcPct val="0"/>
              </a:spcBef>
              <a:spcAft>
                <a:spcPct val="0"/>
              </a:spcAft>
              <a:defRPr>
                <a:solidFill>
                  <a:schemeClr val="tx1"/>
                </a:solidFill>
                <a:latin typeface="Tahoma" panose="020B0604030504040204" pitchFamily="34" charset="0"/>
              </a:defRPr>
            </a:lvl6pPr>
            <a:lvl7pPr marL="3039506" indent="-233309" defTabSz="946200" eaLnBrk="0" fontAlgn="base" hangingPunct="0">
              <a:spcBef>
                <a:spcPct val="0"/>
              </a:spcBef>
              <a:spcAft>
                <a:spcPct val="0"/>
              </a:spcAft>
              <a:defRPr>
                <a:solidFill>
                  <a:schemeClr val="tx1"/>
                </a:solidFill>
                <a:latin typeface="Tahoma" panose="020B0604030504040204" pitchFamily="34" charset="0"/>
              </a:defRPr>
            </a:lvl7pPr>
            <a:lvl8pPr marL="3506125" indent="-233309" defTabSz="946200" eaLnBrk="0" fontAlgn="base" hangingPunct="0">
              <a:spcBef>
                <a:spcPct val="0"/>
              </a:spcBef>
              <a:spcAft>
                <a:spcPct val="0"/>
              </a:spcAft>
              <a:defRPr>
                <a:solidFill>
                  <a:schemeClr val="tx1"/>
                </a:solidFill>
                <a:latin typeface="Tahoma" panose="020B0604030504040204" pitchFamily="34" charset="0"/>
              </a:defRPr>
            </a:lvl8pPr>
            <a:lvl9pPr marL="3972745" indent="-233309" defTabSz="946200" eaLnBrk="0" fontAlgn="base" hangingPunct="0">
              <a:spcBef>
                <a:spcPct val="0"/>
              </a:spcBef>
              <a:spcAft>
                <a:spcPct val="0"/>
              </a:spcAft>
              <a:defRPr>
                <a:solidFill>
                  <a:schemeClr val="tx1"/>
                </a:solidFill>
                <a:latin typeface="Tahoma" panose="020B0604030504040204" pitchFamily="34" charset="0"/>
              </a:defRPr>
            </a:lvl9pPr>
          </a:lstStyle>
          <a:p>
            <a:fld id="{B61C8F47-F9F0-4BB1-9586-548EE8C63A73}" type="slidenum">
              <a:rPr lang="en-US" altLang="en-US">
                <a:latin typeface="Times New Roman" panose="02020603050405020304" pitchFamily="18" charset="0"/>
              </a:rPr>
              <a:pPr/>
              <a:t>62</a:t>
            </a:fld>
            <a:endParaRPr lang="en-US" altLang="en-US">
              <a:latin typeface="Times New Roman" panose="02020603050405020304" pitchFamily="18" charset="0"/>
            </a:endParaRPr>
          </a:p>
        </p:txBody>
      </p:sp>
      <p:sp>
        <p:nvSpPr>
          <p:cNvPr id="55299" name="Rectangle 2">
            <a:extLst>
              <a:ext uri="{FF2B5EF4-FFF2-40B4-BE49-F238E27FC236}">
                <a16:creationId xmlns:a16="http://schemas.microsoft.com/office/drawing/2014/main" id="{A37FC415-8DC2-47A1-AC5C-917F17E809D0}"/>
              </a:ext>
            </a:extLst>
          </p:cNvPr>
          <p:cNvSpPr>
            <a:spLocks noGrp="1" noRot="1" noChangeAspect="1" noChangeArrowheads="1" noTextEdit="1"/>
          </p:cNvSpPr>
          <p:nvPr>
            <p:ph type="sldImg"/>
          </p:nvPr>
        </p:nvSpPr>
        <p:spPr>
          <a:ln/>
        </p:spPr>
      </p:sp>
      <p:sp>
        <p:nvSpPr>
          <p:cNvPr id="55300" name="Rectangle 3">
            <a:extLst>
              <a:ext uri="{FF2B5EF4-FFF2-40B4-BE49-F238E27FC236}">
                <a16:creationId xmlns:a16="http://schemas.microsoft.com/office/drawing/2014/main" id="{D16C9A78-0EF4-472E-AB06-AB789D5FF29B}"/>
              </a:ext>
            </a:extLst>
          </p:cNvPr>
          <p:cNvSpPr>
            <a:spLocks noGrp="1" noChangeArrowheads="1"/>
          </p:cNvSpPr>
          <p:nvPr>
            <p:ph type="body" idx="1"/>
          </p:nvPr>
        </p:nvSpPr>
        <p:spPr>
          <a:noFill/>
        </p:spPr>
        <p:txBody>
          <a:bodyPr/>
          <a:lstStyle/>
          <a:p>
            <a:endParaRPr lang="en-US" altLang="en-US"/>
          </a:p>
        </p:txBody>
      </p:sp>
    </p:spTree>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7346" name="Rectangle 7">
            <a:extLst>
              <a:ext uri="{FF2B5EF4-FFF2-40B4-BE49-F238E27FC236}">
                <a16:creationId xmlns:a16="http://schemas.microsoft.com/office/drawing/2014/main" id="{E91C00D2-8498-4276-B701-0932EF495E1E}"/>
              </a:ext>
            </a:extLst>
          </p:cNvPr>
          <p:cNvSpPr>
            <a:spLocks noGrp="1" noChangeArrowheads="1"/>
          </p:cNvSpPr>
          <p:nvPr>
            <p:ph type="sldNum" sz="quarter" idx="5"/>
          </p:nvPr>
        </p:nvSpPr>
        <p:spPr>
          <a:noFill/>
        </p:spPr>
        <p:txBody>
          <a:bodyPr/>
          <a:lstStyle>
            <a:lvl1pPr defTabSz="946200">
              <a:defRPr>
                <a:solidFill>
                  <a:schemeClr val="tx1"/>
                </a:solidFill>
                <a:latin typeface="Tahoma" panose="020B0604030504040204" pitchFamily="34" charset="0"/>
              </a:defRPr>
            </a:lvl1pPr>
            <a:lvl2pPr marL="759877" indent="-290017" defTabSz="946200">
              <a:defRPr>
                <a:solidFill>
                  <a:schemeClr val="tx1"/>
                </a:solidFill>
                <a:latin typeface="Tahoma" panose="020B0604030504040204" pitchFamily="34" charset="0"/>
              </a:defRPr>
            </a:lvl2pPr>
            <a:lvl3pPr marL="1169788" indent="-233309" defTabSz="946200">
              <a:defRPr>
                <a:solidFill>
                  <a:schemeClr val="tx1"/>
                </a:solidFill>
                <a:latin typeface="Tahoma" panose="020B0604030504040204" pitchFamily="34" charset="0"/>
              </a:defRPr>
            </a:lvl3pPr>
            <a:lvl4pPr marL="1638029" indent="-233309" defTabSz="946200">
              <a:defRPr>
                <a:solidFill>
                  <a:schemeClr val="tx1"/>
                </a:solidFill>
                <a:latin typeface="Tahoma" panose="020B0604030504040204" pitchFamily="34" charset="0"/>
              </a:defRPr>
            </a:lvl4pPr>
            <a:lvl5pPr marL="2106267" indent="-233309" defTabSz="946200">
              <a:defRPr>
                <a:solidFill>
                  <a:schemeClr val="tx1"/>
                </a:solidFill>
                <a:latin typeface="Tahoma" panose="020B0604030504040204" pitchFamily="34" charset="0"/>
              </a:defRPr>
            </a:lvl5pPr>
            <a:lvl6pPr marL="2572886" indent="-233309" defTabSz="946200" eaLnBrk="0" fontAlgn="base" hangingPunct="0">
              <a:spcBef>
                <a:spcPct val="0"/>
              </a:spcBef>
              <a:spcAft>
                <a:spcPct val="0"/>
              </a:spcAft>
              <a:defRPr>
                <a:solidFill>
                  <a:schemeClr val="tx1"/>
                </a:solidFill>
                <a:latin typeface="Tahoma" panose="020B0604030504040204" pitchFamily="34" charset="0"/>
              </a:defRPr>
            </a:lvl6pPr>
            <a:lvl7pPr marL="3039506" indent="-233309" defTabSz="946200" eaLnBrk="0" fontAlgn="base" hangingPunct="0">
              <a:spcBef>
                <a:spcPct val="0"/>
              </a:spcBef>
              <a:spcAft>
                <a:spcPct val="0"/>
              </a:spcAft>
              <a:defRPr>
                <a:solidFill>
                  <a:schemeClr val="tx1"/>
                </a:solidFill>
                <a:latin typeface="Tahoma" panose="020B0604030504040204" pitchFamily="34" charset="0"/>
              </a:defRPr>
            </a:lvl7pPr>
            <a:lvl8pPr marL="3506125" indent="-233309" defTabSz="946200" eaLnBrk="0" fontAlgn="base" hangingPunct="0">
              <a:spcBef>
                <a:spcPct val="0"/>
              </a:spcBef>
              <a:spcAft>
                <a:spcPct val="0"/>
              </a:spcAft>
              <a:defRPr>
                <a:solidFill>
                  <a:schemeClr val="tx1"/>
                </a:solidFill>
                <a:latin typeface="Tahoma" panose="020B0604030504040204" pitchFamily="34" charset="0"/>
              </a:defRPr>
            </a:lvl8pPr>
            <a:lvl9pPr marL="3972745" indent="-233309" defTabSz="946200" eaLnBrk="0" fontAlgn="base" hangingPunct="0">
              <a:spcBef>
                <a:spcPct val="0"/>
              </a:spcBef>
              <a:spcAft>
                <a:spcPct val="0"/>
              </a:spcAft>
              <a:defRPr>
                <a:solidFill>
                  <a:schemeClr val="tx1"/>
                </a:solidFill>
                <a:latin typeface="Tahoma" panose="020B0604030504040204" pitchFamily="34" charset="0"/>
              </a:defRPr>
            </a:lvl9pPr>
          </a:lstStyle>
          <a:p>
            <a:fld id="{87293B17-F901-40D6-A2EE-17B762B40772}" type="slidenum">
              <a:rPr lang="en-US" altLang="en-US">
                <a:latin typeface="Times New Roman" panose="02020603050405020304" pitchFamily="18" charset="0"/>
              </a:rPr>
              <a:pPr/>
              <a:t>63</a:t>
            </a:fld>
            <a:endParaRPr lang="en-US" altLang="en-US">
              <a:latin typeface="Times New Roman" panose="02020603050405020304" pitchFamily="18" charset="0"/>
            </a:endParaRPr>
          </a:p>
        </p:txBody>
      </p:sp>
      <p:sp>
        <p:nvSpPr>
          <p:cNvPr id="57347" name="Rectangle 2">
            <a:extLst>
              <a:ext uri="{FF2B5EF4-FFF2-40B4-BE49-F238E27FC236}">
                <a16:creationId xmlns:a16="http://schemas.microsoft.com/office/drawing/2014/main" id="{65443BF6-35BB-4BB8-B3E6-1B8893588D8D}"/>
              </a:ext>
            </a:extLst>
          </p:cNvPr>
          <p:cNvSpPr>
            <a:spLocks noGrp="1" noRot="1" noChangeAspect="1" noChangeArrowheads="1" noTextEdit="1"/>
          </p:cNvSpPr>
          <p:nvPr>
            <p:ph type="sldImg"/>
          </p:nvPr>
        </p:nvSpPr>
        <p:spPr>
          <a:ln/>
        </p:spPr>
      </p:sp>
      <p:sp>
        <p:nvSpPr>
          <p:cNvPr id="57348" name="Rectangle 3">
            <a:extLst>
              <a:ext uri="{FF2B5EF4-FFF2-40B4-BE49-F238E27FC236}">
                <a16:creationId xmlns:a16="http://schemas.microsoft.com/office/drawing/2014/main" id="{B471411B-F961-4B78-AEAC-D931E49A1450}"/>
              </a:ext>
            </a:extLst>
          </p:cNvPr>
          <p:cNvSpPr>
            <a:spLocks noGrp="1" noChangeArrowheads="1"/>
          </p:cNvSpPr>
          <p:nvPr>
            <p:ph type="body" idx="1"/>
          </p:nvPr>
        </p:nvSpPr>
        <p:spPr>
          <a:noFill/>
        </p:spPr>
        <p:txBody>
          <a:bodyPr/>
          <a:lstStyle/>
          <a:p>
            <a:endParaRPr lang="en-US" altLang="en-US"/>
          </a:p>
        </p:txBody>
      </p:sp>
    </p:spTree>
  </p:cSld>
  <p:clrMapOvr>
    <a:masterClrMapping/>
  </p:clrMapOvr>
</p:notes>
</file>

<file path=ppt/notesSlides/notesSlide2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9394" name="Rectangle 7">
            <a:extLst>
              <a:ext uri="{FF2B5EF4-FFF2-40B4-BE49-F238E27FC236}">
                <a16:creationId xmlns:a16="http://schemas.microsoft.com/office/drawing/2014/main" id="{112C9A01-BE00-4712-AEC8-79237CE753ED}"/>
              </a:ext>
            </a:extLst>
          </p:cNvPr>
          <p:cNvSpPr>
            <a:spLocks noGrp="1" noChangeArrowheads="1"/>
          </p:cNvSpPr>
          <p:nvPr>
            <p:ph type="sldNum" sz="quarter" idx="5"/>
          </p:nvPr>
        </p:nvSpPr>
        <p:spPr>
          <a:noFill/>
        </p:spPr>
        <p:txBody>
          <a:bodyPr/>
          <a:lstStyle>
            <a:lvl1pPr defTabSz="946200">
              <a:defRPr>
                <a:solidFill>
                  <a:schemeClr val="tx1"/>
                </a:solidFill>
                <a:latin typeface="Tahoma" panose="020B0604030504040204" pitchFamily="34" charset="0"/>
              </a:defRPr>
            </a:lvl1pPr>
            <a:lvl2pPr marL="759877" indent="-290017" defTabSz="946200">
              <a:defRPr>
                <a:solidFill>
                  <a:schemeClr val="tx1"/>
                </a:solidFill>
                <a:latin typeface="Tahoma" panose="020B0604030504040204" pitchFamily="34" charset="0"/>
              </a:defRPr>
            </a:lvl2pPr>
            <a:lvl3pPr marL="1169788" indent="-233309" defTabSz="946200">
              <a:defRPr>
                <a:solidFill>
                  <a:schemeClr val="tx1"/>
                </a:solidFill>
                <a:latin typeface="Tahoma" panose="020B0604030504040204" pitchFamily="34" charset="0"/>
              </a:defRPr>
            </a:lvl3pPr>
            <a:lvl4pPr marL="1638029" indent="-233309" defTabSz="946200">
              <a:defRPr>
                <a:solidFill>
                  <a:schemeClr val="tx1"/>
                </a:solidFill>
                <a:latin typeface="Tahoma" panose="020B0604030504040204" pitchFamily="34" charset="0"/>
              </a:defRPr>
            </a:lvl4pPr>
            <a:lvl5pPr marL="2106267" indent="-233309" defTabSz="946200">
              <a:defRPr>
                <a:solidFill>
                  <a:schemeClr val="tx1"/>
                </a:solidFill>
                <a:latin typeface="Tahoma" panose="020B0604030504040204" pitchFamily="34" charset="0"/>
              </a:defRPr>
            </a:lvl5pPr>
            <a:lvl6pPr marL="2572886" indent="-233309" defTabSz="946200" eaLnBrk="0" fontAlgn="base" hangingPunct="0">
              <a:spcBef>
                <a:spcPct val="0"/>
              </a:spcBef>
              <a:spcAft>
                <a:spcPct val="0"/>
              </a:spcAft>
              <a:defRPr>
                <a:solidFill>
                  <a:schemeClr val="tx1"/>
                </a:solidFill>
                <a:latin typeface="Tahoma" panose="020B0604030504040204" pitchFamily="34" charset="0"/>
              </a:defRPr>
            </a:lvl6pPr>
            <a:lvl7pPr marL="3039506" indent="-233309" defTabSz="946200" eaLnBrk="0" fontAlgn="base" hangingPunct="0">
              <a:spcBef>
                <a:spcPct val="0"/>
              </a:spcBef>
              <a:spcAft>
                <a:spcPct val="0"/>
              </a:spcAft>
              <a:defRPr>
                <a:solidFill>
                  <a:schemeClr val="tx1"/>
                </a:solidFill>
                <a:latin typeface="Tahoma" panose="020B0604030504040204" pitchFamily="34" charset="0"/>
              </a:defRPr>
            </a:lvl7pPr>
            <a:lvl8pPr marL="3506125" indent="-233309" defTabSz="946200" eaLnBrk="0" fontAlgn="base" hangingPunct="0">
              <a:spcBef>
                <a:spcPct val="0"/>
              </a:spcBef>
              <a:spcAft>
                <a:spcPct val="0"/>
              </a:spcAft>
              <a:defRPr>
                <a:solidFill>
                  <a:schemeClr val="tx1"/>
                </a:solidFill>
                <a:latin typeface="Tahoma" panose="020B0604030504040204" pitchFamily="34" charset="0"/>
              </a:defRPr>
            </a:lvl8pPr>
            <a:lvl9pPr marL="3972745" indent="-233309" defTabSz="946200" eaLnBrk="0" fontAlgn="base" hangingPunct="0">
              <a:spcBef>
                <a:spcPct val="0"/>
              </a:spcBef>
              <a:spcAft>
                <a:spcPct val="0"/>
              </a:spcAft>
              <a:defRPr>
                <a:solidFill>
                  <a:schemeClr val="tx1"/>
                </a:solidFill>
                <a:latin typeface="Tahoma" panose="020B0604030504040204" pitchFamily="34" charset="0"/>
              </a:defRPr>
            </a:lvl9pPr>
          </a:lstStyle>
          <a:p>
            <a:fld id="{4809EFEA-BFA8-4758-9622-011F932BC71C}" type="slidenum">
              <a:rPr lang="en-US" altLang="en-US">
                <a:latin typeface="Times New Roman" panose="02020603050405020304" pitchFamily="18" charset="0"/>
              </a:rPr>
              <a:pPr/>
              <a:t>64</a:t>
            </a:fld>
            <a:endParaRPr lang="en-US" altLang="en-US">
              <a:latin typeface="Times New Roman" panose="02020603050405020304" pitchFamily="18" charset="0"/>
            </a:endParaRPr>
          </a:p>
        </p:txBody>
      </p:sp>
      <p:sp>
        <p:nvSpPr>
          <p:cNvPr id="59395" name="Rectangle 2">
            <a:extLst>
              <a:ext uri="{FF2B5EF4-FFF2-40B4-BE49-F238E27FC236}">
                <a16:creationId xmlns:a16="http://schemas.microsoft.com/office/drawing/2014/main" id="{C5AC71FB-DF4D-4417-9747-5255D750745C}"/>
              </a:ext>
            </a:extLst>
          </p:cNvPr>
          <p:cNvSpPr>
            <a:spLocks noGrp="1" noRot="1" noChangeAspect="1" noChangeArrowheads="1" noTextEdit="1"/>
          </p:cNvSpPr>
          <p:nvPr>
            <p:ph type="sldImg"/>
          </p:nvPr>
        </p:nvSpPr>
        <p:spPr>
          <a:ln/>
        </p:spPr>
      </p:sp>
      <p:sp>
        <p:nvSpPr>
          <p:cNvPr id="59396" name="Rectangle 3">
            <a:extLst>
              <a:ext uri="{FF2B5EF4-FFF2-40B4-BE49-F238E27FC236}">
                <a16:creationId xmlns:a16="http://schemas.microsoft.com/office/drawing/2014/main" id="{BA789E76-7765-4DFD-B48F-969121EBFE53}"/>
              </a:ext>
            </a:extLst>
          </p:cNvPr>
          <p:cNvSpPr>
            <a:spLocks noGrp="1" noChangeArrowheads="1"/>
          </p:cNvSpPr>
          <p:nvPr>
            <p:ph type="body" idx="1"/>
          </p:nvPr>
        </p:nvSpPr>
        <p:spPr>
          <a:noFill/>
        </p:spPr>
        <p:txBody>
          <a:bodyPr/>
          <a:lstStyle/>
          <a:p>
            <a:endParaRPr lang="en-US" altLang="en-US"/>
          </a:p>
        </p:txBody>
      </p:sp>
    </p:spTree>
  </p:cSld>
  <p:clrMapOvr>
    <a:masterClrMapping/>
  </p:clrMapOvr>
</p:notes>
</file>

<file path=ppt/notesSlides/notesSlide2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42" name="Rectangle 7">
            <a:extLst>
              <a:ext uri="{FF2B5EF4-FFF2-40B4-BE49-F238E27FC236}">
                <a16:creationId xmlns:a16="http://schemas.microsoft.com/office/drawing/2014/main" id="{37BE77DB-5821-4C2A-B8FF-FA380CC5080D}"/>
              </a:ext>
            </a:extLst>
          </p:cNvPr>
          <p:cNvSpPr>
            <a:spLocks noGrp="1" noChangeArrowheads="1"/>
          </p:cNvSpPr>
          <p:nvPr>
            <p:ph type="sldNum" sz="quarter" idx="5"/>
          </p:nvPr>
        </p:nvSpPr>
        <p:spPr>
          <a:noFill/>
        </p:spPr>
        <p:txBody>
          <a:bodyPr/>
          <a:lstStyle>
            <a:lvl1pPr defTabSz="946200">
              <a:defRPr>
                <a:solidFill>
                  <a:schemeClr val="tx1"/>
                </a:solidFill>
                <a:latin typeface="Tahoma" panose="020B0604030504040204" pitchFamily="34" charset="0"/>
              </a:defRPr>
            </a:lvl1pPr>
            <a:lvl2pPr marL="759877" indent="-290017" defTabSz="946200">
              <a:defRPr>
                <a:solidFill>
                  <a:schemeClr val="tx1"/>
                </a:solidFill>
                <a:latin typeface="Tahoma" panose="020B0604030504040204" pitchFamily="34" charset="0"/>
              </a:defRPr>
            </a:lvl2pPr>
            <a:lvl3pPr marL="1169788" indent="-233309" defTabSz="946200">
              <a:defRPr>
                <a:solidFill>
                  <a:schemeClr val="tx1"/>
                </a:solidFill>
                <a:latin typeface="Tahoma" panose="020B0604030504040204" pitchFamily="34" charset="0"/>
              </a:defRPr>
            </a:lvl3pPr>
            <a:lvl4pPr marL="1638029" indent="-233309" defTabSz="946200">
              <a:defRPr>
                <a:solidFill>
                  <a:schemeClr val="tx1"/>
                </a:solidFill>
                <a:latin typeface="Tahoma" panose="020B0604030504040204" pitchFamily="34" charset="0"/>
              </a:defRPr>
            </a:lvl4pPr>
            <a:lvl5pPr marL="2106267" indent="-233309" defTabSz="946200">
              <a:defRPr>
                <a:solidFill>
                  <a:schemeClr val="tx1"/>
                </a:solidFill>
                <a:latin typeface="Tahoma" panose="020B0604030504040204" pitchFamily="34" charset="0"/>
              </a:defRPr>
            </a:lvl5pPr>
            <a:lvl6pPr marL="2572886" indent="-233309" defTabSz="946200" eaLnBrk="0" fontAlgn="base" hangingPunct="0">
              <a:spcBef>
                <a:spcPct val="0"/>
              </a:spcBef>
              <a:spcAft>
                <a:spcPct val="0"/>
              </a:spcAft>
              <a:defRPr>
                <a:solidFill>
                  <a:schemeClr val="tx1"/>
                </a:solidFill>
                <a:latin typeface="Tahoma" panose="020B0604030504040204" pitchFamily="34" charset="0"/>
              </a:defRPr>
            </a:lvl6pPr>
            <a:lvl7pPr marL="3039506" indent="-233309" defTabSz="946200" eaLnBrk="0" fontAlgn="base" hangingPunct="0">
              <a:spcBef>
                <a:spcPct val="0"/>
              </a:spcBef>
              <a:spcAft>
                <a:spcPct val="0"/>
              </a:spcAft>
              <a:defRPr>
                <a:solidFill>
                  <a:schemeClr val="tx1"/>
                </a:solidFill>
                <a:latin typeface="Tahoma" panose="020B0604030504040204" pitchFamily="34" charset="0"/>
              </a:defRPr>
            </a:lvl7pPr>
            <a:lvl8pPr marL="3506125" indent="-233309" defTabSz="946200" eaLnBrk="0" fontAlgn="base" hangingPunct="0">
              <a:spcBef>
                <a:spcPct val="0"/>
              </a:spcBef>
              <a:spcAft>
                <a:spcPct val="0"/>
              </a:spcAft>
              <a:defRPr>
                <a:solidFill>
                  <a:schemeClr val="tx1"/>
                </a:solidFill>
                <a:latin typeface="Tahoma" panose="020B0604030504040204" pitchFamily="34" charset="0"/>
              </a:defRPr>
            </a:lvl8pPr>
            <a:lvl9pPr marL="3972745" indent="-233309" defTabSz="946200" eaLnBrk="0" fontAlgn="base" hangingPunct="0">
              <a:spcBef>
                <a:spcPct val="0"/>
              </a:spcBef>
              <a:spcAft>
                <a:spcPct val="0"/>
              </a:spcAft>
              <a:defRPr>
                <a:solidFill>
                  <a:schemeClr val="tx1"/>
                </a:solidFill>
                <a:latin typeface="Tahoma" panose="020B0604030504040204" pitchFamily="34" charset="0"/>
              </a:defRPr>
            </a:lvl9pPr>
          </a:lstStyle>
          <a:p>
            <a:fld id="{B6670A65-49EB-46B1-8B35-A5E435C84E24}" type="slidenum">
              <a:rPr lang="en-US" altLang="en-US">
                <a:latin typeface="Times New Roman" panose="02020603050405020304" pitchFamily="18" charset="0"/>
              </a:rPr>
              <a:pPr/>
              <a:t>65</a:t>
            </a:fld>
            <a:endParaRPr lang="en-US" altLang="en-US">
              <a:latin typeface="Times New Roman" panose="02020603050405020304" pitchFamily="18" charset="0"/>
            </a:endParaRPr>
          </a:p>
        </p:txBody>
      </p:sp>
      <p:sp>
        <p:nvSpPr>
          <p:cNvPr id="61443" name="Rectangle 2">
            <a:extLst>
              <a:ext uri="{FF2B5EF4-FFF2-40B4-BE49-F238E27FC236}">
                <a16:creationId xmlns:a16="http://schemas.microsoft.com/office/drawing/2014/main" id="{E7C2AE12-83D0-421E-B585-21193A9C3D15}"/>
              </a:ext>
            </a:extLst>
          </p:cNvPr>
          <p:cNvSpPr>
            <a:spLocks noGrp="1" noRot="1" noChangeAspect="1" noChangeArrowheads="1" noTextEdit="1"/>
          </p:cNvSpPr>
          <p:nvPr>
            <p:ph type="sldImg"/>
          </p:nvPr>
        </p:nvSpPr>
        <p:spPr>
          <a:ln/>
        </p:spPr>
      </p:sp>
      <p:sp>
        <p:nvSpPr>
          <p:cNvPr id="61444" name="Rectangle 3">
            <a:extLst>
              <a:ext uri="{FF2B5EF4-FFF2-40B4-BE49-F238E27FC236}">
                <a16:creationId xmlns:a16="http://schemas.microsoft.com/office/drawing/2014/main" id="{246D25A5-047E-4F27-98EC-AC425FC87BC3}"/>
              </a:ext>
            </a:extLst>
          </p:cNvPr>
          <p:cNvSpPr>
            <a:spLocks noGrp="1" noChangeArrowheads="1"/>
          </p:cNvSpPr>
          <p:nvPr>
            <p:ph type="body" idx="1"/>
          </p:nvPr>
        </p:nvSpPr>
        <p:spPr>
          <a:noFill/>
        </p:spPr>
        <p:txBody>
          <a:bodyPr/>
          <a:lstStyle/>
          <a:p>
            <a:endParaRPr lang="en-US" altLang="en-US"/>
          </a:p>
        </p:txBody>
      </p:sp>
    </p:spTree>
  </p:cSld>
  <p:clrMapOvr>
    <a:masterClrMapping/>
  </p:clrMapOvr>
</p:notes>
</file>

<file path=ppt/notesSlides/notesSlide2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3490" name="Rectangle 7">
            <a:extLst>
              <a:ext uri="{FF2B5EF4-FFF2-40B4-BE49-F238E27FC236}">
                <a16:creationId xmlns:a16="http://schemas.microsoft.com/office/drawing/2014/main" id="{F0FB0136-89E2-4AD1-A321-9D656580A33B}"/>
              </a:ext>
            </a:extLst>
          </p:cNvPr>
          <p:cNvSpPr>
            <a:spLocks noGrp="1" noChangeArrowheads="1"/>
          </p:cNvSpPr>
          <p:nvPr>
            <p:ph type="sldNum" sz="quarter" idx="5"/>
          </p:nvPr>
        </p:nvSpPr>
        <p:spPr>
          <a:noFill/>
        </p:spPr>
        <p:txBody>
          <a:bodyPr/>
          <a:lstStyle>
            <a:lvl1pPr defTabSz="946200">
              <a:defRPr>
                <a:solidFill>
                  <a:schemeClr val="tx1"/>
                </a:solidFill>
                <a:latin typeface="Tahoma" panose="020B0604030504040204" pitchFamily="34" charset="0"/>
              </a:defRPr>
            </a:lvl1pPr>
            <a:lvl2pPr marL="759877" indent="-290017" defTabSz="946200">
              <a:defRPr>
                <a:solidFill>
                  <a:schemeClr val="tx1"/>
                </a:solidFill>
                <a:latin typeface="Tahoma" panose="020B0604030504040204" pitchFamily="34" charset="0"/>
              </a:defRPr>
            </a:lvl2pPr>
            <a:lvl3pPr marL="1169788" indent="-233309" defTabSz="946200">
              <a:defRPr>
                <a:solidFill>
                  <a:schemeClr val="tx1"/>
                </a:solidFill>
                <a:latin typeface="Tahoma" panose="020B0604030504040204" pitchFamily="34" charset="0"/>
              </a:defRPr>
            </a:lvl3pPr>
            <a:lvl4pPr marL="1638029" indent="-233309" defTabSz="946200">
              <a:defRPr>
                <a:solidFill>
                  <a:schemeClr val="tx1"/>
                </a:solidFill>
                <a:latin typeface="Tahoma" panose="020B0604030504040204" pitchFamily="34" charset="0"/>
              </a:defRPr>
            </a:lvl4pPr>
            <a:lvl5pPr marL="2106267" indent="-233309" defTabSz="946200">
              <a:defRPr>
                <a:solidFill>
                  <a:schemeClr val="tx1"/>
                </a:solidFill>
                <a:latin typeface="Tahoma" panose="020B0604030504040204" pitchFamily="34" charset="0"/>
              </a:defRPr>
            </a:lvl5pPr>
            <a:lvl6pPr marL="2572886" indent="-233309" defTabSz="946200" eaLnBrk="0" fontAlgn="base" hangingPunct="0">
              <a:spcBef>
                <a:spcPct val="0"/>
              </a:spcBef>
              <a:spcAft>
                <a:spcPct val="0"/>
              </a:spcAft>
              <a:defRPr>
                <a:solidFill>
                  <a:schemeClr val="tx1"/>
                </a:solidFill>
                <a:latin typeface="Tahoma" panose="020B0604030504040204" pitchFamily="34" charset="0"/>
              </a:defRPr>
            </a:lvl6pPr>
            <a:lvl7pPr marL="3039506" indent="-233309" defTabSz="946200" eaLnBrk="0" fontAlgn="base" hangingPunct="0">
              <a:spcBef>
                <a:spcPct val="0"/>
              </a:spcBef>
              <a:spcAft>
                <a:spcPct val="0"/>
              </a:spcAft>
              <a:defRPr>
                <a:solidFill>
                  <a:schemeClr val="tx1"/>
                </a:solidFill>
                <a:latin typeface="Tahoma" panose="020B0604030504040204" pitchFamily="34" charset="0"/>
              </a:defRPr>
            </a:lvl7pPr>
            <a:lvl8pPr marL="3506125" indent="-233309" defTabSz="946200" eaLnBrk="0" fontAlgn="base" hangingPunct="0">
              <a:spcBef>
                <a:spcPct val="0"/>
              </a:spcBef>
              <a:spcAft>
                <a:spcPct val="0"/>
              </a:spcAft>
              <a:defRPr>
                <a:solidFill>
                  <a:schemeClr val="tx1"/>
                </a:solidFill>
                <a:latin typeface="Tahoma" panose="020B0604030504040204" pitchFamily="34" charset="0"/>
              </a:defRPr>
            </a:lvl8pPr>
            <a:lvl9pPr marL="3972745" indent="-233309" defTabSz="946200" eaLnBrk="0" fontAlgn="base" hangingPunct="0">
              <a:spcBef>
                <a:spcPct val="0"/>
              </a:spcBef>
              <a:spcAft>
                <a:spcPct val="0"/>
              </a:spcAft>
              <a:defRPr>
                <a:solidFill>
                  <a:schemeClr val="tx1"/>
                </a:solidFill>
                <a:latin typeface="Tahoma" panose="020B0604030504040204" pitchFamily="34" charset="0"/>
              </a:defRPr>
            </a:lvl9pPr>
          </a:lstStyle>
          <a:p>
            <a:fld id="{2E46EEAB-91C7-45DB-8F72-40ECBFF49059}" type="slidenum">
              <a:rPr lang="en-US" altLang="en-US">
                <a:latin typeface="Times New Roman" panose="02020603050405020304" pitchFamily="18" charset="0"/>
              </a:rPr>
              <a:pPr/>
              <a:t>66</a:t>
            </a:fld>
            <a:endParaRPr lang="en-US" altLang="en-US">
              <a:latin typeface="Times New Roman" panose="02020603050405020304" pitchFamily="18" charset="0"/>
            </a:endParaRPr>
          </a:p>
        </p:txBody>
      </p:sp>
      <p:sp>
        <p:nvSpPr>
          <p:cNvPr id="63491" name="Rectangle 2">
            <a:extLst>
              <a:ext uri="{FF2B5EF4-FFF2-40B4-BE49-F238E27FC236}">
                <a16:creationId xmlns:a16="http://schemas.microsoft.com/office/drawing/2014/main" id="{3CB693BA-C986-4548-984B-37ECFE8A2FCF}"/>
              </a:ext>
            </a:extLst>
          </p:cNvPr>
          <p:cNvSpPr>
            <a:spLocks noGrp="1" noRot="1" noChangeAspect="1" noChangeArrowheads="1" noTextEdit="1"/>
          </p:cNvSpPr>
          <p:nvPr>
            <p:ph type="sldImg"/>
          </p:nvPr>
        </p:nvSpPr>
        <p:spPr>
          <a:ln/>
        </p:spPr>
      </p:sp>
      <p:sp>
        <p:nvSpPr>
          <p:cNvPr id="63492" name="Rectangle 3">
            <a:extLst>
              <a:ext uri="{FF2B5EF4-FFF2-40B4-BE49-F238E27FC236}">
                <a16:creationId xmlns:a16="http://schemas.microsoft.com/office/drawing/2014/main" id="{53890156-652A-4FCF-BA6A-98DF4B1D4027}"/>
              </a:ext>
            </a:extLst>
          </p:cNvPr>
          <p:cNvSpPr>
            <a:spLocks noGrp="1" noChangeArrowheads="1"/>
          </p:cNvSpPr>
          <p:nvPr>
            <p:ph type="body" idx="1"/>
          </p:nvPr>
        </p:nvSpPr>
        <p:spPr>
          <a:noFill/>
        </p:spPr>
        <p:txBody>
          <a:bodyPr/>
          <a:lstStyle/>
          <a:p>
            <a:endParaRPr lang="en-US" altLang="en-US"/>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9154" name="Slide Image Placeholder 1"/>
          <p:cNvSpPr>
            <a:spLocks noGrp="1" noRot="1" noChangeAspect="1" noTextEdit="1"/>
          </p:cNvSpPr>
          <p:nvPr>
            <p:ph type="sldImg"/>
          </p:nvPr>
        </p:nvSpPr>
        <p:spPr>
          <a:ln/>
        </p:spPr>
      </p:sp>
      <p:sp>
        <p:nvSpPr>
          <p:cNvPr id="49155" name="Notes Placeholder 2"/>
          <p:cNvSpPr>
            <a:spLocks noGrp="1"/>
          </p:cNvSpPr>
          <p:nvPr>
            <p:ph type="body" idx="1"/>
          </p:nvPr>
        </p:nvSpPr>
        <p:spPr>
          <a:noFill/>
          <a:ln/>
        </p:spPr>
        <p:txBody>
          <a:bodyPr/>
          <a:lstStyle/>
          <a:p>
            <a:endParaRPr lang="en-US"/>
          </a:p>
        </p:txBody>
      </p:sp>
      <p:sp>
        <p:nvSpPr>
          <p:cNvPr id="49156" name="Slide Number Placeholder 3"/>
          <p:cNvSpPr>
            <a:spLocks noGrp="1"/>
          </p:cNvSpPr>
          <p:nvPr>
            <p:ph type="sldNum" sz="quarter" idx="5"/>
          </p:nvPr>
        </p:nvSpPr>
        <p:spPr>
          <a:noFill/>
        </p:spPr>
        <p:txBody>
          <a:bodyPr/>
          <a:lstStyle/>
          <a:p>
            <a:fld id="{A79D4EE2-23AB-498E-9684-A6E451735EF3}" type="slidenum">
              <a:rPr lang="en-US" smtClean="0"/>
              <a:pPr/>
              <a:t>17</a:t>
            </a:fld>
            <a:endParaRPr lang="en-US"/>
          </a:p>
        </p:txBody>
      </p:sp>
    </p:spTree>
    <p:extLst>
      <p:ext uri="{BB962C8B-B14F-4D97-AF65-F5344CB8AC3E}">
        <p14:creationId xmlns:p14="http://schemas.microsoft.com/office/powerpoint/2010/main" val="3161776613"/>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86325F5E-ACB9-499E-BC35-EE8B7AE0AB62}" type="slidenum">
              <a:rPr lang="en-US" smtClean="0"/>
              <a:t>19</a:t>
            </a:fld>
            <a:endParaRPr lang="en-US"/>
          </a:p>
        </p:txBody>
      </p:sp>
    </p:spTree>
    <p:extLst>
      <p:ext uri="{BB962C8B-B14F-4D97-AF65-F5344CB8AC3E}">
        <p14:creationId xmlns:p14="http://schemas.microsoft.com/office/powerpoint/2010/main" val="1171420638"/>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Rectangle 7">
            <a:extLst>
              <a:ext uri="{FF2B5EF4-FFF2-40B4-BE49-F238E27FC236}">
                <a16:creationId xmlns:a16="http://schemas.microsoft.com/office/drawing/2014/main" id="{F1637EBB-C631-49A9-974C-26A77FDB2EA6}"/>
              </a:ext>
            </a:extLst>
          </p:cNvPr>
          <p:cNvSpPr>
            <a:spLocks noGrp="1" noChangeArrowheads="1"/>
          </p:cNvSpPr>
          <p:nvPr>
            <p:ph type="sldNum" sz="quarter" idx="5"/>
          </p:nvPr>
        </p:nvSpPr>
        <p:spPr>
          <a:noFill/>
        </p:spPr>
        <p:txBody>
          <a:bodyPr/>
          <a:lstStyle>
            <a:lvl1pPr defTabSz="946200">
              <a:defRPr>
                <a:solidFill>
                  <a:schemeClr val="tx1"/>
                </a:solidFill>
                <a:latin typeface="Tahoma" panose="020B0604030504040204" pitchFamily="34" charset="0"/>
              </a:defRPr>
            </a:lvl1pPr>
            <a:lvl2pPr marL="759877" indent="-290017" defTabSz="946200">
              <a:defRPr>
                <a:solidFill>
                  <a:schemeClr val="tx1"/>
                </a:solidFill>
                <a:latin typeface="Tahoma" panose="020B0604030504040204" pitchFamily="34" charset="0"/>
              </a:defRPr>
            </a:lvl2pPr>
            <a:lvl3pPr marL="1169788" indent="-233309" defTabSz="946200">
              <a:defRPr>
                <a:solidFill>
                  <a:schemeClr val="tx1"/>
                </a:solidFill>
                <a:latin typeface="Tahoma" panose="020B0604030504040204" pitchFamily="34" charset="0"/>
              </a:defRPr>
            </a:lvl3pPr>
            <a:lvl4pPr marL="1638029" indent="-233309" defTabSz="946200">
              <a:defRPr>
                <a:solidFill>
                  <a:schemeClr val="tx1"/>
                </a:solidFill>
                <a:latin typeface="Tahoma" panose="020B0604030504040204" pitchFamily="34" charset="0"/>
              </a:defRPr>
            </a:lvl4pPr>
            <a:lvl5pPr marL="2106267" indent="-233309" defTabSz="946200">
              <a:defRPr>
                <a:solidFill>
                  <a:schemeClr val="tx1"/>
                </a:solidFill>
                <a:latin typeface="Tahoma" panose="020B0604030504040204" pitchFamily="34" charset="0"/>
              </a:defRPr>
            </a:lvl5pPr>
            <a:lvl6pPr marL="2572886" indent="-233309" defTabSz="946200" eaLnBrk="0" fontAlgn="base" hangingPunct="0">
              <a:spcBef>
                <a:spcPct val="0"/>
              </a:spcBef>
              <a:spcAft>
                <a:spcPct val="0"/>
              </a:spcAft>
              <a:defRPr>
                <a:solidFill>
                  <a:schemeClr val="tx1"/>
                </a:solidFill>
                <a:latin typeface="Tahoma" panose="020B0604030504040204" pitchFamily="34" charset="0"/>
              </a:defRPr>
            </a:lvl6pPr>
            <a:lvl7pPr marL="3039506" indent="-233309" defTabSz="946200" eaLnBrk="0" fontAlgn="base" hangingPunct="0">
              <a:spcBef>
                <a:spcPct val="0"/>
              </a:spcBef>
              <a:spcAft>
                <a:spcPct val="0"/>
              </a:spcAft>
              <a:defRPr>
                <a:solidFill>
                  <a:schemeClr val="tx1"/>
                </a:solidFill>
                <a:latin typeface="Tahoma" panose="020B0604030504040204" pitchFamily="34" charset="0"/>
              </a:defRPr>
            </a:lvl7pPr>
            <a:lvl8pPr marL="3506125" indent="-233309" defTabSz="946200" eaLnBrk="0" fontAlgn="base" hangingPunct="0">
              <a:spcBef>
                <a:spcPct val="0"/>
              </a:spcBef>
              <a:spcAft>
                <a:spcPct val="0"/>
              </a:spcAft>
              <a:defRPr>
                <a:solidFill>
                  <a:schemeClr val="tx1"/>
                </a:solidFill>
                <a:latin typeface="Tahoma" panose="020B0604030504040204" pitchFamily="34" charset="0"/>
              </a:defRPr>
            </a:lvl8pPr>
            <a:lvl9pPr marL="3972745" indent="-233309" defTabSz="946200" eaLnBrk="0" fontAlgn="base" hangingPunct="0">
              <a:spcBef>
                <a:spcPct val="0"/>
              </a:spcBef>
              <a:spcAft>
                <a:spcPct val="0"/>
              </a:spcAft>
              <a:defRPr>
                <a:solidFill>
                  <a:schemeClr val="tx1"/>
                </a:solidFill>
                <a:latin typeface="Tahoma" panose="020B0604030504040204" pitchFamily="34" charset="0"/>
              </a:defRPr>
            </a:lvl9pPr>
          </a:lstStyle>
          <a:p>
            <a:fld id="{9BDEA2DD-C526-4576-A8E7-D611ABABEA47}" type="slidenum">
              <a:rPr lang="en-US" altLang="en-US">
                <a:latin typeface="Times New Roman" panose="02020603050405020304" pitchFamily="18" charset="0"/>
              </a:rPr>
              <a:pPr/>
              <a:t>26</a:t>
            </a:fld>
            <a:endParaRPr lang="en-US" altLang="en-US">
              <a:latin typeface="Times New Roman" panose="02020603050405020304" pitchFamily="18" charset="0"/>
            </a:endParaRPr>
          </a:p>
        </p:txBody>
      </p:sp>
      <p:sp>
        <p:nvSpPr>
          <p:cNvPr id="8195" name="Rectangle 2">
            <a:extLst>
              <a:ext uri="{FF2B5EF4-FFF2-40B4-BE49-F238E27FC236}">
                <a16:creationId xmlns:a16="http://schemas.microsoft.com/office/drawing/2014/main" id="{77651D20-CC09-404E-9F65-B57D4735DD44}"/>
              </a:ext>
            </a:extLst>
          </p:cNvPr>
          <p:cNvSpPr>
            <a:spLocks noGrp="1" noRot="1" noChangeAspect="1" noChangeArrowheads="1" noTextEdit="1"/>
          </p:cNvSpPr>
          <p:nvPr>
            <p:ph type="sldImg"/>
          </p:nvPr>
        </p:nvSpPr>
        <p:spPr>
          <a:ln/>
        </p:spPr>
      </p:sp>
      <p:sp>
        <p:nvSpPr>
          <p:cNvPr id="8196" name="Rectangle 3">
            <a:extLst>
              <a:ext uri="{FF2B5EF4-FFF2-40B4-BE49-F238E27FC236}">
                <a16:creationId xmlns:a16="http://schemas.microsoft.com/office/drawing/2014/main" id="{572744AB-6B25-4B5B-ACED-3BB80BF22572}"/>
              </a:ext>
            </a:extLst>
          </p:cNvPr>
          <p:cNvSpPr>
            <a:spLocks noGrp="1" noChangeArrowheads="1"/>
          </p:cNvSpPr>
          <p:nvPr>
            <p:ph type="body" idx="1"/>
          </p:nvPr>
        </p:nvSpPr>
        <p:spPr>
          <a:noFill/>
        </p:spPr>
        <p:txBody>
          <a:bodyPr/>
          <a:lstStyle/>
          <a:p>
            <a:endParaRPr lang="en-US" altLang="en-US"/>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Rectangle 7">
            <a:extLst>
              <a:ext uri="{FF2B5EF4-FFF2-40B4-BE49-F238E27FC236}">
                <a16:creationId xmlns:a16="http://schemas.microsoft.com/office/drawing/2014/main" id="{AE70BDFA-EB31-4E54-A7AB-027588599772}"/>
              </a:ext>
            </a:extLst>
          </p:cNvPr>
          <p:cNvSpPr>
            <a:spLocks noGrp="1" noChangeArrowheads="1"/>
          </p:cNvSpPr>
          <p:nvPr>
            <p:ph type="sldNum" sz="quarter" idx="5"/>
          </p:nvPr>
        </p:nvSpPr>
        <p:spPr>
          <a:noFill/>
        </p:spPr>
        <p:txBody>
          <a:bodyPr/>
          <a:lstStyle>
            <a:lvl1pPr defTabSz="946200">
              <a:defRPr>
                <a:solidFill>
                  <a:schemeClr val="tx1"/>
                </a:solidFill>
                <a:latin typeface="Tahoma" panose="020B0604030504040204" pitchFamily="34" charset="0"/>
              </a:defRPr>
            </a:lvl1pPr>
            <a:lvl2pPr marL="759877" indent="-290017" defTabSz="946200">
              <a:defRPr>
                <a:solidFill>
                  <a:schemeClr val="tx1"/>
                </a:solidFill>
                <a:latin typeface="Tahoma" panose="020B0604030504040204" pitchFamily="34" charset="0"/>
              </a:defRPr>
            </a:lvl2pPr>
            <a:lvl3pPr marL="1169788" indent="-233309" defTabSz="946200">
              <a:defRPr>
                <a:solidFill>
                  <a:schemeClr val="tx1"/>
                </a:solidFill>
                <a:latin typeface="Tahoma" panose="020B0604030504040204" pitchFamily="34" charset="0"/>
              </a:defRPr>
            </a:lvl3pPr>
            <a:lvl4pPr marL="1638029" indent="-233309" defTabSz="946200">
              <a:defRPr>
                <a:solidFill>
                  <a:schemeClr val="tx1"/>
                </a:solidFill>
                <a:latin typeface="Tahoma" panose="020B0604030504040204" pitchFamily="34" charset="0"/>
              </a:defRPr>
            </a:lvl4pPr>
            <a:lvl5pPr marL="2106267" indent="-233309" defTabSz="946200">
              <a:defRPr>
                <a:solidFill>
                  <a:schemeClr val="tx1"/>
                </a:solidFill>
                <a:latin typeface="Tahoma" panose="020B0604030504040204" pitchFamily="34" charset="0"/>
              </a:defRPr>
            </a:lvl5pPr>
            <a:lvl6pPr marL="2572886" indent="-233309" defTabSz="946200" eaLnBrk="0" fontAlgn="base" hangingPunct="0">
              <a:spcBef>
                <a:spcPct val="0"/>
              </a:spcBef>
              <a:spcAft>
                <a:spcPct val="0"/>
              </a:spcAft>
              <a:defRPr>
                <a:solidFill>
                  <a:schemeClr val="tx1"/>
                </a:solidFill>
                <a:latin typeface="Tahoma" panose="020B0604030504040204" pitchFamily="34" charset="0"/>
              </a:defRPr>
            </a:lvl6pPr>
            <a:lvl7pPr marL="3039506" indent="-233309" defTabSz="946200" eaLnBrk="0" fontAlgn="base" hangingPunct="0">
              <a:spcBef>
                <a:spcPct val="0"/>
              </a:spcBef>
              <a:spcAft>
                <a:spcPct val="0"/>
              </a:spcAft>
              <a:defRPr>
                <a:solidFill>
                  <a:schemeClr val="tx1"/>
                </a:solidFill>
                <a:latin typeface="Tahoma" panose="020B0604030504040204" pitchFamily="34" charset="0"/>
              </a:defRPr>
            </a:lvl7pPr>
            <a:lvl8pPr marL="3506125" indent="-233309" defTabSz="946200" eaLnBrk="0" fontAlgn="base" hangingPunct="0">
              <a:spcBef>
                <a:spcPct val="0"/>
              </a:spcBef>
              <a:spcAft>
                <a:spcPct val="0"/>
              </a:spcAft>
              <a:defRPr>
                <a:solidFill>
                  <a:schemeClr val="tx1"/>
                </a:solidFill>
                <a:latin typeface="Tahoma" panose="020B0604030504040204" pitchFamily="34" charset="0"/>
              </a:defRPr>
            </a:lvl8pPr>
            <a:lvl9pPr marL="3972745" indent="-233309" defTabSz="946200" eaLnBrk="0" fontAlgn="base" hangingPunct="0">
              <a:spcBef>
                <a:spcPct val="0"/>
              </a:spcBef>
              <a:spcAft>
                <a:spcPct val="0"/>
              </a:spcAft>
              <a:defRPr>
                <a:solidFill>
                  <a:schemeClr val="tx1"/>
                </a:solidFill>
                <a:latin typeface="Tahoma" panose="020B0604030504040204" pitchFamily="34" charset="0"/>
              </a:defRPr>
            </a:lvl9pPr>
          </a:lstStyle>
          <a:p>
            <a:fld id="{B20D6F4D-56BC-44F2-8D15-E7DADB187261}" type="slidenum">
              <a:rPr lang="en-US" altLang="en-US">
                <a:latin typeface="Times New Roman" panose="02020603050405020304" pitchFamily="18" charset="0"/>
              </a:rPr>
              <a:pPr/>
              <a:t>27</a:t>
            </a:fld>
            <a:endParaRPr lang="en-US" altLang="en-US">
              <a:latin typeface="Times New Roman" panose="02020603050405020304" pitchFamily="18" charset="0"/>
            </a:endParaRPr>
          </a:p>
        </p:txBody>
      </p:sp>
      <p:sp>
        <p:nvSpPr>
          <p:cNvPr id="10243" name="Rectangle 2">
            <a:extLst>
              <a:ext uri="{FF2B5EF4-FFF2-40B4-BE49-F238E27FC236}">
                <a16:creationId xmlns:a16="http://schemas.microsoft.com/office/drawing/2014/main" id="{4D06D906-A743-4378-B637-021D60E5F771}"/>
              </a:ext>
            </a:extLst>
          </p:cNvPr>
          <p:cNvSpPr>
            <a:spLocks noGrp="1" noRot="1" noChangeAspect="1" noChangeArrowheads="1" noTextEdit="1"/>
          </p:cNvSpPr>
          <p:nvPr>
            <p:ph type="sldImg"/>
          </p:nvPr>
        </p:nvSpPr>
        <p:spPr>
          <a:ln/>
        </p:spPr>
      </p:sp>
      <p:sp>
        <p:nvSpPr>
          <p:cNvPr id="10244" name="Rectangle 3">
            <a:extLst>
              <a:ext uri="{FF2B5EF4-FFF2-40B4-BE49-F238E27FC236}">
                <a16:creationId xmlns:a16="http://schemas.microsoft.com/office/drawing/2014/main" id="{24C0E5F8-2C65-4ECA-91BB-E23E830C41E0}"/>
              </a:ext>
            </a:extLst>
          </p:cNvPr>
          <p:cNvSpPr>
            <a:spLocks noGrp="1" noChangeArrowheads="1"/>
          </p:cNvSpPr>
          <p:nvPr>
            <p:ph type="body" idx="1"/>
          </p:nvPr>
        </p:nvSpPr>
        <p:spPr>
          <a:noFill/>
        </p:spPr>
        <p:txBody>
          <a:bodyPr/>
          <a:lstStyle/>
          <a:p>
            <a:endParaRPr lang="en-US" altLang="en-US"/>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Rectangle 7">
            <a:extLst>
              <a:ext uri="{FF2B5EF4-FFF2-40B4-BE49-F238E27FC236}">
                <a16:creationId xmlns:a16="http://schemas.microsoft.com/office/drawing/2014/main" id="{AE70BDFA-EB31-4E54-A7AB-027588599772}"/>
              </a:ext>
            </a:extLst>
          </p:cNvPr>
          <p:cNvSpPr>
            <a:spLocks noGrp="1" noChangeArrowheads="1"/>
          </p:cNvSpPr>
          <p:nvPr>
            <p:ph type="sldNum" sz="quarter" idx="5"/>
          </p:nvPr>
        </p:nvSpPr>
        <p:spPr>
          <a:noFill/>
        </p:spPr>
        <p:txBody>
          <a:bodyPr/>
          <a:lstStyle>
            <a:lvl1pPr defTabSz="946200">
              <a:defRPr>
                <a:solidFill>
                  <a:schemeClr val="tx1"/>
                </a:solidFill>
                <a:latin typeface="Tahoma" panose="020B0604030504040204" pitchFamily="34" charset="0"/>
              </a:defRPr>
            </a:lvl1pPr>
            <a:lvl2pPr marL="759877" indent="-290017" defTabSz="946200">
              <a:defRPr>
                <a:solidFill>
                  <a:schemeClr val="tx1"/>
                </a:solidFill>
                <a:latin typeface="Tahoma" panose="020B0604030504040204" pitchFamily="34" charset="0"/>
              </a:defRPr>
            </a:lvl2pPr>
            <a:lvl3pPr marL="1169788" indent="-233309" defTabSz="946200">
              <a:defRPr>
                <a:solidFill>
                  <a:schemeClr val="tx1"/>
                </a:solidFill>
                <a:latin typeface="Tahoma" panose="020B0604030504040204" pitchFamily="34" charset="0"/>
              </a:defRPr>
            </a:lvl3pPr>
            <a:lvl4pPr marL="1638029" indent="-233309" defTabSz="946200">
              <a:defRPr>
                <a:solidFill>
                  <a:schemeClr val="tx1"/>
                </a:solidFill>
                <a:latin typeface="Tahoma" panose="020B0604030504040204" pitchFamily="34" charset="0"/>
              </a:defRPr>
            </a:lvl4pPr>
            <a:lvl5pPr marL="2106267" indent="-233309" defTabSz="946200">
              <a:defRPr>
                <a:solidFill>
                  <a:schemeClr val="tx1"/>
                </a:solidFill>
                <a:latin typeface="Tahoma" panose="020B0604030504040204" pitchFamily="34" charset="0"/>
              </a:defRPr>
            </a:lvl5pPr>
            <a:lvl6pPr marL="2572886" indent="-233309" defTabSz="946200" eaLnBrk="0" fontAlgn="base" hangingPunct="0">
              <a:spcBef>
                <a:spcPct val="0"/>
              </a:spcBef>
              <a:spcAft>
                <a:spcPct val="0"/>
              </a:spcAft>
              <a:defRPr>
                <a:solidFill>
                  <a:schemeClr val="tx1"/>
                </a:solidFill>
                <a:latin typeface="Tahoma" panose="020B0604030504040204" pitchFamily="34" charset="0"/>
              </a:defRPr>
            </a:lvl6pPr>
            <a:lvl7pPr marL="3039506" indent="-233309" defTabSz="946200" eaLnBrk="0" fontAlgn="base" hangingPunct="0">
              <a:spcBef>
                <a:spcPct val="0"/>
              </a:spcBef>
              <a:spcAft>
                <a:spcPct val="0"/>
              </a:spcAft>
              <a:defRPr>
                <a:solidFill>
                  <a:schemeClr val="tx1"/>
                </a:solidFill>
                <a:latin typeface="Tahoma" panose="020B0604030504040204" pitchFamily="34" charset="0"/>
              </a:defRPr>
            </a:lvl7pPr>
            <a:lvl8pPr marL="3506125" indent="-233309" defTabSz="946200" eaLnBrk="0" fontAlgn="base" hangingPunct="0">
              <a:spcBef>
                <a:spcPct val="0"/>
              </a:spcBef>
              <a:spcAft>
                <a:spcPct val="0"/>
              </a:spcAft>
              <a:defRPr>
                <a:solidFill>
                  <a:schemeClr val="tx1"/>
                </a:solidFill>
                <a:latin typeface="Tahoma" panose="020B0604030504040204" pitchFamily="34" charset="0"/>
              </a:defRPr>
            </a:lvl8pPr>
            <a:lvl9pPr marL="3972745" indent="-233309" defTabSz="946200" eaLnBrk="0" fontAlgn="base" hangingPunct="0">
              <a:spcBef>
                <a:spcPct val="0"/>
              </a:spcBef>
              <a:spcAft>
                <a:spcPct val="0"/>
              </a:spcAft>
              <a:defRPr>
                <a:solidFill>
                  <a:schemeClr val="tx1"/>
                </a:solidFill>
                <a:latin typeface="Tahoma" panose="020B0604030504040204" pitchFamily="34" charset="0"/>
              </a:defRPr>
            </a:lvl9pPr>
          </a:lstStyle>
          <a:p>
            <a:fld id="{B20D6F4D-56BC-44F2-8D15-E7DADB187261}" type="slidenum">
              <a:rPr lang="en-US" altLang="en-US">
                <a:latin typeface="Times New Roman" panose="02020603050405020304" pitchFamily="18" charset="0"/>
              </a:rPr>
              <a:pPr/>
              <a:t>31</a:t>
            </a:fld>
            <a:endParaRPr lang="en-US" altLang="en-US">
              <a:latin typeface="Times New Roman" panose="02020603050405020304" pitchFamily="18" charset="0"/>
            </a:endParaRPr>
          </a:p>
        </p:txBody>
      </p:sp>
      <p:sp>
        <p:nvSpPr>
          <p:cNvPr id="10243" name="Rectangle 2">
            <a:extLst>
              <a:ext uri="{FF2B5EF4-FFF2-40B4-BE49-F238E27FC236}">
                <a16:creationId xmlns:a16="http://schemas.microsoft.com/office/drawing/2014/main" id="{4D06D906-A743-4378-B637-021D60E5F771}"/>
              </a:ext>
            </a:extLst>
          </p:cNvPr>
          <p:cNvSpPr>
            <a:spLocks noGrp="1" noRot="1" noChangeAspect="1" noChangeArrowheads="1" noTextEdit="1"/>
          </p:cNvSpPr>
          <p:nvPr>
            <p:ph type="sldImg"/>
          </p:nvPr>
        </p:nvSpPr>
        <p:spPr>
          <a:ln/>
        </p:spPr>
      </p:sp>
      <p:sp>
        <p:nvSpPr>
          <p:cNvPr id="10244" name="Rectangle 3">
            <a:extLst>
              <a:ext uri="{FF2B5EF4-FFF2-40B4-BE49-F238E27FC236}">
                <a16:creationId xmlns:a16="http://schemas.microsoft.com/office/drawing/2014/main" id="{24C0E5F8-2C65-4ECA-91BB-E23E830C41E0}"/>
              </a:ext>
            </a:extLst>
          </p:cNvPr>
          <p:cNvSpPr>
            <a:spLocks noGrp="1" noChangeArrowheads="1"/>
          </p:cNvSpPr>
          <p:nvPr>
            <p:ph type="body" idx="1"/>
          </p:nvPr>
        </p:nvSpPr>
        <p:spPr>
          <a:noFill/>
        </p:spPr>
        <p:txBody>
          <a:bodyPr/>
          <a:lstStyle/>
          <a:p>
            <a:endParaRPr lang="en-US" altLang="en-US"/>
          </a:p>
        </p:txBody>
      </p:sp>
    </p:spTree>
    <p:extLst>
      <p:ext uri="{BB962C8B-B14F-4D97-AF65-F5344CB8AC3E}">
        <p14:creationId xmlns:p14="http://schemas.microsoft.com/office/powerpoint/2010/main" val="703236713"/>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Rectangle 7">
            <a:extLst>
              <a:ext uri="{FF2B5EF4-FFF2-40B4-BE49-F238E27FC236}">
                <a16:creationId xmlns:a16="http://schemas.microsoft.com/office/drawing/2014/main" id="{AE70BDFA-EB31-4E54-A7AB-027588599772}"/>
              </a:ext>
            </a:extLst>
          </p:cNvPr>
          <p:cNvSpPr>
            <a:spLocks noGrp="1" noChangeArrowheads="1"/>
          </p:cNvSpPr>
          <p:nvPr>
            <p:ph type="sldNum" sz="quarter" idx="5"/>
          </p:nvPr>
        </p:nvSpPr>
        <p:spPr>
          <a:noFill/>
        </p:spPr>
        <p:txBody>
          <a:bodyPr/>
          <a:lstStyle>
            <a:lvl1pPr defTabSz="946200">
              <a:defRPr>
                <a:solidFill>
                  <a:schemeClr val="tx1"/>
                </a:solidFill>
                <a:latin typeface="Tahoma" panose="020B0604030504040204" pitchFamily="34" charset="0"/>
              </a:defRPr>
            </a:lvl1pPr>
            <a:lvl2pPr marL="759877" indent="-290017" defTabSz="946200">
              <a:defRPr>
                <a:solidFill>
                  <a:schemeClr val="tx1"/>
                </a:solidFill>
                <a:latin typeface="Tahoma" panose="020B0604030504040204" pitchFamily="34" charset="0"/>
              </a:defRPr>
            </a:lvl2pPr>
            <a:lvl3pPr marL="1169788" indent="-233309" defTabSz="946200">
              <a:defRPr>
                <a:solidFill>
                  <a:schemeClr val="tx1"/>
                </a:solidFill>
                <a:latin typeface="Tahoma" panose="020B0604030504040204" pitchFamily="34" charset="0"/>
              </a:defRPr>
            </a:lvl3pPr>
            <a:lvl4pPr marL="1638029" indent="-233309" defTabSz="946200">
              <a:defRPr>
                <a:solidFill>
                  <a:schemeClr val="tx1"/>
                </a:solidFill>
                <a:latin typeface="Tahoma" panose="020B0604030504040204" pitchFamily="34" charset="0"/>
              </a:defRPr>
            </a:lvl4pPr>
            <a:lvl5pPr marL="2106267" indent="-233309" defTabSz="946200">
              <a:defRPr>
                <a:solidFill>
                  <a:schemeClr val="tx1"/>
                </a:solidFill>
                <a:latin typeface="Tahoma" panose="020B0604030504040204" pitchFamily="34" charset="0"/>
              </a:defRPr>
            </a:lvl5pPr>
            <a:lvl6pPr marL="2572886" indent="-233309" defTabSz="946200" eaLnBrk="0" fontAlgn="base" hangingPunct="0">
              <a:spcBef>
                <a:spcPct val="0"/>
              </a:spcBef>
              <a:spcAft>
                <a:spcPct val="0"/>
              </a:spcAft>
              <a:defRPr>
                <a:solidFill>
                  <a:schemeClr val="tx1"/>
                </a:solidFill>
                <a:latin typeface="Tahoma" panose="020B0604030504040204" pitchFamily="34" charset="0"/>
              </a:defRPr>
            </a:lvl6pPr>
            <a:lvl7pPr marL="3039506" indent="-233309" defTabSz="946200" eaLnBrk="0" fontAlgn="base" hangingPunct="0">
              <a:spcBef>
                <a:spcPct val="0"/>
              </a:spcBef>
              <a:spcAft>
                <a:spcPct val="0"/>
              </a:spcAft>
              <a:defRPr>
                <a:solidFill>
                  <a:schemeClr val="tx1"/>
                </a:solidFill>
                <a:latin typeface="Tahoma" panose="020B0604030504040204" pitchFamily="34" charset="0"/>
              </a:defRPr>
            </a:lvl7pPr>
            <a:lvl8pPr marL="3506125" indent="-233309" defTabSz="946200" eaLnBrk="0" fontAlgn="base" hangingPunct="0">
              <a:spcBef>
                <a:spcPct val="0"/>
              </a:spcBef>
              <a:spcAft>
                <a:spcPct val="0"/>
              </a:spcAft>
              <a:defRPr>
                <a:solidFill>
                  <a:schemeClr val="tx1"/>
                </a:solidFill>
                <a:latin typeface="Tahoma" panose="020B0604030504040204" pitchFamily="34" charset="0"/>
              </a:defRPr>
            </a:lvl8pPr>
            <a:lvl9pPr marL="3972745" indent="-233309" defTabSz="946200" eaLnBrk="0" fontAlgn="base" hangingPunct="0">
              <a:spcBef>
                <a:spcPct val="0"/>
              </a:spcBef>
              <a:spcAft>
                <a:spcPct val="0"/>
              </a:spcAft>
              <a:defRPr>
                <a:solidFill>
                  <a:schemeClr val="tx1"/>
                </a:solidFill>
                <a:latin typeface="Tahoma" panose="020B0604030504040204" pitchFamily="34" charset="0"/>
              </a:defRPr>
            </a:lvl9pPr>
          </a:lstStyle>
          <a:p>
            <a:fld id="{B20D6F4D-56BC-44F2-8D15-E7DADB187261}" type="slidenum">
              <a:rPr lang="en-US" altLang="en-US">
                <a:latin typeface="Times New Roman" panose="02020603050405020304" pitchFamily="18" charset="0"/>
              </a:rPr>
              <a:pPr/>
              <a:t>33</a:t>
            </a:fld>
            <a:endParaRPr lang="en-US" altLang="en-US">
              <a:latin typeface="Times New Roman" panose="02020603050405020304" pitchFamily="18" charset="0"/>
            </a:endParaRPr>
          </a:p>
        </p:txBody>
      </p:sp>
      <p:sp>
        <p:nvSpPr>
          <p:cNvPr id="10243" name="Rectangle 2">
            <a:extLst>
              <a:ext uri="{FF2B5EF4-FFF2-40B4-BE49-F238E27FC236}">
                <a16:creationId xmlns:a16="http://schemas.microsoft.com/office/drawing/2014/main" id="{4D06D906-A743-4378-B637-021D60E5F771}"/>
              </a:ext>
            </a:extLst>
          </p:cNvPr>
          <p:cNvSpPr>
            <a:spLocks noGrp="1" noRot="1" noChangeAspect="1" noChangeArrowheads="1" noTextEdit="1"/>
          </p:cNvSpPr>
          <p:nvPr>
            <p:ph type="sldImg"/>
          </p:nvPr>
        </p:nvSpPr>
        <p:spPr>
          <a:ln/>
        </p:spPr>
      </p:sp>
      <p:sp>
        <p:nvSpPr>
          <p:cNvPr id="10244" name="Rectangle 3">
            <a:extLst>
              <a:ext uri="{FF2B5EF4-FFF2-40B4-BE49-F238E27FC236}">
                <a16:creationId xmlns:a16="http://schemas.microsoft.com/office/drawing/2014/main" id="{24C0E5F8-2C65-4ECA-91BB-E23E830C41E0}"/>
              </a:ext>
            </a:extLst>
          </p:cNvPr>
          <p:cNvSpPr>
            <a:spLocks noGrp="1" noChangeArrowheads="1"/>
          </p:cNvSpPr>
          <p:nvPr>
            <p:ph type="body" idx="1"/>
          </p:nvPr>
        </p:nvSpPr>
        <p:spPr>
          <a:noFill/>
        </p:spPr>
        <p:txBody>
          <a:bodyPr/>
          <a:lstStyle/>
          <a:p>
            <a:endParaRPr lang="en-US" altLang="en-US"/>
          </a:p>
        </p:txBody>
      </p:sp>
    </p:spTree>
    <p:extLst>
      <p:ext uri="{BB962C8B-B14F-4D97-AF65-F5344CB8AC3E}">
        <p14:creationId xmlns:p14="http://schemas.microsoft.com/office/powerpoint/2010/main" val="2683374300"/>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Rectangle 7">
            <a:extLst>
              <a:ext uri="{FF2B5EF4-FFF2-40B4-BE49-F238E27FC236}">
                <a16:creationId xmlns:a16="http://schemas.microsoft.com/office/drawing/2014/main" id="{AE70BDFA-EB31-4E54-A7AB-027588599772}"/>
              </a:ext>
            </a:extLst>
          </p:cNvPr>
          <p:cNvSpPr>
            <a:spLocks noGrp="1" noChangeArrowheads="1"/>
          </p:cNvSpPr>
          <p:nvPr>
            <p:ph type="sldNum" sz="quarter" idx="5"/>
          </p:nvPr>
        </p:nvSpPr>
        <p:spPr>
          <a:noFill/>
        </p:spPr>
        <p:txBody>
          <a:bodyPr/>
          <a:lstStyle>
            <a:lvl1pPr defTabSz="946200">
              <a:defRPr>
                <a:solidFill>
                  <a:schemeClr val="tx1"/>
                </a:solidFill>
                <a:latin typeface="Tahoma" panose="020B0604030504040204" pitchFamily="34" charset="0"/>
              </a:defRPr>
            </a:lvl1pPr>
            <a:lvl2pPr marL="759877" indent="-290017" defTabSz="946200">
              <a:defRPr>
                <a:solidFill>
                  <a:schemeClr val="tx1"/>
                </a:solidFill>
                <a:latin typeface="Tahoma" panose="020B0604030504040204" pitchFamily="34" charset="0"/>
              </a:defRPr>
            </a:lvl2pPr>
            <a:lvl3pPr marL="1169788" indent="-233309" defTabSz="946200">
              <a:defRPr>
                <a:solidFill>
                  <a:schemeClr val="tx1"/>
                </a:solidFill>
                <a:latin typeface="Tahoma" panose="020B0604030504040204" pitchFamily="34" charset="0"/>
              </a:defRPr>
            </a:lvl3pPr>
            <a:lvl4pPr marL="1638029" indent="-233309" defTabSz="946200">
              <a:defRPr>
                <a:solidFill>
                  <a:schemeClr val="tx1"/>
                </a:solidFill>
                <a:latin typeface="Tahoma" panose="020B0604030504040204" pitchFamily="34" charset="0"/>
              </a:defRPr>
            </a:lvl4pPr>
            <a:lvl5pPr marL="2106267" indent="-233309" defTabSz="946200">
              <a:defRPr>
                <a:solidFill>
                  <a:schemeClr val="tx1"/>
                </a:solidFill>
                <a:latin typeface="Tahoma" panose="020B0604030504040204" pitchFamily="34" charset="0"/>
              </a:defRPr>
            </a:lvl5pPr>
            <a:lvl6pPr marL="2572886" indent="-233309" defTabSz="946200" eaLnBrk="0" fontAlgn="base" hangingPunct="0">
              <a:spcBef>
                <a:spcPct val="0"/>
              </a:spcBef>
              <a:spcAft>
                <a:spcPct val="0"/>
              </a:spcAft>
              <a:defRPr>
                <a:solidFill>
                  <a:schemeClr val="tx1"/>
                </a:solidFill>
                <a:latin typeface="Tahoma" panose="020B0604030504040204" pitchFamily="34" charset="0"/>
              </a:defRPr>
            </a:lvl6pPr>
            <a:lvl7pPr marL="3039506" indent="-233309" defTabSz="946200" eaLnBrk="0" fontAlgn="base" hangingPunct="0">
              <a:spcBef>
                <a:spcPct val="0"/>
              </a:spcBef>
              <a:spcAft>
                <a:spcPct val="0"/>
              </a:spcAft>
              <a:defRPr>
                <a:solidFill>
                  <a:schemeClr val="tx1"/>
                </a:solidFill>
                <a:latin typeface="Tahoma" panose="020B0604030504040204" pitchFamily="34" charset="0"/>
              </a:defRPr>
            </a:lvl7pPr>
            <a:lvl8pPr marL="3506125" indent="-233309" defTabSz="946200" eaLnBrk="0" fontAlgn="base" hangingPunct="0">
              <a:spcBef>
                <a:spcPct val="0"/>
              </a:spcBef>
              <a:spcAft>
                <a:spcPct val="0"/>
              </a:spcAft>
              <a:defRPr>
                <a:solidFill>
                  <a:schemeClr val="tx1"/>
                </a:solidFill>
                <a:latin typeface="Tahoma" panose="020B0604030504040204" pitchFamily="34" charset="0"/>
              </a:defRPr>
            </a:lvl8pPr>
            <a:lvl9pPr marL="3972745" indent="-233309" defTabSz="946200" eaLnBrk="0" fontAlgn="base" hangingPunct="0">
              <a:spcBef>
                <a:spcPct val="0"/>
              </a:spcBef>
              <a:spcAft>
                <a:spcPct val="0"/>
              </a:spcAft>
              <a:defRPr>
                <a:solidFill>
                  <a:schemeClr val="tx1"/>
                </a:solidFill>
                <a:latin typeface="Tahoma" panose="020B0604030504040204" pitchFamily="34" charset="0"/>
              </a:defRPr>
            </a:lvl9pPr>
          </a:lstStyle>
          <a:p>
            <a:fld id="{B20D6F4D-56BC-44F2-8D15-E7DADB187261}" type="slidenum">
              <a:rPr lang="en-US" altLang="en-US">
                <a:latin typeface="Times New Roman" panose="02020603050405020304" pitchFamily="18" charset="0"/>
              </a:rPr>
              <a:pPr/>
              <a:t>34</a:t>
            </a:fld>
            <a:endParaRPr lang="en-US" altLang="en-US">
              <a:latin typeface="Times New Roman" panose="02020603050405020304" pitchFamily="18" charset="0"/>
            </a:endParaRPr>
          </a:p>
        </p:txBody>
      </p:sp>
      <p:sp>
        <p:nvSpPr>
          <p:cNvPr id="10243" name="Rectangle 2">
            <a:extLst>
              <a:ext uri="{FF2B5EF4-FFF2-40B4-BE49-F238E27FC236}">
                <a16:creationId xmlns:a16="http://schemas.microsoft.com/office/drawing/2014/main" id="{4D06D906-A743-4378-B637-021D60E5F771}"/>
              </a:ext>
            </a:extLst>
          </p:cNvPr>
          <p:cNvSpPr>
            <a:spLocks noGrp="1" noRot="1" noChangeAspect="1" noChangeArrowheads="1" noTextEdit="1"/>
          </p:cNvSpPr>
          <p:nvPr>
            <p:ph type="sldImg"/>
          </p:nvPr>
        </p:nvSpPr>
        <p:spPr>
          <a:ln/>
        </p:spPr>
      </p:sp>
      <p:sp>
        <p:nvSpPr>
          <p:cNvPr id="10244" name="Rectangle 3">
            <a:extLst>
              <a:ext uri="{FF2B5EF4-FFF2-40B4-BE49-F238E27FC236}">
                <a16:creationId xmlns:a16="http://schemas.microsoft.com/office/drawing/2014/main" id="{24C0E5F8-2C65-4ECA-91BB-E23E830C41E0}"/>
              </a:ext>
            </a:extLst>
          </p:cNvPr>
          <p:cNvSpPr>
            <a:spLocks noGrp="1" noChangeArrowheads="1"/>
          </p:cNvSpPr>
          <p:nvPr>
            <p:ph type="body" idx="1"/>
          </p:nvPr>
        </p:nvSpPr>
        <p:spPr>
          <a:noFill/>
        </p:spPr>
        <p:txBody>
          <a:bodyPr/>
          <a:lstStyle/>
          <a:p>
            <a:endParaRPr lang="en-US" altLang="en-US"/>
          </a:p>
        </p:txBody>
      </p:sp>
    </p:spTree>
    <p:extLst>
      <p:ext uri="{BB962C8B-B14F-4D97-AF65-F5344CB8AC3E}">
        <p14:creationId xmlns:p14="http://schemas.microsoft.com/office/powerpoint/2010/main" val="203329971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EDA4103-E117-4C98-B30E-A99C2AFA0757}"/>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a:extLst>
              <a:ext uri="{FF2B5EF4-FFF2-40B4-BE49-F238E27FC236}">
                <a16:creationId xmlns:a16="http://schemas.microsoft.com/office/drawing/2014/main" id="{10D5E5AD-906B-498F-93A7-592AC94440F3}"/>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a:extLst>
              <a:ext uri="{FF2B5EF4-FFF2-40B4-BE49-F238E27FC236}">
                <a16:creationId xmlns:a16="http://schemas.microsoft.com/office/drawing/2014/main" id="{04D010C2-028C-484E-BDAD-9C0823C3BB47}"/>
              </a:ext>
            </a:extLst>
          </p:cNvPr>
          <p:cNvSpPr>
            <a:spLocks noGrp="1"/>
          </p:cNvSpPr>
          <p:nvPr>
            <p:ph type="dt" sz="half" idx="10"/>
          </p:nvPr>
        </p:nvSpPr>
        <p:spPr/>
        <p:txBody>
          <a:bodyPr/>
          <a:lstStyle/>
          <a:p>
            <a:fld id="{07612A83-5009-4F81-BAF6-2B28F707E2E3}" type="datetime1">
              <a:rPr lang="en-US" smtClean="0"/>
              <a:t>4/30/2023</a:t>
            </a:fld>
            <a:endParaRPr lang="en-US"/>
          </a:p>
        </p:txBody>
      </p:sp>
      <p:sp>
        <p:nvSpPr>
          <p:cNvPr id="5" name="Footer Placeholder 4">
            <a:extLst>
              <a:ext uri="{FF2B5EF4-FFF2-40B4-BE49-F238E27FC236}">
                <a16:creationId xmlns:a16="http://schemas.microsoft.com/office/drawing/2014/main" id="{34905E0B-12CB-4D28-9E64-04F62591229E}"/>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A1AB76D8-90D5-41FA-BA4F-9FE27C4074EF}"/>
              </a:ext>
            </a:extLst>
          </p:cNvPr>
          <p:cNvSpPr>
            <a:spLocks noGrp="1"/>
          </p:cNvSpPr>
          <p:nvPr>
            <p:ph type="sldNum" sz="quarter" idx="12"/>
          </p:nvPr>
        </p:nvSpPr>
        <p:spPr/>
        <p:txBody>
          <a:bodyPr/>
          <a:lstStyle/>
          <a:p>
            <a:fld id="{837F2808-4F7B-49B1-B06A-0BD2F2A2DA16}" type="slidenum">
              <a:rPr lang="en-US" smtClean="0"/>
              <a:t>‹#›</a:t>
            </a:fld>
            <a:endParaRPr lang="en-US"/>
          </a:p>
        </p:txBody>
      </p:sp>
    </p:spTree>
    <p:extLst>
      <p:ext uri="{BB962C8B-B14F-4D97-AF65-F5344CB8AC3E}">
        <p14:creationId xmlns:p14="http://schemas.microsoft.com/office/powerpoint/2010/main" val="128894810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F47DA6A-F587-4B9B-8B4F-2226A687E5EC}"/>
              </a:ext>
            </a:extLst>
          </p:cNvPr>
          <p:cNvSpPr>
            <a:spLocks noGrp="1"/>
          </p:cNvSpPr>
          <p:nvPr>
            <p:ph type="title"/>
          </p:nvPr>
        </p:nvSpPr>
        <p:spPr/>
        <p:txBody>
          <a:bodyPr/>
          <a:lstStyle/>
          <a:p>
            <a:r>
              <a:rPr lang="en-US"/>
              <a:t>Click to edit Master title style</a:t>
            </a:r>
          </a:p>
        </p:txBody>
      </p:sp>
      <p:sp>
        <p:nvSpPr>
          <p:cNvPr id="3" name="Vertical Text Placeholder 2">
            <a:extLst>
              <a:ext uri="{FF2B5EF4-FFF2-40B4-BE49-F238E27FC236}">
                <a16:creationId xmlns:a16="http://schemas.microsoft.com/office/drawing/2014/main" id="{E3E90CBE-4092-4502-9242-AE87861B11E1}"/>
              </a:ext>
            </a:extLst>
          </p:cNvPr>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3A53A7DA-AF61-4EA1-A1BF-DCAAEF9AAD0C}"/>
              </a:ext>
            </a:extLst>
          </p:cNvPr>
          <p:cNvSpPr>
            <a:spLocks noGrp="1"/>
          </p:cNvSpPr>
          <p:nvPr>
            <p:ph type="dt" sz="half" idx="10"/>
          </p:nvPr>
        </p:nvSpPr>
        <p:spPr/>
        <p:txBody>
          <a:bodyPr/>
          <a:lstStyle/>
          <a:p>
            <a:fld id="{6F9B035B-5558-45B2-90F9-6BF33DDF401A}" type="datetime1">
              <a:rPr lang="en-US" smtClean="0"/>
              <a:t>4/30/2023</a:t>
            </a:fld>
            <a:endParaRPr lang="en-US"/>
          </a:p>
        </p:txBody>
      </p:sp>
      <p:sp>
        <p:nvSpPr>
          <p:cNvPr id="5" name="Footer Placeholder 4">
            <a:extLst>
              <a:ext uri="{FF2B5EF4-FFF2-40B4-BE49-F238E27FC236}">
                <a16:creationId xmlns:a16="http://schemas.microsoft.com/office/drawing/2014/main" id="{4BDF5FC4-5EDE-46E9-A61F-2C19BC5FB6A5}"/>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BF8673CE-BB03-4CB9-9A22-C004187D5962}"/>
              </a:ext>
            </a:extLst>
          </p:cNvPr>
          <p:cNvSpPr>
            <a:spLocks noGrp="1"/>
          </p:cNvSpPr>
          <p:nvPr>
            <p:ph type="sldNum" sz="quarter" idx="12"/>
          </p:nvPr>
        </p:nvSpPr>
        <p:spPr/>
        <p:txBody>
          <a:bodyPr/>
          <a:lstStyle/>
          <a:p>
            <a:fld id="{837F2808-4F7B-49B1-B06A-0BD2F2A2DA16}" type="slidenum">
              <a:rPr lang="en-US" smtClean="0"/>
              <a:t>‹#›</a:t>
            </a:fld>
            <a:endParaRPr lang="en-US"/>
          </a:p>
        </p:txBody>
      </p:sp>
    </p:spTree>
    <p:extLst>
      <p:ext uri="{BB962C8B-B14F-4D97-AF65-F5344CB8AC3E}">
        <p14:creationId xmlns:p14="http://schemas.microsoft.com/office/powerpoint/2010/main" val="122601467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9441342F-9967-4046-A379-B45B55927CD6}"/>
              </a:ext>
            </a:extLst>
          </p:cNvPr>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a:extLst>
              <a:ext uri="{FF2B5EF4-FFF2-40B4-BE49-F238E27FC236}">
                <a16:creationId xmlns:a16="http://schemas.microsoft.com/office/drawing/2014/main" id="{4A437361-E90D-4A61-A402-FA5078771EAA}"/>
              </a:ext>
            </a:extLst>
          </p:cNvPr>
          <p:cNvSpPr>
            <a:spLocks noGrp="1"/>
          </p:cNvSpPr>
          <p:nvPr>
            <p:ph type="body" orient="vert" idx="1"/>
          </p:nvPr>
        </p:nvSpPr>
        <p:spPr>
          <a:xfrm>
            <a:off x="838200" y="365125"/>
            <a:ext cx="7734300" cy="5811838"/>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5B6E0235-2C6E-4D59-B3BA-65C6EE2D41B5}"/>
              </a:ext>
            </a:extLst>
          </p:cNvPr>
          <p:cNvSpPr>
            <a:spLocks noGrp="1"/>
          </p:cNvSpPr>
          <p:nvPr>
            <p:ph type="dt" sz="half" idx="10"/>
          </p:nvPr>
        </p:nvSpPr>
        <p:spPr/>
        <p:txBody>
          <a:bodyPr/>
          <a:lstStyle/>
          <a:p>
            <a:fld id="{96B83C0C-4BDC-41FA-B89D-A85E8C586B83}" type="datetime1">
              <a:rPr lang="en-US" smtClean="0"/>
              <a:t>4/30/2023</a:t>
            </a:fld>
            <a:endParaRPr lang="en-US"/>
          </a:p>
        </p:txBody>
      </p:sp>
      <p:sp>
        <p:nvSpPr>
          <p:cNvPr id="5" name="Footer Placeholder 4">
            <a:extLst>
              <a:ext uri="{FF2B5EF4-FFF2-40B4-BE49-F238E27FC236}">
                <a16:creationId xmlns:a16="http://schemas.microsoft.com/office/drawing/2014/main" id="{1BC2E0D9-4079-4872-9635-11769052AB69}"/>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800DD258-DEB2-4EA3-9F87-C52A0496DB24}"/>
              </a:ext>
            </a:extLst>
          </p:cNvPr>
          <p:cNvSpPr>
            <a:spLocks noGrp="1"/>
          </p:cNvSpPr>
          <p:nvPr>
            <p:ph type="sldNum" sz="quarter" idx="12"/>
          </p:nvPr>
        </p:nvSpPr>
        <p:spPr/>
        <p:txBody>
          <a:bodyPr/>
          <a:lstStyle/>
          <a:p>
            <a:fld id="{837F2808-4F7B-49B1-B06A-0BD2F2A2DA16}" type="slidenum">
              <a:rPr lang="en-US" smtClean="0"/>
              <a:t>‹#›</a:t>
            </a:fld>
            <a:endParaRPr lang="en-US"/>
          </a:p>
        </p:txBody>
      </p:sp>
    </p:spTree>
    <p:extLst>
      <p:ext uri="{BB962C8B-B14F-4D97-AF65-F5344CB8AC3E}">
        <p14:creationId xmlns:p14="http://schemas.microsoft.com/office/powerpoint/2010/main" val="344274585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326C0CA-BC5D-4846-B093-D32EAFE5AF71}"/>
              </a:ext>
            </a:extLst>
          </p:cNvPr>
          <p:cNvSpPr>
            <a:spLocks noGrp="1"/>
          </p:cNvSpPr>
          <p:nvPr>
            <p:ph type="title"/>
          </p:nvPr>
        </p:nvSpPr>
        <p:spPr/>
        <p:txBody>
          <a:bodyPr>
            <a:normAutofit/>
          </a:bodyPr>
          <a:lstStyle>
            <a:lvl1pPr>
              <a:defRPr sz="3200"/>
            </a:lvl1pPr>
          </a:lstStyle>
          <a:p>
            <a:r>
              <a:rPr lang="en-US" dirty="0"/>
              <a:t>Click to edit Master title style</a:t>
            </a:r>
          </a:p>
        </p:txBody>
      </p:sp>
      <p:sp>
        <p:nvSpPr>
          <p:cNvPr id="3" name="Content Placeholder 2">
            <a:extLst>
              <a:ext uri="{FF2B5EF4-FFF2-40B4-BE49-F238E27FC236}">
                <a16:creationId xmlns:a16="http://schemas.microsoft.com/office/drawing/2014/main" id="{0003A2C1-0FD6-481F-BF7C-CBD98D93189F}"/>
              </a:ext>
            </a:extLst>
          </p:cNvPr>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AB3D0FB1-FA82-4397-94A5-1342BEB14B3D}"/>
              </a:ext>
            </a:extLst>
          </p:cNvPr>
          <p:cNvSpPr>
            <a:spLocks noGrp="1"/>
          </p:cNvSpPr>
          <p:nvPr>
            <p:ph type="dt" sz="half" idx="10"/>
          </p:nvPr>
        </p:nvSpPr>
        <p:spPr/>
        <p:txBody>
          <a:bodyPr/>
          <a:lstStyle/>
          <a:p>
            <a:fld id="{9B7DC249-35BF-43AB-80D4-B9278D880A11}" type="datetime1">
              <a:rPr lang="en-US" smtClean="0"/>
              <a:t>4/30/2023</a:t>
            </a:fld>
            <a:endParaRPr lang="en-US"/>
          </a:p>
        </p:txBody>
      </p:sp>
      <p:sp>
        <p:nvSpPr>
          <p:cNvPr id="5" name="Footer Placeholder 4">
            <a:extLst>
              <a:ext uri="{FF2B5EF4-FFF2-40B4-BE49-F238E27FC236}">
                <a16:creationId xmlns:a16="http://schemas.microsoft.com/office/drawing/2014/main" id="{752E0B93-8330-4B3E-8B10-987C54A3C238}"/>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F0B1B04D-3143-4CC6-BED2-CD4A1B2EE5E5}"/>
              </a:ext>
            </a:extLst>
          </p:cNvPr>
          <p:cNvSpPr>
            <a:spLocks noGrp="1"/>
          </p:cNvSpPr>
          <p:nvPr>
            <p:ph type="sldNum" sz="quarter" idx="12"/>
          </p:nvPr>
        </p:nvSpPr>
        <p:spPr/>
        <p:txBody>
          <a:bodyPr/>
          <a:lstStyle/>
          <a:p>
            <a:fld id="{837F2808-4F7B-49B1-B06A-0BD2F2A2DA16}" type="slidenum">
              <a:rPr lang="en-US" smtClean="0"/>
              <a:t>‹#›</a:t>
            </a:fld>
            <a:endParaRPr lang="en-US"/>
          </a:p>
        </p:txBody>
      </p:sp>
    </p:spTree>
    <p:extLst>
      <p:ext uri="{BB962C8B-B14F-4D97-AF65-F5344CB8AC3E}">
        <p14:creationId xmlns:p14="http://schemas.microsoft.com/office/powerpoint/2010/main" val="110501889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A1FCC68-F036-4DEB-818D-D970B91EC0DB}"/>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a:extLst>
              <a:ext uri="{FF2B5EF4-FFF2-40B4-BE49-F238E27FC236}">
                <a16:creationId xmlns:a16="http://schemas.microsoft.com/office/drawing/2014/main" id="{5625DF16-A408-4D7D-8560-578A6C2BBBD3}"/>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4" name="Date Placeholder 3">
            <a:extLst>
              <a:ext uri="{FF2B5EF4-FFF2-40B4-BE49-F238E27FC236}">
                <a16:creationId xmlns:a16="http://schemas.microsoft.com/office/drawing/2014/main" id="{2167C5CF-03B4-4D87-83E5-51ECB842B8DE}"/>
              </a:ext>
            </a:extLst>
          </p:cNvPr>
          <p:cNvSpPr>
            <a:spLocks noGrp="1"/>
          </p:cNvSpPr>
          <p:nvPr>
            <p:ph type="dt" sz="half" idx="10"/>
          </p:nvPr>
        </p:nvSpPr>
        <p:spPr/>
        <p:txBody>
          <a:bodyPr/>
          <a:lstStyle/>
          <a:p>
            <a:fld id="{DBFADBAB-AC0A-4DDE-8D7B-5B79E498F610}" type="datetime1">
              <a:rPr lang="en-US" smtClean="0"/>
              <a:t>4/30/2023</a:t>
            </a:fld>
            <a:endParaRPr lang="en-US"/>
          </a:p>
        </p:txBody>
      </p:sp>
      <p:sp>
        <p:nvSpPr>
          <p:cNvPr id="5" name="Footer Placeholder 4">
            <a:extLst>
              <a:ext uri="{FF2B5EF4-FFF2-40B4-BE49-F238E27FC236}">
                <a16:creationId xmlns:a16="http://schemas.microsoft.com/office/drawing/2014/main" id="{5174F996-C232-4090-978B-01CD3858225E}"/>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2E09815D-077C-457A-AAAD-8A72BFA4114A}"/>
              </a:ext>
            </a:extLst>
          </p:cNvPr>
          <p:cNvSpPr>
            <a:spLocks noGrp="1"/>
          </p:cNvSpPr>
          <p:nvPr>
            <p:ph type="sldNum" sz="quarter" idx="12"/>
          </p:nvPr>
        </p:nvSpPr>
        <p:spPr/>
        <p:txBody>
          <a:bodyPr/>
          <a:lstStyle/>
          <a:p>
            <a:fld id="{837F2808-4F7B-49B1-B06A-0BD2F2A2DA16}" type="slidenum">
              <a:rPr lang="en-US" smtClean="0"/>
              <a:t>‹#›</a:t>
            </a:fld>
            <a:endParaRPr lang="en-US"/>
          </a:p>
        </p:txBody>
      </p:sp>
    </p:spTree>
    <p:extLst>
      <p:ext uri="{BB962C8B-B14F-4D97-AF65-F5344CB8AC3E}">
        <p14:creationId xmlns:p14="http://schemas.microsoft.com/office/powerpoint/2010/main" val="190814160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DF78A0C-4FDC-4FCB-8693-764C7766612F}"/>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754D533D-62A9-42EF-88BC-6A8EE983FF7C}"/>
              </a:ext>
            </a:extLst>
          </p:cNvPr>
          <p:cNvSpPr>
            <a:spLocks noGrp="1"/>
          </p:cNvSpPr>
          <p:nvPr>
            <p:ph sz="half" idx="1"/>
          </p:nvPr>
        </p:nvSpPr>
        <p:spPr>
          <a:xfrm>
            <a:off x="838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a:extLst>
              <a:ext uri="{FF2B5EF4-FFF2-40B4-BE49-F238E27FC236}">
                <a16:creationId xmlns:a16="http://schemas.microsoft.com/office/drawing/2014/main" id="{F5572074-FC8E-485F-B6E5-4B83538AB2CB}"/>
              </a:ext>
            </a:extLst>
          </p:cNvPr>
          <p:cNvSpPr>
            <a:spLocks noGrp="1"/>
          </p:cNvSpPr>
          <p:nvPr>
            <p:ph sz="half" idx="2"/>
          </p:nvPr>
        </p:nvSpPr>
        <p:spPr>
          <a:xfrm>
            <a:off x="6172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a:extLst>
              <a:ext uri="{FF2B5EF4-FFF2-40B4-BE49-F238E27FC236}">
                <a16:creationId xmlns:a16="http://schemas.microsoft.com/office/drawing/2014/main" id="{E0486B66-D6F8-427E-A7C3-B47C1D94F3EC}"/>
              </a:ext>
            </a:extLst>
          </p:cNvPr>
          <p:cNvSpPr>
            <a:spLocks noGrp="1"/>
          </p:cNvSpPr>
          <p:nvPr>
            <p:ph type="dt" sz="half" idx="10"/>
          </p:nvPr>
        </p:nvSpPr>
        <p:spPr/>
        <p:txBody>
          <a:bodyPr/>
          <a:lstStyle/>
          <a:p>
            <a:fld id="{1496D3CB-4A08-447F-8E0A-C184ECAF1833}" type="datetime1">
              <a:rPr lang="en-US" smtClean="0"/>
              <a:t>4/30/2023</a:t>
            </a:fld>
            <a:endParaRPr lang="en-US"/>
          </a:p>
        </p:txBody>
      </p:sp>
      <p:sp>
        <p:nvSpPr>
          <p:cNvPr id="6" name="Footer Placeholder 5">
            <a:extLst>
              <a:ext uri="{FF2B5EF4-FFF2-40B4-BE49-F238E27FC236}">
                <a16:creationId xmlns:a16="http://schemas.microsoft.com/office/drawing/2014/main" id="{700876DD-3478-401E-B5B5-4629B2E91A27}"/>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3AA12743-791D-4805-8B6B-9C2E79D8E1C8}"/>
              </a:ext>
            </a:extLst>
          </p:cNvPr>
          <p:cNvSpPr>
            <a:spLocks noGrp="1"/>
          </p:cNvSpPr>
          <p:nvPr>
            <p:ph type="sldNum" sz="quarter" idx="12"/>
          </p:nvPr>
        </p:nvSpPr>
        <p:spPr/>
        <p:txBody>
          <a:bodyPr/>
          <a:lstStyle/>
          <a:p>
            <a:fld id="{837F2808-4F7B-49B1-B06A-0BD2F2A2DA16}" type="slidenum">
              <a:rPr lang="en-US" smtClean="0"/>
              <a:t>‹#›</a:t>
            </a:fld>
            <a:endParaRPr lang="en-US"/>
          </a:p>
        </p:txBody>
      </p:sp>
    </p:spTree>
    <p:extLst>
      <p:ext uri="{BB962C8B-B14F-4D97-AF65-F5344CB8AC3E}">
        <p14:creationId xmlns:p14="http://schemas.microsoft.com/office/powerpoint/2010/main" val="148310222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312FCDC-FB09-47B7-81A0-49DE314BCDDD}"/>
              </a:ext>
            </a:extLst>
          </p:cNvPr>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a:extLst>
              <a:ext uri="{FF2B5EF4-FFF2-40B4-BE49-F238E27FC236}">
                <a16:creationId xmlns:a16="http://schemas.microsoft.com/office/drawing/2014/main" id="{5BCE0435-A569-4C90-9F71-00BF29F6D703}"/>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a:extLst>
              <a:ext uri="{FF2B5EF4-FFF2-40B4-BE49-F238E27FC236}">
                <a16:creationId xmlns:a16="http://schemas.microsoft.com/office/drawing/2014/main" id="{359CC590-A87D-41B5-A4EB-5EFAE980A4E1}"/>
              </a:ext>
            </a:extLst>
          </p:cNvPr>
          <p:cNvSpPr>
            <a:spLocks noGrp="1"/>
          </p:cNvSpPr>
          <p:nvPr>
            <p:ph sz="half" idx="2"/>
          </p:nvPr>
        </p:nvSpPr>
        <p:spPr>
          <a:xfrm>
            <a:off x="839788" y="2505075"/>
            <a:ext cx="5157787"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a:extLst>
              <a:ext uri="{FF2B5EF4-FFF2-40B4-BE49-F238E27FC236}">
                <a16:creationId xmlns:a16="http://schemas.microsoft.com/office/drawing/2014/main" id="{A25B5DBB-CA00-4B22-9F45-F8718D2CE512}"/>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a:extLst>
              <a:ext uri="{FF2B5EF4-FFF2-40B4-BE49-F238E27FC236}">
                <a16:creationId xmlns:a16="http://schemas.microsoft.com/office/drawing/2014/main" id="{89779B9F-C0A7-43EB-B1AE-9FE17D0656C8}"/>
              </a:ext>
            </a:extLst>
          </p:cNvPr>
          <p:cNvSpPr>
            <a:spLocks noGrp="1"/>
          </p:cNvSpPr>
          <p:nvPr>
            <p:ph sz="quarter" idx="4"/>
          </p:nvPr>
        </p:nvSpPr>
        <p:spPr>
          <a:xfrm>
            <a:off x="6172200" y="2505075"/>
            <a:ext cx="5183188"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a:extLst>
              <a:ext uri="{FF2B5EF4-FFF2-40B4-BE49-F238E27FC236}">
                <a16:creationId xmlns:a16="http://schemas.microsoft.com/office/drawing/2014/main" id="{6C700906-833B-41D1-B7B7-0F18682AAB8F}"/>
              </a:ext>
            </a:extLst>
          </p:cNvPr>
          <p:cNvSpPr>
            <a:spLocks noGrp="1"/>
          </p:cNvSpPr>
          <p:nvPr>
            <p:ph type="dt" sz="half" idx="10"/>
          </p:nvPr>
        </p:nvSpPr>
        <p:spPr/>
        <p:txBody>
          <a:bodyPr/>
          <a:lstStyle/>
          <a:p>
            <a:fld id="{AD40444E-1133-4803-971D-0C5CEA4E480D}" type="datetime1">
              <a:rPr lang="en-US" smtClean="0"/>
              <a:t>4/30/2023</a:t>
            </a:fld>
            <a:endParaRPr lang="en-US"/>
          </a:p>
        </p:txBody>
      </p:sp>
      <p:sp>
        <p:nvSpPr>
          <p:cNvPr id="8" name="Footer Placeholder 7">
            <a:extLst>
              <a:ext uri="{FF2B5EF4-FFF2-40B4-BE49-F238E27FC236}">
                <a16:creationId xmlns:a16="http://schemas.microsoft.com/office/drawing/2014/main" id="{0C0A98B4-2AB7-41D3-84F6-D4BBC382275D}"/>
              </a:ext>
            </a:extLst>
          </p:cNvPr>
          <p:cNvSpPr>
            <a:spLocks noGrp="1"/>
          </p:cNvSpPr>
          <p:nvPr>
            <p:ph type="ftr" sz="quarter" idx="11"/>
          </p:nvPr>
        </p:nvSpPr>
        <p:spPr/>
        <p:txBody>
          <a:bodyPr/>
          <a:lstStyle/>
          <a:p>
            <a:endParaRPr lang="en-US"/>
          </a:p>
        </p:txBody>
      </p:sp>
      <p:sp>
        <p:nvSpPr>
          <p:cNvPr id="9" name="Slide Number Placeholder 8">
            <a:extLst>
              <a:ext uri="{FF2B5EF4-FFF2-40B4-BE49-F238E27FC236}">
                <a16:creationId xmlns:a16="http://schemas.microsoft.com/office/drawing/2014/main" id="{637A4215-8228-4C77-BFE2-B641DADCB805}"/>
              </a:ext>
            </a:extLst>
          </p:cNvPr>
          <p:cNvSpPr>
            <a:spLocks noGrp="1"/>
          </p:cNvSpPr>
          <p:nvPr>
            <p:ph type="sldNum" sz="quarter" idx="12"/>
          </p:nvPr>
        </p:nvSpPr>
        <p:spPr/>
        <p:txBody>
          <a:bodyPr/>
          <a:lstStyle/>
          <a:p>
            <a:fld id="{837F2808-4F7B-49B1-B06A-0BD2F2A2DA16}" type="slidenum">
              <a:rPr lang="en-US" smtClean="0"/>
              <a:t>‹#›</a:t>
            </a:fld>
            <a:endParaRPr lang="en-US"/>
          </a:p>
        </p:txBody>
      </p:sp>
    </p:spTree>
    <p:extLst>
      <p:ext uri="{BB962C8B-B14F-4D97-AF65-F5344CB8AC3E}">
        <p14:creationId xmlns:p14="http://schemas.microsoft.com/office/powerpoint/2010/main" val="325680668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925A140-00DF-4AEB-B629-6B4DE48B8C13}"/>
              </a:ext>
            </a:extLst>
          </p:cNvPr>
          <p:cNvSpPr>
            <a:spLocks noGrp="1"/>
          </p:cNvSpPr>
          <p:nvPr>
            <p:ph type="title"/>
          </p:nvPr>
        </p:nvSpPr>
        <p:spPr/>
        <p:txBody>
          <a:bodyPr/>
          <a:lstStyle/>
          <a:p>
            <a:r>
              <a:rPr lang="en-US"/>
              <a:t>Click to edit Master title style</a:t>
            </a:r>
          </a:p>
        </p:txBody>
      </p:sp>
      <p:sp>
        <p:nvSpPr>
          <p:cNvPr id="3" name="Date Placeholder 2">
            <a:extLst>
              <a:ext uri="{FF2B5EF4-FFF2-40B4-BE49-F238E27FC236}">
                <a16:creationId xmlns:a16="http://schemas.microsoft.com/office/drawing/2014/main" id="{78036779-143B-4243-9D66-A63B9EBD964E}"/>
              </a:ext>
            </a:extLst>
          </p:cNvPr>
          <p:cNvSpPr>
            <a:spLocks noGrp="1"/>
          </p:cNvSpPr>
          <p:nvPr>
            <p:ph type="dt" sz="half" idx="10"/>
          </p:nvPr>
        </p:nvSpPr>
        <p:spPr/>
        <p:txBody>
          <a:bodyPr/>
          <a:lstStyle/>
          <a:p>
            <a:fld id="{6B7117E2-8613-48A8-A5A7-A1FA0D7449EF}" type="datetime1">
              <a:rPr lang="en-US" smtClean="0"/>
              <a:t>4/30/2023</a:t>
            </a:fld>
            <a:endParaRPr lang="en-US"/>
          </a:p>
        </p:txBody>
      </p:sp>
      <p:sp>
        <p:nvSpPr>
          <p:cNvPr id="4" name="Footer Placeholder 3">
            <a:extLst>
              <a:ext uri="{FF2B5EF4-FFF2-40B4-BE49-F238E27FC236}">
                <a16:creationId xmlns:a16="http://schemas.microsoft.com/office/drawing/2014/main" id="{ED03818D-1C34-4C70-AC52-8F5CBDE98A55}"/>
              </a:ext>
            </a:extLst>
          </p:cNvPr>
          <p:cNvSpPr>
            <a:spLocks noGrp="1"/>
          </p:cNvSpPr>
          <p:nvPr>
            <p:ph type="ftr" sz="quarter" idx="11"/>
          </p:nvPr>
        </p:nvSpPr>
        <p:spPr/>
        <p:txBody>
          <a:bodyPr/>
          <a:lstStyle/>
          <a:p>
            <a:endParaRPr lang="en-US"/>
          </a:p>
        </p:txBody>
      </p:sp>
      <p:sp>
        <p:nvSpPr>
          <p:cNvPr id="5" name="Slide Number Placeholder 4">
            <a:extLst>
              <a:ext uri="{FF2B5EF4-FFF2-40B4-BE49-F238E27FC236}">
                <a16:creationId xmlns:a16="http://schemas.microsoft.com/office/drawing/2014/main" id="{E2C66F8C-8304-4E95-9643-50844EDD7176}"/>
              </a:ext>
            </a:extLst>
          </p:cNvPr>
          <p:cNvSpPr>
            <a:spLocks noGrp="1"/>
          </p:cNvSpPr>
          <p:nvPr>
            <p:ph type="sldNum" sz="quarter" idx="12"/>
          </p:nvPr>
        </p:nvSpPr>
        <p:spPr/>
        <p:txBody>
          <a:bodyPr/>
          <a:lstStyle/>
          <a:p>
            <a:fld id="{837F2808-4F7B-49B1-B06A-0BD2F2A2DA16}" type="slidenum">
              <a:rPr lang="en-US" smtClean="0"/>
              <a:t>‹#›</a:t>
            </a:fld>
            <a:endParaRPr lang="en-US"/>
          </a:p>
        </p:txBody>
      </p:sp>
    </p:spTree>
    <p:extLst>
      <p:ext uri="{BB962C8B-B14F-4D97-AF65-F5344CB8AC3E}">
        <p14:creationId xmlns:p14="http://schemas.microsoft.com/office/powerpoint/2010/main" val="403148430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EFEA88D6-E8AD-47E6-8202-6CB6FCAD4F4A}"/>
              </a:ext>
            </a:extLst>
          </p:cNvPr>
          <p:cNvSpPr>
            <a:spLocks noGrp="1"/>
          </p:cNvSpPr>
          <p:nvPr>
            <p:ph type="dt" sz="half" idx="10"/>
          </p:nvPr>
        </p:nvSpPr>
        <p:spPr/>
        <p:txBody>
          <a:bodyPr/>
          <a:lstStyle/>
          <a:p>
            <a:fld id="{BDD78BE4-44A5-44B6-883B-FF1B68AEAF58}" type="datetime1">
              <a:rPr lang="en-US" smtClean="0"/>
              <a:t>4/30/2023</a:t>
            </a:fld>
            <a:endParaRPr lang="en-US"/>
          </a:p>
        </p:txBody>
      </p:sp>
      <p:sp>
        <p:nvSpPr>
          <p:cNvPr id="3" name="Footer Placeholder 2">
            <a:extLst>
              <a:ext uri="{FF2B5EF4-FFF2-40B4-BE49-F238E27FC236}">
                <a16:creationId xmlns:a16="http://schemas.microsoft.com/office/drawing/2014/main" id="{2ABC0D8A-248F-4DAD-B99E-E4B0F748E1CB}"/>
              </a:ext>
            </a:extLst>
          </p:cNvPr>
          <p:cNvSpPr>
            <a:spLocks noGrp="1"/>
          </p:cNvSpPr>
          <p:nvPr>
            <p:ph type="ftr" sz="quarter" idx="11"/>
          </p:nvPr>
        </p:nvSpPr>
        <p:spPr/>
        <p:txBody>
          <a:bodyPr/>
          <a:lstStyle/>
          <a:p>
            <a:endParaRPr lang="en-US"/>
          </a:p>
        </p:txBody>
      </p:sp>
      <p:sp>
        <p:nvSpPr>
          <p:cNvPr id="4" name="Slide Number Placeholder 3">
            <a:extLst>
              <a:ext uri="{FF2B5EF4-FFF2-40B4-BE49-F238E27FC236}">
                <a16:creationId xmlns:a16="http://schemas.microsoft.com/office/drawing/2014/main" id="{2E85CABD-5C05-4429-B7CF-122BC7FB7BBE}"/>
              </a:ext>
            </a:extLst>
          </p:cNvPr>
          <p:cNvSpPr>
            <a:spLocks noGrp="1"/>
          </p:cNvSpPr>
          <p:nvPr>
            <p:ph type="sldNum" sz="quarter" idx="12"/>
          </p:nvPr>
        </p:nvSpPr>
        <p:spPr/>
        <p:txBody>
          <a:bodyPr/>
          <a:lstStyle/>
          <a:p>
            <a:fld id="{837F2808-4F7B-49B1-B06A-0BD2F2A2DA16}" type="slidenum">
              <a:rPr lang="en-US" smtClean="0"/>
              <a:t>‹#›</a:t>
            </a:fld>
            <a:endParaRPr lang="en-US"/>
          </a:p>
        </p:txBody>
      </p:sp>
    </p:spTree>
    <p:extLst>
      <p:ext uri="{BB962C8B-B14F-4D97-AF65-F5344CB8AC3E}">
        <p14:creationId xmlns:p14="http://schemas.microsoft.com/office/powerpoint/2010/main" val="332168493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30B4F1B-843A-4B40-91AE-C560225AC36A}"/>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a:extLst>
              <a:ext uri="{FF2B5EF4-FFF2-40B4-BE49-F238E27FC236}">
                <a16:creationId xmlns:a16="http://schemas.microsoft.com/office/drawing/2014/main" id="{49360833-9AC8-4198-9E40-B09BD36F813D}"/>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a:extLst>
              <a:ext uri="{FF2B5EF4-FFF2-40B4-BE49-F238E27FC236}">
                <a16:creationId xmlns:a16="http://schemas.microsoft.com/office/drawing/2014/main" id="{40562F8B-BCB6-4960-9850-8DEBF3CEF930}"/>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id="{25011A85-625E-4F05-9079-18DB101EFBDD}"/>
              </a:ext>
            </a:extLst>
          </p:cNvPr>
          <p:cNvSpPr>
            <a:spLocks noGrp="1"/>
          </p:cNvSpPr>
          <p:nvPr>
            <p:ph type="dt" sz="half" idx="10"/>
          </p:nvPr>
        </p:nvSpPr>
        <p:spPr/>
        <p:txBody>
          <a:bodyPr/>
          <a:lstStyle/>
          <a:p>
            <a:fld id="{843CD75A-0FE8-42EE-8396-EBD3573AFB39}" type="datetime1">
              <a:rPr lang="en-US" smtClean="0"/>
              <a:t>4/30/2023</a:t>
            </a:fld>
            <a:endParaRPr lang="en-US"/>
          </a:p>
        </p:txBody>
      </p:sp>
      <p:sp>
        <p:nvSpPr>
          <p:cNvPr id="6" name="Footer Placeholder 5">
            <a:extLst>
              <a:ext uri="{FF2B5EF4-FFF2-40B4-BE49-F238E27FC236}">
                <a16:creationId xmlns:a16="http://schemas.microsoft.com/office/drawing/2014/main" id="{579065A0-9CBF-4E4F-8554-F36F0F410AEB}"/>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5113E7C6-E38B-453C-AB34-8DC14E89D3C1}"/>
              </a:ext>
            </a:extLst>
          </p:cNvPr>
          <p:cNvSpPr>
            <a:spLocks noGrp="1"/>
          </p:cNvSpPr>
          <p:nvPr>
            <p:ph type="sldNum" sz="quarter" idx="12"/>
          </p:nvPr>
        </p:nvSpPr>
        <p:spPr/>
        <p:txBody>
          <a:bodyPr/>
          <a:lstStyle/>
          <a:p>
            <a:fld id="{837F2808-4F7B-49B1-B06A-0BD2F2A2DA16}" type="slidenum">
              <a:rPr lang="en-US" smtClean="0"/>
              <a:t>‹#›</a:t>
            </a:fld>
            <a:endParaRPr lang="en-US"/>
          </a:p>
        </p:txBody>
      </p:sp>
    </p:spTree>
    <p:extLst>
      <p:ext uri="{BB962C8B-B14F-4D97-AF65-F5344CB8AC3E}">
        <p14:creationId xmlns:p14="http://schemas.microsoft.com/office/powerpoint/2010/main" val="145994927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2743E4C-87B2-4F41-8CB0-D5A4B388C7FF}"/>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a:extLst>
              <a:ext uri="{FF2B5EF4-FFF2-40B4-BE49-F238E27FC236}">
                <a16:creationId xmlns:a16="http://schemas.microsoft.com/office/drawing/2014/main" id="{195BB97F-C69F-49AA-BDAC-FB8421707AD4}"/>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a:extLst>
              <a:ext uri="{FF2B5EF4-FFF2-40B4-BE49-F238E27FC236}">
                <a16:creationId xmlns:a16="http://schemas.microsoft.com/office/drawing/2014/main" id="{9D7B20AC-3013-4048-951E-80069899698A}"/>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id="{8AB9B492-E06B-4A3F-B36B-857F7E16EF93}"/>
              </a:ext>
            </a:extLst>
          </p:cNvPr>
          <p:cNvSpPr>
            <a:spLocks noGrp="1"/>
          </p:cNvSpPr>
          <p:nvPr>
            <p:ph type="dt" sz="half" idx="10"/>
          </p:nvPr>
        </p:nvSpPr>
        <p:spPr/>
        <p:txBody>
          <a:bodyPr/>
          <a:lstStyle/>
          <a:p>
            <a:fld id="{DDDE5E66-057F-4508-AAC4-D98A2B35B1FC}" type="datetime1">
              <a:rPr lang="en-US" smtClean="0"/>
              <a:t>4/30/2023</a:t>
            </a:fld>
            <a:endParaRPr lang="en-US"/>
          </a:p>
        </p:txBody>
      </p:sp>
      <p:sp>
        <p:nvSpPr>
          <p:cNvPr id="6" name="Footer Placeholder 5">
            <a:extLst>
              <a:ext uri="{FF2B5EF4-FFF2-40B4-BE49-F238E27FC236}">
                <a16:creationId xmlns:a16="http://schemas.microsoft.com/office/drawing/2014/main" id="{AC81A9F4-0895-498E-A999-BC900839B529}"/>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240774CB-EC14-48E9-80C2-27E9998205E2}"/>
              </a:ext>
            </a:extLst>
          </p:cNvPr>
          <p:cNvSpPr>
            <a:spLocks noGrp="1"/>
          </p:cNvSpPr>
          <p:nvPr>
            <p:ph type="sldNum" sz="quarter" idx="12"/>
          </p:nvPr>
        </p:nvSpPr>
        <p:spPr/>
        <p:txBody>
          <a:bodyPr/>
          <a:lstStyle/>
          <a:p>
            <a:fld id="{837F2808-4F7B-49B1-B06A-0BD2F2A2DA16}" type="slidenum">
              <a:rPr lang="en-US" smtClean="0"/>
              <a:t>‹#›</a:t>
            </a:fld>
            <a:endParaRPr lang="en-US"/>
          </a:p>
        </p:txBody>
      </p:sp>
    </p:spTree>
    <p:extLst>
      <p:ext uri="{BB962C8B-B14F-4D97-AF65-F5344CB8AC3E}">
        <p14:creationId xmlns:p14="http://schemas.microsoft.com/office/powerpoint/2010/main" val="55035396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7893938B-EFA3-4030-9F40-5F7E977C6202}"/>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a:extLst>
              <a:ext uri="{FF2B5EF4-FFF2-40B4-BE49-F238E27FC236}">
                <a16:creationId xmlns:a16="http://schemas.microsoft.com/office/drawing/2014/main" id="{48F29F53-C428-47D6-A482-B4C777686A9F}"/>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8D3F9552-A404-4678-9F87-4691F0186FE4}"/>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EA36782E-45DA-4080-9787-8EA81093AF97}" type="datetime1">
              <a:rPr lang="en-US" smtClean="0"/>
              <a:t>4/30/2023</a:t>
            </a:fld>
            <a:endParaRPr lang="en-US"/>
          </a:p>
        </p:txBody>
      </p:sp>
      <p:sp>
        <p:nvSpPr>
          <p:cNvPr id="5" name="Footer Placeholder 4">
            <a:extLst>
              <a:ext uri="{FF2B5EF4-FFF2-40B4-BE49-F238E27FC236}">
                <a16:creationId xmlns:a16="http://schemas.microsoft.com/office/drawing/2014/main" id="{36A49659-665F-4777-B5AE-B79341A81728}"/>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a:extLst>
              <a:ext uri="{FF2B5EF4-FFF2-40B4-BE49-F238E27FC236}">
                <a16:creationId xmlns:a16="http://schemas.microsoft.com/office/drawing/2014/main" id="{4227B8B4-23E9-4BAA-9AAB-2EA498C0141D}"/>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837F2808-4F7B-49B1-B06A-0BD2F2A2DA16}" type="slidenum">
              <a:rPr lang="en-US" smtClean="0"/>
              <a:t>‹#›</a:t>
            </a:fld>
            <a:endParaRPr lang="en-US"/>
          </a:p>
        </p:txBody>
      </p:sp>
    </p:spTree>
    <p:extLst>
      <p:ext uri="{BB962C8B-B14F-4D97-AF65-F5344CB8AC3E}">
        <p14:creationId xmlns:p14="http://schemas.microsoft.com/office/powerpoint/2010/main" val="694192080"/>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4.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7.xml"/></Relationships>
</file>

<file path=ppt/slides/_rels/slide41.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4.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2.xml"/></Relationships>
</file>

<file path=ppt/slides/_rels/slide45.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2.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7.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2.xml"/></Relationships>
</file>

<file path=ppt/slides/_rels/slide48.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2.xml"/></Relationships>
</file>

<file path=ppt/slides/_rels/slide4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5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5.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7.xml"/></Relationships>
</file>

<file path=ppt/slides/_rels/slide5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8.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59.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0.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2.xml"/></Relationships>
</file>

<file path=ppt/slides/_rels/slide61.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2.xml"/></Relationships>
</file>

<file path=ppt/slides/_rels/slide62.xml.rels><?xml version="1.0" encoding="UTF-8" standalone="yes"?>
<Relationships xmlns="http://schemas.openxmlformats.org/package/2006/relationships"><Relationship Id="rId2" Type="http://schemas.openxmlformats.org/officeDocument/2006/relationships/notesSlide" Target="../notesSlides/notesSlide23.xml"/><Relationship Id="rId1" Type="http://schemas.openxmlformats.org/officeDocument/2006/relationships/slideLayout" Target="../slideLayouts/slideLayout1.xml"/></Relationships>
</file>

<file path=ppt/slides/_rels/slide63.xml.rels><?xml version="1.0" encoding="UTF-8" standalone="yes"?>
<Relationships xmlns="http://schemas.openxmlformats.org/package/2006/relationships"><Relationship Id="rId2" Type="http://schemas.openxmlformats.org/officeDocument/2006/relationships/notesSlide" Target="../notesSlides/notesSlide24.xml"/><Relationship Id="rId1" Type="http://schemas.openxmlformats.org/officeDocument/2006/relationships/slideLayout" Target="../slideLayouts/slideLayout2.xml"/></Relationships>
</file>

<file path=ppt/slides/_rels/slide64.xml.rels><?xml version="1.0" encoding="UTF-8" standalone="yes"?>
<Relationships xmlns="http://schemas.openxmlformats.org/package/2006/relationships"><Relationship Id="rId2" Type="http://schemas.openxmlformats.org/officeDocument/2006/relationships/notesSlide" Target="../notesSlides/notesSlide25.xml"/><Relationship Id="rId1" Type="http://schemas.openxmlformats.org/officeDocument/2006/relationships/slideLayout" Target="../slideLayouts/slideLayout2.xml"/></Relationships>
</file>

<file path=ppt/slides/_rels/slide65.xml.rels><?xml version="1.0" encoding="UTF-8" standalone="yes"?>
<Relationships xmlns="http://schemas.openxmlformats.org/package/2006/relationships"><Relationship Id="rId2" Type="http://schemas.openxmlformats.org/officeDocument/2006/relationships/notesSlide" Target="../notesSlides/notesSlide26.xml"/><Relationship Id="rId1" Type="http://schemas.openxmlformats.org/officeDocument/2006/relationships/slideLayout" Target="../slideLayouts/slideLayout2.xml"/></Relationships>
</file>

<file path=ppt/slides/_rels/slide66.xml.rels><?xml version="1.0" encoding="UTF-8" standalone="yes"?>
<Relationships xmlns="http://schemas.openxmlformats.org/package/2006/relationships"><Relationship Id="rId2" Type="http://schemas.openxmlformats.org/officeDocument/2006/relationships/notesSlide" Target="../notesSlides/notesSlide27.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26524A4-20CE-4C90-8026-7DFCEEF4DDDD}"/>
              </a:ext>
            </a:extLst>
          </p:cNvPr>
          <p:cNvSpPr>
            <a:spLocks noGrp="1"/>
          </p:cNvSpPr>
          <p:nvPr>
            <p:ph type="title"/>
          </p:nvPr>
        </p:nvSpPr>
        <p:spPr>
          <a:xfrm>
            <a:off x="604540" y="2766218"/>
            <a:ext cx="10515600" cy="1325563"/>
          </a:xfrm>
        </p:spPr>
        <p:txBody>
          <a:bodyPr>
            <a:normAutofit fontScale="90000"/>
          </a:bodyPr>
          <a:lstStyle/>
          <a:p>
            <a:pPr algn="ctr">
              <a:lnSpc>
                <a:spcPct val="100000"/>
              </a:lnSpc>
            </a:pPr>
            <a:br>
              <a:rPr lang="en-US" sz="1600" dirty="0">
                <a:latin typeface="Times New Roman" panose="02020603050405020304" pitchFamily="18" charset="0"/>
                <a:cs typeface="Times New Roman" panose="02020603050405020304" pitchFamily="18" charset="0"/>
              </a:rPr>
            </a:br>
            <a:br>
              <a:rPr lang="en-US" sz="1600" dirty="0">
                <a:latin typeface="Times New Roman" panose="02020603050405020304" pitchFamily="18" charset="0"/>
                <a:cs typeface="Times New Roman" panose="02020603050405020304" pitchFamily="18" charset="0"/>
              </a:rPr>
            </a:br>
            <a:r>
              <a:rPr lang="en-US" sz="3200" dirty="0">
                <a:latin typeface="Times New Roman" panose="02020603050405020304" pitchFamily="18" charset="0"/>
                <a:cs typeface="Times New Roman" panose="02020603050405020304" pitchFamily="18" charset="0"/>
              </a:rPr>
              <a:t>Topic 4</a:t>
            </a:r>
            <a:br>
              <a:rPr lang="en-US" sz="3200" dirty="0">
                <a:latin typeface="Times New Roman" panose="02020603050405020304" pitchFamily="18" charset="0"/>
                <a:cs typeface="Times New Roman" panose="02020603050405020304" pitchFamily="18" charset="0"/>
              </a:rPr>
            </a:br>
            <a:r>
              <a:rPr lang="en-US" sz="3200" i="1" dirty="0">
                <a:latin typeface="Times New Roman" panose="02020603050405020304" pitchFamily="18" charset="0"/>
                <a:cs typeface="Times New Roman" panose="02020603050405020304" pitchFamily="18" charset="0"/>
              </a:rPr>
              <a:t>BMI</a:t>
            </a:r>
            <a:r>
              <a:rPr lang="en-US" sz="3200" dirty="0">
                <a:latin typeface="Times New Roman" panose="02020603050405020304" pitchFamily="18" charset="0"/>
                <a:cs typeface="Times New Roman" panose="02020603050405020304" pitchFamily="18" charset="0"/>
              </a:rPr>
              <a:t>, the E</a:t>
            </a:r>
            <a:r>
              <a:rPr lang="en-US" sz="3200" dirty="0"/>
              <a:t>scape from the Per Se Rule</a:t>
            </a:r>
            <a:r>
              <a:rPr lang="en-US" dirty="0"/>
              <a:t> </a:t>
            </a:r>
            <a:br>
              <a:rPr lang="en-US" sz="3200" dirty="0"/>
            </a:br>
            <a:r>
              <a:rPr lang="en-US" sz="3200" dirty="0"/>
              <a:t>and the Transition to the Modern Approach</a:t>
            </a:r>
            <a:br>
              <a:rPr lang="en-US" sz="3200" dirty="0"/>
            </a:br>
            <a:br>
              <a:rPr lang="en-US" sz="3200" dirty="0"/>
            </a:br>
            <a:br>
              <a:rPr lang="en-US" sz="3100" dirty="0"/>
            </a:br>
            <a:r>
              <a:rPr lang="en-US" sz="3100" dirty="0"/>
              <a:t>Professor Steven Salop</a:t>
            </a:r>
            <a:br>
              <a:rPr lang="en-US" sz="3100" dirty="0"/>
            </a:br>
            <a:r>
              <a:rPr lang="en-US" sz="3100" dirty="0"/>
              <a:t>Antitrust Econ &amp; Law</a:t>
            </a:r>
            <a:br>
              <a:rPr lang="en-US" sz="3100" dirty="0"/>
            </a:br>
            <a:r>
              <a:rPr lang="en-US" sz="3100" dirty="0"/>
              <a:t>Fall 2021</a:t>
            </a:r>
            <a:br>
              <a:rPr lang="en-US" sz="3200" dirty="0"/>
            </a:br>
            <a:endParaRPr lang="en-US" sz="1600" i="1" dirty="0">
              <a:latin typeface="Times New Roman" panose="02020603050405020304" pitchFamily="18" charset="0"/>
              <a:cs typeface="Times New Roman" panose="02020603050405020304" pitchFamily="18" charset="0"/>
            </a:endParaRPr>
          </a:p>
        </p:txBody>
      </p:sp>
      <p:sp>
        <p:nvSpPr>
          <p:cNvPr id="3" name="Subtitle 2">
            <a:extLst>
              <a:ext uri="{FF2B5EF4-FFF2-40B4-BE49-F238E27FC236}">
                <a16:creationId xmlns:a16="http://schemas.microsoft.com/office/drawing/2014/main" id="{9A9CFEFD-76EC-4D1D-9173-CAF0A72B5521}"/>
              </a:ext>
            </a:extLst>
          </p:cNvPr>
          <p:cNvSpPr>
            <a:spLocks noGrp="1"/>
          </p:cNvSpPr>
          <p:nvPr>
            <p:ph idx="1"/>
          </p:nvPr>
        </p:nvSpPr>
        <p:spPr/>
        <p:txBody>
          <a:bodyPr/>
          <a:lstStyle/>
          <a:p>
            <a:pPr marL="0" indent="0">
              <a:buNone/>
            </a:pPr>
            <a:r>
              <a:rPr lang="en-US" dirty="0"/>
              <a:t> </a:t>
            </a:r>
          </a:p>
        </p:txBody>
      </p:sp>
      <p:sp>
        <p:nvSpPr>
          <p:cNvPr id="4" name="Slide Number Placeholder 3">
            <a:extLst>
              <a:ext uri="{FF2B5EF4-FFF2-40B4-BE49-F238E27FC236}">
                <a16:creationId xmlns:a16="http://schemas.microsoft.com/office/drawing/2014/main" id="{7475DFB2-ACD7-42F3-8602-CC7D703700B1}"/>
              </a:ext>
            </a:extLst>
          </p:cNvPr>
          <p:cNvSpPr>
            <a:spLocks noGrp="1"/>
          </p:cNvSpPr>
          <p:nvPr>
            <p:ph type="sldNum" sz="quarter" idx="12"/>
          </p:nvPr>
        </p:nvSpPr>
        <p:spPr/>
        <p:txBody>
          <a:bodyPr/>
          <a:lstStyle/>
          <a:p>
            <a:fld id="{837F2808-4F7B-49B1-B06A-0BD2F2A2DA16}" type="slidenum">
              <a:rPr lang="en-US" smtClean="0"/>
              <a:t>1</a:t>
            </a:fld>
            <a:endParaRPr lang="en-US"/>
          </a:p>
        </p:txBody>
      </p:sp>
      <p:sp>
        <p:nvSpPr>
          <p:cNvPr id="5" name="TextBox 4">
            <a:extLst>
              <a:ext uri="{FF2B5EF4-FFF2-40B4-BE49-F238E27FC236}">
                <a16:creationId xmlns:a16="http://schemas.microsoft.com/office/drawing/2014/main" id="{8D6ABE62-8719-BF47-B0F0-2588BBFADABC}"/>
              </a:ext>
            </a:extLst>
          </p:cNvPr>
          <p:cNvSpPr txBox="1"/>
          <p:nvPr/>
        </p:nvSpPr>
        <p:spPr>
          <a:xfrm>
            <a:off x="5184246" y="2842683"/>
            <a:ext cx="1828800" cy="1828800"/>
          </a:xfrm>
          <a:prstGeom prst="rect">
            <a:avLst/>
          </a:prstGeom>
          <a:noFill/>
        </p:spPr>
        <p:txBody>
          <a:bodyPr wrap="square" rtlCol="0">
            <a:spAutoFit/>
          </a:bodyPr>
          <a:lstStyle/>
          <a:p>
            <a:pPr algn="l"/>
            <a:endParaRPr lang="en-US" dirty="0"/>
          </a:p>
        </p:txBody>
      </p:sp>
    </p:spTree>
    <p:extLst>
      <p:ext uri="{BB962C8B-B14F-4D97-AF65-F5344CB8AC3E}">
        <p14:creationId xmlns:p14="http://schemas.microsoft.com/office/powerpoint/2010/main" val="919988302"/>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F95E28D-F05D-48D8-907D-54126CDBA1D7}"/>
              </a:ext>
            </a:extLst>
          </p:cNvPr>
          <p:cNvSpPr>
            <a:spLocks noGrp="1"/>
          </p:cNvSpPr>
          <p:nvPr>
            <p:ph type="title"/>
          </p:nvPr>
        </p:nvSpPr>
        <p:spPr/>
        <p:txBody>
          <a:bodyPr/>
          <a:lstStyle/>
          <a:p>
            <a:pPr algn="ctr"/>
            <a:r>
              <a:rPr lang="en-US" sz="3200" dirty="0"/>
              <a:t>Legal and Economic Analysis</a:t>
            </a:r>
            <a:endParaRPr lang="en-US" dirty="0"/>
          </a:p>
        </p:txBody>
      </p:sp>
      <p:sp>
        <p:nvSpPr>
          <p:cNvPr id="3" name="Text Placeholder 2">
            <a:extLst>
              <a:ext uri="{FF2B5EF4-FFF2-40B4-BE49-F238E27FC236}">
                <a16:creationId xmlns:a16="http://schemas.microsoft.com/office/drawing/2014/main" id="{ED7ADB84-AFD4-401C-B511-CA4EF5F614B3}"/>
              </a:ext>
            </a:extLst>
          </p:cNvPr>
          <p:cNvSpPr>
            <a:spLocks noGrp="1"/>
          </p:cNvSpPr>
          <p:nvPr>
            <p:ph type="body" idx="1"/>
          </p:nvPr>
        </p:nvSpPr>
        <p:spPr/>
        <p:txBody>
          <a:bodyPr/>
          <a:lstStyle/>
          <a:p>
            <a:r>
              <a:rPr lang="en-US" dirty="0"/>
              <a:t>  </a:t>
            </a:r>
          </a:p>
        </p:txBody>
      </p:sp>
      <p:sp>
        <p:nvSpPr>
          <p:cNvPr id="4" name="Slide Number Placeholder 3">
            <a:extLst>
              <a:ext uri="{FF2B5EF4-FFF2-40B4-BE49-F238E27FC236}">
                <a16:creationId xmlns:a16="http://schemas.microsoft.com/office/drawing/2014/main" id="{C5289BB1-6E8F-495D-A337-B565D6EFF6B0}"/>
              </a:ext>
            </a:extLst>
          </p:cNvPr>
          <p:cNvSpPr>
            <a:spLocks noGrp="1"/>
          </p:cNvSpPr>
          <p:nvPr>
            <p:ph type="sldNum" sz="quarter" idx="12"/>
          </p:nvPr>
        </p:nvSpPr>
        <p:spPr/>
        <p:txBody>
          <a:bodyPr/>
          <a:lstStyle/>
          <a:p>
            <a:fld id="{837F2808-4F7B-49B1-B06A-0BD2F2A2DA16}" type="slidenum">
              <a:rPr lang="en-US" smtClean="0"/>
              <a:t>10</a:t>
            </a:fld>
            <a:endParaRPr lang="en-US"/>
          </a:p>
        </p:txBody>
      </p:sp>
    </p:spTree>
    <p:extLst>
      <p:ext uri="{BB962C8B-B14F-4D97-AF65-F5344CB8AC3E}">
        <p14:creationId xmlns:p14="http://schemas.microsoft.com/office/powerpoint/2010/main" val="49758791"/>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88F5E59-AADF-493F-BF9A-D73F146CDFF2}"/>
              </a:ext>
            </a:extLst>
          </p:cNvPr>
          <p:cNvSpPr>
            <a:spLocks noGrp="1"/>
          </p:cNvSpPr>
          <p:nvPr>
            <p:ph type="title"/>
          </p:nvPr>
        </p:nvSpPr>
        <p:spPr>
          <a:xfrm>
            <a:off x="519701" y="68744"/>
            <a:ext cx="10515600" cy="1325563"/>
          </a:xfrm>
        </p:spPr>
        <p:txBody>
          <a:bodyPr/>
          <a:lstStyle/>
          <a:p>
            <a:r>
              <a:rPr lang="en-US" dirty="0"/>
              <a:t>Initial Observations that Animate the Court’s Analysis</a:t>
            </a:r>
          </a:p>
        </p:txBody>
      </p:sp>
      <p:sp>
        <p:nvSpPr>
          <p:cNvPr id="3" name="Content Placeholder 2">
            <a:extLst>
              <a:ext uri="{FF2B5EF4-FFF2-40B4-BE49-F238E27FC236}">
                <a16:creationId xmlns:a16="http://schemas.microsoft.com/office/drawing/2014/main" id="{16077F4B-6E75-4C2F-9E24-F930A07773C8}"/>
              </a:ext>
            </a:extLst>
          </p:cNvPr>
          <p:cNvSpPr>
            <a:spLocks noGrp="1"/>
          </p:cNvSpPr>
          <p:nvPr>
            <p:ph idx="1"/>
          </p:nvPr>
        </p:nvSpPr>
        <p:spPr>
          <a:xfrm>
            <a:off x="519701" y="1394306"/>
            <a:ext cx="8398268" cy="4872930"/>
          </a:xfrm>
        </p:spPr>
        <p:txBody>
          <a:bodyPr>
            <a:normAutofit lnSpcReduction="10000"/>
          </a:bodyPr>
          <a:lstStyle/>
          <a:p>
            <a:r>
              <a:rPr lang="en-US" sz="2400" dirty="0"/>
              <a:t>Legitimate to enforce copyrights </a:t>
            </a:r>
            <a:r>
              <a:rPr lang="en-US" sz="2400" i="1" dirty="0"/>
              <a:t>(albeit not by price fixing)</a:t>
            </a:r>
          </a:p>
          <a:p>
            <a:r>
              <a:rPr lang="en-US" sz="2400" dirty="0"/>
              <a:t>Blanket license has been an acceptable mechanism for decades</a:t>
            </a:r>
          </a:p>
          <a:p>
            <a:r>
              <a:rPr lang="en-US" sz="2400" dirty="0"/>
              <a:t>Thousands of individual negotiations would be prohibitively expensive</a:t>
            </a:r>
          </a:p>
          <a:p>
            <a:r>
              <a:rPr lang="en-US" sz="2400" dirty="0"/>
              <a:t>Blanket license prices overseen by District Court consent decree, which does not </a:t>
            </a:r>
            <a:r>
              <a:rPr lang="en-US" sz="2400" i="1" dirty="0"/>
              <a:t>require </a:t>
            </a:r>
            <a:r>
              <a:rPr lang="en-US" sz="2400" dirty="0"/>
              <a:t>“per use” licenses</a:t>
            </a:r>
          </a:p>
          <a:p>
            <a:r>
              <a:rPr lang="en-US" sz="2400" dirty="0"/>
              <a:t>Users can engage in direct licensing with composers </a:t>
            </a:r>
            <a:br>
              <a:rPr lang="en-US" sz="2400" dirty="0"/>
            </a:br>
            <a:r>
              <a:rPr lang="en-US" sz="2400" dirty="0"/>
              <a:t>(“CBS had a real choice”)</a:t>
            </a:r>
          </a:p>
          <a:p>
            <a:endParaRPr lang="en-US" sz="2400" dirty="0"/>
          </a:p>
          <a:p>
            <a:pPr marL="0" indent="0">
              <a:buNone/>
            </a:pPr>
            <a:r>
              <a:rPr lang="en-US" sz="2400" u="sng" dirty="0"/>
              <a:t>Which – on further analysis -- led to the Court’s conclusion</a:t>
            </a:r>
            <a:endParaRPr lang="en-US" sz="2400" dirty="0"/>
          </a:p>
          <a:p>
            <a:pPr marL="0" indent="0">
              <a:buNone/>
            </a:pPr>
            <a:r>
              <a:rPr lang="en-US" sz="2400" dirty="0">
                <a:solidFill>
                  <a:srgbClr val="C00000"/>
                </a:solidFill>
              </a:rPr>
              <a:t>“Finally, we have some doubt -- enough to counsel against application of the </a:t>
            </a:r>
            <a:r>
              <a:rPr lang="en-US" sz="2400" i="1" dirty="0">
                <a:solidFill>
                  <a:srgbClr val="C00000"/>
                </a:solidFill>
              </a:rPr>
              <a:t>per se</a:t>
            </a:r>
            <a:r>
              <a:rPr lang="en-US" sz="2400" dirty="0">
                <a:solidFill>
                  <a:srgbClr val="C00000"/>
                </a:solidFill>
              </a:rPr>
              <a:t> rule -- about the extent to which this practice threatens the ‘central nervous system of the economy’”</a:t>
            </a:r>
            <a:endParaRPr lang="en-US" sz="2400" dirty="0"/>
          </a:p>
          <a:p>
            <a:endParaRPr lang="en-US" sz="2400" dirty="0"/>
          </a:p>
        </p:txBody>
      </p:sp>
      <p:sp>
        <p:nvSpPr>
          <p:cNvPr id="4" name="Slide Number Placeholder 3">
            <a:extLst>
              <a:ext uri="{FF2B5EF4-FFF2-40B4-BE49-F238E27FC236}">
                <a16:creationId xmlns:a16="http://schemas.microsoft.com/office/drawing/2014/main" id="{DC34775E-9A44-4CA5-89AA-DC95901D88CA}"/>
              </a:ext>
            </a:extLst>
          </p:cNvPr>
          <p:cNvSpPr>
            <a:spLocks noGrp="1"/>
          </p:cNvSpPr>
          <p:nvPr>
            <p:ph type="sldNum" sz="quarter" idx="12"/>
          </p:nvPr>
        </p:nvSpPr>
        <p:spPr/>
        <p:txBody>
          <a:bodyPr/>
          <a:lstStyle/>
          <a:p>
            <a:fld id="{837F2808-4F7B-49B1-B06A-0BD2F2A2DA16}" type="slidenum">
              <a:rPr lang="en-US" smtClean="0"/>
              <a:t>11</a:t>
            </a:fld>
            <a:endParaRPr lang="en-US"/>
          </a:p>
        </p:txBody>
      </p:sp>
      <p:grpSp>
        <p:nvGrpSpPr>
          <p:cNvPr id="5" name="Group 4">
            <a:extLst>
              <a:ext uri="{FF2B5EF4-FFF2-40B4-BE49-F238E27FC236}">
                <a16:creationId xmlns:a16="http://schemas.microsoft.com/office/drawing/2014/main" id="{2B5C9476-AF16-460B-B526-B21E38DECB06}"/>
              </a:ext>
            </a:extLst>
          </p:cNvPr>
          <p:cNvGrpSpPr/>
          <p:nvPr/>
        </p:nvGrpSpPr>
        <p:grpSpPr>
          <a:xfrm>
            <a:off x="7999183" y="3112881"/>
            <a:ext cx="3036118" cy="1554666"/>
            <a:chOff x="8772445" y="-1216601"/>
            <a:chExt cx="2029846" cy="3833592"/>
          </a:xfrm>
        </p:grpSpPr>
        <p:sp>
          <p:nvSpPr>
            <p:cNvPr id="6" name="Rectangle 5">
              <a:extLst>
                <a:ext uri="{FF2B5EF4-FFF2-40B4-BE49-F238E27FC236}">
                  <a16:creationId xmlns:a16="http://schemas.microsoft.com/office/drawing/2014/main" id="{3394F988-74D9-4762-B17E-2F65741D1F21}"/>
                </a:ext>
              </a:extLst>
            </p:cNvPr>
            <p:cNvSpPr/>
            <p:nvPr/>
          </p:nvSpPr>
          <p:spPr>
            <a:xfrm>
              <a:off x="9597572" y="-1216601"/>
              <a:ext cx="1204719" cy="3833592"/>
            </a:xfrm>
            <a:prstGeom prst="rect">
              <a:avLst/>
            </a:prstGeom>
            <a:solidFill>
              <a:schemeClr val="bg1"/>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b="1" dirty="0">
                  <a:solidFill>
                    <a:srgbClr val="0070C0"/>
                  </a:solidFill>
                  <a:latin typeface="Times New Roman" panose="02020603050405020304" pitchFamily="18" charset="0"/>
                  <a:cs typeface="Times New Roman" panose="02020603050405020304" pitchFamily="18" charset="0"/>
                </a:rPr>
                <a:t>Composer grants association a  </a:t>
              </a:r>
              <a:r>
                <a:rPr lang="en-US" b="1" i="1" dirty="0">
                  <a:solidFill>
                    <a:srgbClr val="C00000"/>
                  </a:solidFill>
                  <a:latin typeface="Times New Roman" panose="02020603050405020304" pitchFamily="18" charset="0"/>
                  <a:cs typeface="Times New Roman" panose="02020603050405020304" pitchFamily="18" charset="0"/>
                </a:rPr>
                <a:t>non-exclusive license </a:t>
              </a:r>
              <a:endParaRPr lang="en-US" i="1" dirty="0">
                <a:solidFill>
                  <a:srgbClr val="C00000"/>
                </a:solidFill>
                <a:latin typeface="Times New Roman" panose="02020603050405020304" pitchFamily="18" charset="0"/>
                <a:cs typeface="Times New Roman" panose="02020603050405020304" pitchFamily="18" charset="0"/>
              </a:endParaRPr>
            </a:p>
          </p:txBody>
        </p:sp>
        <p:cxnSp>
          <p:nvCxnSpPr>
            <p:cNvPr id="7" name="Straight Arrow Connector 6">
              <a:extLst>
                <a:ext uri="{FF2B5EF4-FFF2-40B4-BE49-F238E27FC236}">
                  <a16:creationId xmlns:a16="http://schemas.microsoft.com/office/drawing/2014/main" id="{91761F36-28A9-4A5F-9359-84D576CDEF22}"/>
                </a:ext>
              </a:extLst>
            </p:cNvPr>
            <p:cNvCxnSpPr>
              <a:cxnSpLocks/>
            </p:cNvCxnSpPr>
            <p:nvPr/>
          </p:nvCxnSpPr>
          <p:spPr>
            <a:xfrm flipH="1">
              <a:off x="8772445" y="518853"/>
              <a:ext cx="750609" cy="362681"/>
            </a:xfrm>
            <a:prstGeom prst="straightConnector1">
              <a:avLst/>
            </a:prstGeom>
            <a:ln w="57150">
              <a:tailEnd type="triangle"/>
            </a:ln>
          </p:spPr>
          <p:style>
            <a:lnRef idx="1">
              <a:schemeClr val="accent1"/>
            </a:lnRef>
            <a:fillRef idx="0">
              <a:schemeClr val="accent1"/>
            </a:fillRef>
            <a:effectRef idx="0">
              <a:schemeClr val="accent1"/>
            </a:effectRef>
            <a:fontRef idx="minor">
              <a:schemeClr val="tx1"/>
            </a:fontRef>
          </p:style>
        </p:cxnSp>
      </p:grpSp>
    </p:spTree>
    <p:extLst>
      <p:ext uri="{BB962C8B-B14F-4D97-AF65-F5344CB8AC3E}">
        <p14:creationId xmlns:p14="http://schemas.microsoft.com/office/powerpoint/2010/main" val="679327399"/>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Title 1"/>
          <p:cNvSpPr>
            <a:spLocks noGrp="1"/>
          </p:cNvSpPr>
          <p:nvPr>
            <p:ph type="title"/>
          </p:nvPr>
        </p:nvSpPr>
        <p:spPr>
          <a:xfrm>
            <a:off x="935246" y="325755"/>
            <a:ext cx="10131821" cy="898525"/>
          </a:xfrm>
        </p:spPr>
        <p:txBody>
          <a:bodyPr>
            <a:normAutofit fontScale="90000"/>
          </a:bodyPr>
          <a:lstStyle/>
          <a:p>
            <a:r>
              <a:rPr lang="en-US" sz="3600" dirty="0"/>
              <a:t>Summary of Key Issues and Analysis</a:t>
            </a:r>
            <a:br>
              <a:rPr lang="en-US" sz="3600" dirty="0"/>
            </a:br>
            <a:endParaRPr lang="en-US" sz="3600" dirty="0"/>
          </a:p>
        </p:txBody>
      </p:sp>
      <p:sp>
        <p:nvSpPr>
          <p:cNvPr id="15363" name="Content Placeholder 2"/>
          <p:cNvSpPr>
            <a:spLocks noGrp="1"/>
          </p:cNvSpPr>
          <p:nvPr>
            <p:ph idx="1"/>
          </p:nvPr>
        </p:nvSpPr>
        <p:spPr>
          <a:xfrm>
            <a:off x="643567" y="1449978"/>
            <a:ext cx="9464422" cy="4747640"/>
          </a:xfrm>
        </p:spPr>
        <p:txBody>
          <a:bodyPr>
            <a:normAutofit fontScale="77500" lnSpcReduction="20000"/>
          </a:bodyPr>
          <a:lstStyle/>
          <a:p>
            <a:r>
              <a:rPr lang="en-US" sz="3800" i="1" u="sng" dirty="0">
                <a:solidFill>
                  <a:srgbClr val="C00000"/>
                </a:solidFill>
              </a:rPr>
              <a:t>What was the conduct challenged</a:t>
            </a:r>
            <a:r>
              <a:rPr lang="en-US" sz="3800" dirty="0">
                <a:solidFill>
                  <a:srgbClr val="C00000"/>
                </a:solidFill>
              </a:rPr>
              <a:t>?</a:t>
            </a:r>
          </a:p>
          <a:p>
            <a:pPr lvl="1"/>
            <a:r>
              <a:rPr lang="en-US" sz="3800" dirty="0"/>
              <a:t>“Blanket licensing” of copyrighted music</a:t>
            </a:r>
          </a:p>
          <a:p>
            <a:pPr marL="457200" lvl="1" indent="0">
              <a:buNone/>
            </a:pPr>
            <a:endParaRPr lang="en-US" sz="3800" dirty="0"/>
          </a:p>
          <a:p>
            <a:r>
              <a:rPr lang="en-US" sz="3800" i="1" u="sng" dirty="0">
                <a:solidFill>
                  <a:srgbClr val="C00000"/>
                </a:solidFill>
              </a:rPr>
              <a:t>How could it be anticompetitive</a:t>
            </a:r>
            <a:r>
              <a:rPr lang="en-US" sz="3800" dirty="0">
                <a:solidFill>
                  <a:srgbClr val="C00000"/>
                </a:solidFill>
              </a:rPr>
              <a:t>?</a:t>
            </a:r>
          </a:p>
          <a:p>
            <a:pPr lvl="1"/>
            <a:r>
              <a:rPr lang="en-US" sz="3800" dirty="0"/>
              <a:t>Literal “price-fixing”</a:t>
            </a:r>
          </a:p>
          <a:p>
            <a:pPr lvl="1"/>
            <a:r>
              <a:rPr lang="en-US" sz="3800" dirty="0"/>
              <a:t>Tend to “stabilize” pricing</a:t>
            </a:r>
          </a:p>
          <a:p>
            <a:pPr marL="457200" lvl="1" indent="0">
              <a:buNone/>
            </a:pPr>
            <a:endParaRPr lang="en-US" sz="3800" dirty="0"/>
          </a:p>
          <a:p>
            <a:r>
              <a:rPr lang="en-US" sz="3800" i="1" u="sng" dirty="0">
                <a:solidFill>
                  <a:srgbClr val="C00000"/>
                </a:solidFill>
              </a:rPr>
              <a:t>How could it be procompetitive</a:t>
            </a:r>
            <a:r>
              <a:rPr lang="en-US" sz="3800" dirty="0">
                <a:solidFill>
                  <a:srgbClr val="C00000"/>
                </a:solidFill>
              </a:rPr>
              <a:t>?</a:t>
            </a:r>
          </a:p>
          <a:p>
            <a:pPr lvl="1"/>
            <a:r>
              <a:rPr lang="en-US" sz="3800" dirty="0"/>
              <a:t>Reduce transaction &amp; monitoring costs</a:t>
            </a:r>
          </a:p>
          <a:p>
            <a:pPr lvl="1"/>
            <a:r>
              <a:rPr lang="en-US" sz="3800" dirty="0"/>
              <a:t>Facilitate creation of desirable new product</a:t>
            </a:r>
            <a:br>
              <a:rPr lang="en-US" sz="3800" dirty="0"/>
            </a:br>
            <a:br>
              <a:rPr lang="en-US" sz="3800" dirty="0"/>
            </a:br>
            <a:endParaRPr lang="en-US" dirty="0"/>
          </a:p>
        </p:txBody>
      </p:sp>
      <p:sp>
        <p:nvSpPr>
          <p:cNvPr id="4" name="Slide Number Placeholder 3"/>
          <p:cNvSpPr>
            <a:spLocks noGrp="1"/>
          </p:cNvSpPr>
          <p:nvPr>
            <p:ph type="sldNum" sz="quarter" idx="12"/>
          </p:nvPr>
        </p:nvSpPr>
        <p:spPr/>
        <p:txBody>
          <a:bodyPr/>
          <a:lstStyle/>
          <a:p>
            <a:pPr>
              <a:defRPr/>
            </a:pPr>
            <a:fld id="{454E371F-DDC3-4B68-9EEE-47F5F5D33FD7}" type="slidenum">
              <a:rPr lang="en-US" smtClean="0"/>
              <a:pPr>
                <a:defRPr/>
              </a:pPr>
              <a:t>12</a:t>
            </a:fld>
            <a:endParaRPr lang="en-US"/>
          </a:p>
        </p:txBody>
      </p:sp>
    </p:spTree>
    <p:extLst>
      <p:ext uri="{BB962C8B-B14F-4D97-AF65-F5344CB8AC3E}">
        <p14:creationId xmlns:p14="http://schemas.microsoft.com/office/powerpoint/2010/main" val="3680598866"/>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0EE78A0-03C2-45FD-87BB-E1FA8F9A840E}"/>
              </a:ext>
            </a:extLst>
          </p:cNvPr>
          <p:cNvSpPr>
            <a:spLocks noGrp="1"/>
          </p:cNvSpPr>
          <p:nvPr>
            <p:ph type="title"/>
          </p:nvPr>
        </p:nvSpPr>
        <p:spPr>
          <a:xfrm>
            <a:off x="311085" y="327418"/>
            <a:ext cx="11042715" cy="1325563"/>
          </a:xfrm>
        </p:spPr>
        <p:txBody>
          <a:bodyPr>
            <a:noAutofit/>
          </a:bodyPr>
          <a:lstStyle/>
          <a:p>
            <a:r>
              <a:rPr lang="en-US" sz="3200" dirty="0"/>
              <a:t>BMI (1979): Literal Price Fixing May Not be Condemned Per Se</a:t>
            </a:r>
            <a:br>
              <a:rPr lang="en-US" sz="3200" dirty="0"/>
            </a:br>
            <a:endParaRPr lang="en-US" sz="3200" dirty="0"/>
          </a:p>
        </p:txBody>
      </p:sp>
      <p:sp>
        <p:nvSpPr>
          <p:cNvPr id="3" name="Content Placeholder 2">
            <a:extLst>
              <a:ext uri="{FF2B5EF4-FFF2-40B4-BE49-F238E27FC236}">
                <a16:creationId xmlns:a16="http://schemas.microsoft.com/office/drawing/2014/main" id="{7C254496-6593-4F2A-A98E-53B92F2CD1B3}"/>
              </a:ext>
            </a:extLst>
          </p:cNvPr>
          <p:cNvSpPr>
            <a:spLocks noGrp="1"/>
          </p:cNvSpPr>
          <p:nvPr>
            <p:ph idx="1"/>
          </p:nvPr>
        </p:nvSpPr>
        <p:spPr>
          <a:xfrm>
            <a:off x="150043" y="1373138"/>
            <a:ext cx="8079557" cy="5263332"/>
          </a:xfrm>
        </p:spPr>
        <p:txBody>
          <a:bodyPr>
            <a:normAutofit fontScale="70000" lnSpcReduction="20000"/>
          </a:bodyPr>
          <a:lstStyle/>
          <a:p>
            <a:pPr marL="0" indent="0">
              <a:buNone/>
            </a:pPr>
            <a:r>
              <a:rPr lang="en-US" dirty="0"/>
              <a:t>“To the Court of Appeals and CBS, </a:t>
            </a:r>
            <a:r>
              <a:rPr lang="en-US" dirty="0">
                <a:solidFill>
                  <a:srgbClr val="C00000"/>
                </a:solidFill>
              </a:rPr>
              <a:t>the blanket license involves ‘price-fixing’ in the literal sense:</a:t>
            </a:r>
            <a:r>
              <a:rPr lang="en-US" dirty="0"/>
              <a:t> the composers and publishing houses have joined together into an organization that sets its price for the blanket license it sells. But this is not a question simply of determining whether two or more potential competitors have literally ‘fixed’ a ‘price.’ </a:t>
            </a:r>
            <a:r>
              <a:rPr lang="en-US" dirty="0">
                <a:solidFill>
                  <a:srgbClr val="C00000"/>
                </a:solidFill>
              </a:rPr>
              <a:t>As generally used in the antitrust field, ‘price-fixing’ is a shorthand way of describing certain categories of business behavior to which the </a:t>
            </a:r>
            <a:r>
              <a:rPr lang="en-US" i="1" dirty="0">
                <a:solidFill>
                  <a:srgbClr val="C00000"/>
                </a:solidFill>
              </a:rPr>
              <a:t>per se</a:t>
            </a:r>
            <a:r>
              <a:rPr lang="en-US" dirty="0">
                <a:solidFill>
                  <a:srgbClr val="C00000"/>
                </a:solidFill>
              </a:rPr>
              <a:t> rule has been held applicable.”</a:t>
            </a:r>
          </a:p>
          <a:p>
            <a:pPr marL="0" indent="0">
              <a:buNone/>
            </a:pPr>
            <a:endParaRPr lang="en-US" dirty="0"/>
          </a:p>
          <a:p>
            <a:pPr marL="0" indent="0">
              <a:buNone/>
            </a:pPr>
            <a:r>
              <a:rPr lang="en-US" dirty="0">
                <a:solidFill>
                  <a:srgbClr val="C00000"/>
                </a:solidFill>
              </a:rPr>
              <a:t>“The Court of Appeals' </a:t>
            </a:r>
            <a:r>
              <a:rPr lang="en-US" b="1" u="sng" dirty="0">
                <a:solidFill>
                  <a:srgbClr val="C00000"/>
                </a:solidFill>
              </a:rPr>
              <a:t>literal approach</a:t>
            </a:r>
            <a:r>
              <a:rPr lang="en-US" b="1" dirty="0">
                <a:solidFill>
                  <a:srgbClr val="C00000"/>
                </a:solidFill>
              </a:rPr>
              <a:t> </a:t>
            </a:r>
            <a:r>
              <a:rPr lang="en-US" dirty="0">
                <a:solidFill>
                  <a:srgbClr val="C00000"/>
                </a:solidFill>
              </a:rPr>
              <a:t>does not alone establish that this particular practice is one of those types or that it is ‘plainly anticompetitive’ and very likely without ‘redeeming virtue.’ Literalness is </a:t>
            </a:r>
            <a:r>
              <a:rPr lang="en-US" b="1" u="sng" dirty="0">
                <a:solidFill>
                  <a:srgbClr val="C00000"/>
                </a:solidFill>
              </a:rPr>
              <a:t>overly simplistic </a:t>
            </a:r>
            <a:r>
              <a:rPr lang="en-US" b="1" dirty="0">
                <a:solidFill>
                  <a:srgbClr val="C00000"/>
                </a:solidFill>
              </a:rPr>
              <a:t>and often overbroad.” </a:t>
            </a:r>
          </a:p>
          <a:p>
            <a:pPr marL="0" indent="0">
              <a:buNone/>
            </a:pPr>
            <a:endParaRPr lang="en-US" dirty="0">
              <a:solidFill>
                <a:srgbClr val="C00000"/>
              </a:solidFill>
            </a:endParaRPr>
          </a:p>
          <a:p>
            <a:pPr marL="0" indent="0">
              <a:buNone/>
            </a:pPr>
            <a:r>
              <a:rPr lang="en-US" dirty="0">
                <a:solidFill>
                  <a:srgbClr val="C00000"/>
                </a:solidFill>
              </a:rPr>
              <a:t>“When two partners set the price of their goods or services, they are literally ‘price-fixing,’ but they are not </a:t>
            </a:r>
            <a:r>
              <a:rPr lang="en-US" i="1" dirty="0">
                <a:solidFill>
                  <a:srgbClr val="C00000"/>
                </a:solidFill>
              </a:rPr>
              <a:t>per se</a:t>
            </a:r>
            <a:r>
              <a:rPr lang="en-US" dirty="0">
                <a:solidFill>
                  <a:srgbClr val="C00000"/>
                </a:solidFill>
              </a:rPr>
              <a:t> in violation of the Sherman Act. </a:t>
            </a:r>
          </a:p>
          <a:p>
            <a:pPr marL="0" indent="0">
              <a:buNone/>
            </a:pPr>
            <a:r>
              <a:rPr lang="en-US" dirty="0"/>
              <a:t>Thus, it is necessary to characterize the challenged conduct as falling within or without that category of behavior to which we apply the label ‘</a:t>
            </a:r>
            <a:r>
              <a:rPr lang="en-US" i="1" dirty="0"/>
              <a:t>per se</a:t>
            </a:r>
            <a:r>
              <a:rPr lang="en-US" dirty="0"/>
              <a:t> price-fixing.’ That will often, but not always, be a simple matter.”</a:t>
            </a:r>
          </a:p>
          <a:p>
            <a:pPr marL="0" indent="0">
              <a:buNone/>
            </a:pPr>
            <a:endParaRPr lang="en-US" dirty="0"/>
          </a:p>
        </p:txBody>
      </p:sp>
      <p:sp>
        <p:nvSpPr>
          <p:cNvPr id="4" name="Slide Number Placeholder 3">
            <a:extLst>
              <a:ext uri="{FF2B5EF4-FFF2-40B4-BE49-F238E27FC236}">
                <a16:creationId xmlns:a16="http://schemas.microsoft.com/office/drawing/2014/main" id="{E7BE6F56-405D-4ABC-AE1C-B141DC81FBB2}"/>
              </a:ext>
            </a:extLst>
          </p:cNvPr>
          <p:cNvSpPr>
            <a:spLocks noGrp="1"/>
          </p:cNvSpPr>
          <p:nvPr>
            <p:ph type="sldNum" sz="quarter" idx="12"/>
          </p:nvPr>
        </p:nvSpPr>
        <p:spPr/>
        <p:txBody>
          <a:bodyPr/>
          <a:lstStyle/>
          <a:p>
            <a:fld id="{837F2808-4F7B-49B1-B06A-0BD2F2A2DA16}" type="slidenum">
              <a:rPr lang="en-US" smtClean="0"/>
              <a:t>13</a:t>
            </a:fld>
            <a:endParaRPr lang="en-US" dirty="0"/>
          </a:p>
        </p:txBody>
      </p:sp>
      <p:grpSp>
        <p:nvGrpSpPr>
          <p:cNvPr id="5" name="Group 4">
            <a:extLst>
              <a:ext uri="{FF2B5EF4-FFF2-40B4-BE49-F238E27FC236}">
                <a16:creationId xmlns:a16="http://schemas.microsoft.com/office/drawing/2014/main" id="{2DCE7A0B-8D5D-45F9-AABF-3C06B68B69F6}"/>
              </a:ext>
            </a:extLst>
          </p:cNvPr>
          <p:cNvGrpSpPr/>
          <p:nvPr/>
        </p:nvGrpSpPr>
        <p:grpSpPr>
          <a:xfrm>
            <a:off x="8019461" y="3947290"/>
            <a:ext cx="3014399" cy="1622081"/>
            <a:chOff x="8225001" y="493233"/>
            <a:chExt cx="3014399" cy="1622081"/>
          </a:xfrm>
        </p:grpSpPr>
        <p:sp>
          <p:nvSpPr>
            <p:cNvPr id="6" name="Rectangle 5">
              <a:extLst>
                <a:ext uri="{FF2B5EF4-FFF2-40B4-BE49-F238E27FC236}">
                  <a16:creationId xmlns:a16="http://schemas.microsoft.com/office/drawing/2014/main" id="{79C5100D-35E5-4507-95F0-F1984381A452}"/>
                </a:ext>
              </a:extLst>
            </p:cNvPr>
            <p:cNvSpPr/>
            <p:nvPr/>
          </p:nvSpPr>
          <p:spPr>
            <a:xfrm>
              <a:off x="9724242" y="493233"/>
              <a:ext cx="1515158" cy="1622081"/>
            </a:xfrm>
            <a:prstGeom prst="rect">
              <a:avLst/>
            </a:prstGeom>
            <a:solidFill>
              <a:schemeClr val="bg1"/>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marL="91440" algn="ctr">
                <a:defRPr/>
              </a:pPr>
              <a:r>
                <a:rPr lang="en-US" b="1" dirty="0">
                  <a:solidFill>
                    <a:srgbClr val="0070C0"/>
                  </a:solidFill>
                  <a:latin typeface="Times New Roman" panose="02020603050405020304" pitchFamily="18" charset="0"/>
                  <a:cs typeface="Times New Roman" panose="02020603050405020304" pitchFamily="18" charset="0"/>
                </a:rPr>
                <a:t>Law Partners Escape.</a:t>
              </a:r>
            </a:p>
            <a:p>
              <a:pPr marL="91440" algn="ctr">
                <a:defRPr/>
              </a:pPr>
              <a:endParaRPr lang="en-US" b="1" dirty="0">
                <a:solidFill>
                  <a:srgbClr val="0070C0"/>
                </a:solidFill>
                <a:latin typeface="Times New Roman" panose="02020603050405020304" pitchFamily="18" charset="0"/>
                <a:cs typeface="Times New Roman" panose="02020603050405020304" pitchFamily="18" charset="0"/>
              </a:endParaRPr>
            </a:p>
            <a:p>
              <a:pPr marL="91440" algn="ctr">
                <a:defRPr/>
              </a:pPr>
              <a:r>
                <a:rPr lang="en-US" b="1" dirty="0">
                  <a:solidFill>
                    <a:srgbClr val="0070C0"/>
                  </a:solidFill>
                  <a:latin typeface="Times New Roman" panose="02020603050405020304" pitchFamily="18" charset="0"/>
                  <a:cs typeface="Times New Roman" panose="02020603050405020304" pitchFamily="18" charset="0"/>
                </a:rPr>
                <a:t>But Why?</a:t>
              </a:r>
            </a:p>
            <a:p>
              <a:pPr marL="91440" algn="ctr">
                <a:defRPr/>
              </a:pPr>
              <a:endParaRPr lang="en-US" dirty="0">
                <a:solidFill>
                  <a:srgbClr val="0070C0"/>
                </a:solidFill>
                <a:latin typeface="Times New Roman" panose="02020603050405020304" pitchFamily="18" charset="0"/>
                <a:cs typeface="Times New Roman" panose="02020603050405020304" pitchFamily="18" charset="0"/>
              </a:endParaRPr>
            </a:p>
          </p:txBody>
        </p:sp>
        <p:cxnSp>
          <p:nvCxnSpPr>
            <p:cNvPr id="7" name="Straight Arrow Connector 6">
              <a:extLst>
                <a:ext uri="{FF2B5EF4-FFF2-40B4-BE49-F238E27FC236}">
                  <a16:creationId xmlns:a16="http://schemas.microsoft.com/office/drawing/2014/main" id="{ADF69E18-37A3-4F9D-A7D6-8155E14E509C}"/>
                </a:ext>
              </a:extLst>
            </p:cNvPr>
            <p:cNvCxnSpPr>
              <a:cxnSpLocks/>
            </p:cNvCxnSpPr>
            <p:nvPr/>
          </p:nvCxnSpPr>
          <p:spPr>
            <a:xfrm flipH="1">
              <a:off x="8225001" y="924693"/>
              <a:ext cx="1263198" cy="374225"/>
            </a:xfrm>
            <a:prstGeom prst="straightConnector1">
              <a:avLst/>
            </a:prstGeom>
            <a:ln w="57150">
              <a:tailEnd type="triangle"/>
            </a:ln>
          </p:spPr>
          <p:style>
            <a:lnRef idx="1">
              <a:schemeClr val="accent1"/>
            </a:lnRef>
            <a:fillRef idx="0">
              <a:schemeClr val="accent1"/>
            </a:fillRef>
            <a:effectRef idx="0">
              <a:schemeClr val="accent1"/>
            </a:effectRef>
            <a:fontRef idx="minor">
              <a:schemeClr val="tx1"/>
            </a:fontRef>
          </p:style>
        </p:cxnSp>
      </p:grpSp>
      <p:grpSp>
        <p:nvGrpSpPr>
          <p:cNvPr id="8" name="Group 7">
            <a:extLst>
              <a:ext uri="{FF2B5EF4-FFF2-40B4-BE49-F238E27FC236}">
                <a16:creationId xmlns:a16="http://schemas.microsoft.com/office/drawing/2014/main" id="{9F275693-FB81-4EAF-A5F7-0BAAC726C198}"/>
              </a:ext>
            </a:extLst>
          </p:cNvPr>
          <p:cNvGrpSpPr/>
          <p:nvPr/>
        </p:nvGrpSpPr>
        <p:grpSpPr>
          <a:xfrm>
            <a:off x="8019461" y="2156167"/>
            <a:ext cx="3544478" cy="1593379"/>
            <a:chOff x="8108932" y="1553926"/>
            <a:chExt cx="3620370" cy="1849207"/>
          </a:xfrm>
        </p:grpSpPr>
        <p:sp>
          <p:nvSpPr>
            <p:cNvPr id="9" name="Rectangle 8">
              <a:extLst>
                <a:ext uri="{FF2B5EF4-FFF2-40B4-BE49-F238E27FC236}">
                  <a16:creationId xmlns:a16="http://schemas.microsoft.com/office/drawing/2014/main" id="{F27CA070-98CF-4851-A1AD-A31FF0B76459}"/>
                </a:ext>
              </a:extLst>
            </p:cNvPr>
            <p:cNvSpPr/>
            <p:nvPr/>
          </p:nvSpPr>
          <p:spPr>
            <a:xfrm>
              <a:off x="9546212" y="1553926"/>
              <a:ext cx="2183090" cy="1415608"/>
            </a:xfrm>
            <a:prstGeom prst="rect">
              <a:avLst/>
            </a:prstGeom>
            <a:solidFill>
              <a:schemeClr val="bg1"/>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b="1" dirty="0">
                  <a:solidFill>
                    <a:srgbClr val="0070C0"/>
                  </a:solidFill>
                  <a:latin typeface="Times New Roman" panose="02020603050405020304" pitchFamily="18" charset="0"/>
                  <a:cs typeface="Times New Roman" panose="02020603050405020304" pitchFamily="18" charset="0"/>
                </a:rPr>
                <a:t>Literalness is overly simplistic?</a:t>
              </a:r>
            </a:p>
            <a:p>
              <a:pPr algn="ctr">
                <a:defRPr/>
              </a:pPr>
              <a:endParaRPr lang="en-US" b="1" dirty="0">
                <a:solidFill>
                  <a:srgbClr val="0070C0"/>
                </a:solidFill>
                <a:latin typeface="Times New Roman" panose="02020603050405020304" pitchFamily="18" charset="0"/>
                <a:cs typeface="Times New Roman" panose="02020603050405020304" pitchFamily="18" charset="0"/>
              </a:endParaRPr>
            </a:p>
            <a:p>
              <a:pPr algn="ctr">
                <a:defRPr/>
              </a:pPr>
              <a:r>
                <a:rPr lang="en-US" b="1" dirty="0">
                  <a:solidFill>
                    <a:srgbClr val="0070C0"/>
                  </a:solidFill>
                  <a:latin typeface="Times New Roman" panose="02020603050405020304" pitchFamily="18" charset="0"/>
                  <a:cs typeface="Times New Roman" panose="02020603050405020304" pitchFamily="18" charset="0"/>
                </a:rPr>
                <a:t>An easy label!</a:t>
              </a:r>
              <a:endParaRPr lang="en-US" dirty="0">
                <a:solidFill>
                  <a:srgbClr val="0070C0"/>
                </a:solidFill>
                <a:latin typeface="Times New Roman" panose="02020603050405020304" pitchFamily="18" charset="0"/>
                <a:cs typeface="Times New Roman" panose="02020603050405020304" pitchFamily="18" charset="0"/>
              </a:endParaRPr>
            </a:p>
          </p:txBody>
        </p:sp>
        <p:cxnSp>
          <p:nvCxnSpPr>
            <p:cNvPr id="10" name="Straight Arrow Connector 9">
              <a:extLst>
                <a:ext uri="{FF2B5EF4-FFF2-40B4-BE49-F238E27FC236}">
                  <a16:creationId xmlns:a16="http://schemas.microsoft.com/office/drawing/2014/main" id="{186DA4C7-AF61-4F20-9C64-E98E5561CB03}"/>
                </a:ext>
              </a:extLst>
            </p:cNvPr>
            <p:cNvCxnSpPr>
              <a:cxnSpLocks/>
            </p:cNvCxnSpPr>
            <p:nvPr/>
          </p:nvCxnSpPr>
          <p:spPr>
            <a:xfrm flipH="1">
              <a:off x="8108932" y="2371986"/>
              <a:ext cx="1258836" cy="1031147"/>
            </a:xfrm>
            <a:prstGeom prst="straightConnector1">
              <a:avLst/>
            </a:prstGeom>
            <a:ln w="57150">
              <a:tailEnd type="triangle"/>
            </a:ln>
          </p:spPr>
          <p:style>
            <a:lnRef idx="1">
              <a:schemeClr val="accent1"/>
            </a:lnRef>
            <a:fillRef idx="0">
              <a:schemeClr val="accent1"/>
            </a:fillRef>
            <a:effectRef idx="0">
              <a:schemeClr val="accent1"/>
            </a:effectRef>
            <a:fontRef idx="minor">
              <a:schemeClr val="tx1"/>
            </a:fontRef>
          </p:style>
        </p:cxnSp>
      </p:grpSp>
    </p:spTree>
    <p:extLst>
      <p:ext uri="{BB962C8B-B14F-4D97-AF65-F5344CB8AC3E}">
        <p14:creationId xmlns:p14="http://schemas.microsoft.com/office/powerpoint/2010/main" val="1884674278"/>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60EBFF8-4D04-4DA5-8FB9-30F88F3DD6A5}"/>
              </a:ext>
            </a:extLst>
          </p:cNvPr>
          <p:cNvSpPr>
            <a:spLocks noGrp="1"/>
          </p:cNvSpPr>
          <p:nvPr>
            <p:ph type="title"/>
          </p:nvPr>
        </p:nvSpPr>
        <p:spPr>
          <a:xfrm>
            <a:off x="838200" y="327418"/>
            <a:ext cx="10515600" cy="1325563"/>
          </a:xfrm>
        </p:spPr>
        <p:txBody>
          <a:bodyPr>
            <a:normAutofit/>
          </a:bodyPr>
          <a:lstStyle/>
          <a:p>
            <a:r>
              <a:rPr lang="en-US" sz="3200" dirty="0"/>
              <a:t>“Efficiency” (Lower Cost) Benefits of the Blanket License</a:t>
            </a:r>
          </a:p>
        </p:txBody>
      </p:sp>
      <p:sp>
        <p:nvSpPr>
          <p:cNvPr id="3" name="Content Placeholder 2">
            <a:extLst>
              <a:ext uri="{FF2B5EF4-FFF2-40B4-BE49-F238E27FC236}">
                <a16:creationId xmlns:a16="http://schemas.microsoft.com/office/drawing/2014/main" id="{459AE872-DC62-4AEC-AFFB-714056CE52D3}"/>
              </a:ext>
            </a:extLst>
          </p:cNvPr>
          <p:cNvSpPr>
            <a:spLocks noGrp="1"/>
          </p:cNvSpPr>
          <p:nvPr>
            <p:ph idx="1"/>
          </p:nvPr>
        </p:nvSpPr>
        <p:spPr>
          <a:xfrm>
            <a:off x="838200" y="1414021"/>
            <a:ext cx="5930245" cy="5307454"/>
          </a:xfrm>
        </p:spPr>
        <p:txBody>
          <a:bodyPr>
            <a:normAutofit fontScale="92500" lnSpcReduction="10000"/>
          </a:bodyPr>
          <a:lstStyle/>
          <a:p>
            <a:pPr marL="0" indent="0">
              <a:buNone/>
            </a:pPr>
            <a:r>
              <a:rPr lang="en-US" sz="1800" dirty="0"/>
              <a:t>The </a:t>
            </a:r>
            <a:r>
              <a:rPr lang="en-US" sz="1800" dirty="0">
                <a:solidFill>
                  <a:srgbClr val="C00000"/>
                </a:solidFill>
              </a:rPr>
              <a:t>blanket license, as we see it, is </a:t>
            </a:r>
            <a:r>
              <a:rPr lang="en-US" sz="1800" b="1" dirty="0">
                <a:solidFill>
                  <a:srgbClr val="C00000"/>
                </a:solidFill>
              </a:rPr>
              <a:t>not a "naked restrain[t] </a:t>
            </a:r>
            <a:r>
              <a:rPr lang="en-US" sz="1800" dirty="0">
                <a:solidFill>
                  <a:srgbClr val="C00000"/>
                </a:solidFill>
              </a:rPr>
              <a:t>of trade with no purpose except stifling of competition," but rather accompanies the </a:t>
            </a:r>
            <a:r>
              <a:rPr lang="en-US" sz="1800" b="1" dirty="0">
                <a:solidFill>
                  <a:srgbClr val="C00000"/>
                </a:solidFill>
              </a:rPr>
              <a:t>integration of sales, monitoring and enforcement </a:t>
            </a:r>
            <a:r>
              <a:rPr lang="en-US" sz="1800" dirty="0">
                <a:solidFill>
                  <a:srgbClr val="C00000"/>
                </a:solidFill>
              </a:rPr>
              <a:t>against unauthorized copyright use. </a:t>
            </a:r>
            <a:br>
              <a:rPr lang="en-US" sz="1800" dirty="0"/>
            </a:br>
            <a:endParaRPr lang="en-US" sz="1800" dirty="0"/>
          </a:p>
          <a:p>
            <a:pPr marL="0" indent="0">
              <a:buNone/>
            </a:pPr>
            <a:r>
              <a:rPr lang="en-US" sz="1800" dirty="0"/>
              <a:t>ASCAP and </a:t>
            </a:r>
            <a:r>
              <a:rPr lang="en-US" sz="1800" dirty="0">
                <a:solidFill>
                  <a:srgbClr val="C00000"/>
                </a:solidFill>
              </a:rPr>
              <a:t>the blanket license developed together out of the practical situation in the marketplace</a:t>
            </a:r>
            <a:r>
              <a:rPr lang="en-US" sz="1800" dirty="0"/>
              <a:t>: thousands of users, thousands of copyright owners, and millions of compositions. Most users want unplanned, rapid and indemnified access to any and all of the repertory of compositions, and the owners want a reliable method of collecting for the use of their copyrights. </a:t>
            </a:r>
          </a:p>
          <a:p>
            <a:pPr marL="0" indent="0">
              <a:buNone/>
            </a:pPr>
            <a:endParaRPr lang="en-US" sz="1800" dirty="0"/>
          </a:p>
          <a:p>
            <a:pPr marL="0" indent="0">
              <a:buNone/>
            </a:pPr>
            <a:r>
              <a:rPr lang="en-US" sz="1800" dirty="0">
                <a:solidFill>
                  <a:srgbClr val="C00000"/>
                </a:solidFill>
              </a:rPr>
              <a:t>Individual sales transactions in this industry are </a:t>
            </a:r>
            <a:r>
              <a:rPr lang="en-US" sz="1800" b="1" dirty="0">
                <a:solidFill>
                  <a:srgbClr val="C00000"/>
                </a:solidFill>
              </a:rPr>
              <a:t>quite expensive</a:t>
            </a:r>
            <a:r>
              <a:rPr lang="en-US" sz="1800" dirty="0">
                <a:solidFill>
                  <a:srgbClr val="C00000"/>
                </a:solidFill>
              </a:rPr>
              <a:t>, as would be individual monitoring and enforcement, especially in light of the resources of single composers</a:t>
            </a:r>
            <a:r>
              <a:rPr lang="en-US" sz="1800" dirty="0"/>
              <a:t>. Indeed as both the Court of Appeals and CBS recognize, </a:t>
            </a:r>
            <a:r>
              <a:rPr lang="en-US" sz="1800" b="1" dirty="0">
                <a:solidFill>
                  <a:srgbClr val="C00000"/>
                </a:solidFill>
              </a:rPr>
              <a:t>the costs are prohibitive </a:t>
            </a:r>
            <a:r>
              <a:rPr lang="en-US" sz="1800" dirty="0"/>
              <a:t>for licenses with individual radio stations, nightclubs, and restaurants, and it was in that milieu that the blanket license arose.</a:t>
            </a:r>
          </a:p>
          <a:p>
            <a:pPr marL="0" indent="0">
              <a:buNone/>
            </a:pPr>
            <a:endParaRPr lang="en-US" sz="1800" dirty="0"/>
          </a:p>
          <a:p>
            <a:pPr marL="0" indent="0">
              <a:buNone/>
            </a:pPr>
            <a:r>
              <a:rPr lang="en-US" sz="1800" dirty="0">
                <a:solidFill>
                  <a:srgbClr val="C00000"/>
                </a:solidFill>
              </a:rPr>
              <a:t>A middleman with a blanket license was an </a:t>
            </a:r>
            <a:r>
              <a:rPr lang="en-US" sz="1800" u="sng" dirty="0">
                <a:solidFill>
                  <a:srgbClr val="C00000"/>
                </a:solidFill>
              </a:rPr>
              <a:t>obvious necessity</a:t>
            </a:r>
            <a:r>
              <a:rPr lang="en-US" sz="1800" dirty="0">
                <a:solidFill>
                  <a:srgbClr val="C00000"/>
                </a:solidFill>
              </a:rPr>
              <a:t> </a:t>
            </a:r>
            <a:r>
              <a:rPr lang="en-US" sz="1800" dirty="0"/>
              <a:t>if the thousands of individual negotiations, a virtual impossibility, were to be avoided.</a:t>
            </a:r>
          </a:p>
        </p:txBody>
      </p:sp>
      <p:sp>
        <p:nvSpPr>
          <p:cNvPr id="4" name="Slide Number Placeholder 3">
            <a:extLst>
              <a:ext uri="{FF2B5EF4-FFF2-40B4-BE49-F238E27FC236}">
                <a16:creationId xmlns:a16="http://schemas.microsoft.com/office/drawing/2014/main" id="{7DBD1D6A-FF6F-4649-BECA-B7A6AD5E9A0E}"/>
              </a:ext>
            </a:extLst>
          </p:cNvPr>
          <p:cNvSpPr>
            <a:spLocks noGrp="1"/>
          </p:cNvSpPr>
          <p:nvPr>
            <p:ph type="sldNum" sz="quarter" idx="12"/>
          </p:nvPr>
        </p:nvSpPr>
        <p:spPr>
          <a:xfrm>
            <a:off x="8610600" y="6427470"/>
            <a:ext cx="2743200" cy="365125"/>
          </a:xfrm>
        </p:spPr>
        <p:txBody>
          <a:bodyPr/>
          <a:lstStyle/>
          <a:p>
            <a:fld id="{837F2808-4F7B-49B1-B06A-0BD2F2A2DA16}" type="slidenum">
              <a:rPr lang="en-US" smtClean="0"/>
              <a:t>14</a:t>
            </a:fld>
            <a:endParaRPr lang="en-US" dirty="0"/>
          </a:p>
        </p:txBody>
      </p:sp>
      <p:grpSp>
        <p:nvGrpSpPr>
          <p:cNvPr id="5" name="Group 4">
            <a:extLst>
              <a:ext uri="{FF2B5EF4-FFF2-40B4-BE49-F238E27FC236}">
                <a16:creationId xmlns:a16="http://schemas.microsoft.com/office/drawing/2014/main" id="{96688D5D-B960-44A2-A651-88365B2BBCF8}"/>
              </a:ext>
            </a:extLst>
          </p:cNvPr>
          <p:cNvGrpSpPr/>
          <p:nvPr/>
        </p:nvGrpSpPr>
        <p:grpSpPr>
          <a:xfrm>
            <a:off x="6096005" y="1582280"/>
            <a:ext cx="5329285" cy="1101087"/>
            <a:chOff x="8301678" y="-1364002"/>
            <a:chExt cx="3562981" cy="2715128"/>
          </a:xfrm>
        </p:grpSpPr>
        <p:sp>
          <p:nvSpPr>
            <p:cNvPr id="6" name="Rectangle 5">
              <a:extLst>
                <a:ext uri="{FF2B5EF4-FFF2-40B4-BE49-F238E27FC236}">
                  <a16:creationId xmlns:a16="http://schemas.microsoft.com/office/drawing/2014/main" id="{2AC1931D-58B8-4077-96C7-7FC818D4186F}"/>
                </a:ext>
              </a:extLst>
            </p:cNvPr>
            <p:cNvSpPr/>
            <p:nvPr/>
          </p:nvSpPr>
          <p:spPr>
            <a:xfrm>
              <a:off x="9597572" y="-1364002"/>
              <a:ext cx="2267087" cy="2715128"/>
            </a:xfrm>
            <a:prstGeom prst="rect">
              <a:avLst/>
            </a:prstGeom>
            <a:solidFill>
              <a:srgbClr val="FFFF00"/>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b="1" dirty="0">
                  <a:solidFill>
                    <a:srgbClr val="0070C0"/>
                  </a:solidFill>
                  <a:latin typeface="Times New Roman" panose="02020603050405020304" pitchFamily="18" charset="0"/>
                  <a:cs typeface="Times New Roman" panose="02020603050405020304" pitchFamily="18" charset="0"/>
                </a:rPr>
                <a:t>Not “Naked” --Economic “Integration” of Production Elements</a:t>
              </a:r>
              <a:endParaRPr lang="en-US" dirty="0">
                <a:solidFill>
                  <a:srgbClr val="0070C0"/>
                </a:solidFill>
                <a:latin typeface="Times New Roman" panose="02020603050405020304" pitchFamily="18" charset="0"/>
                <a:cs typeface="Times New Roman" panose="02020603050405020304" pitchFamily="18" charset="0"/>
              </a:endParaRPr>
            </a:p>
          </p:txBody>
        </p:sp>
        <p:cxnSp>
          <p:nvCxnSpPr>
            <p:cNvPr id="7" name="Straight Arrow Connector 6">
              <a:extLst>
                <a:ext uri="{FF2B5EF4-FFF2-40B4-BE49-F238E27FC236}">
                  <a16:creationId xmlns:a16="http://schemas.microsoft.com/office/drawing/2014/main" id="{13346378-9ADE-416E-8976-D711E8AC8453}"/>
                </a:ext>
              </a:extLst>
            </p:cNvPr>
            <p:cNvCxnSpPr>
              <a:cxnSpLocks/>
            </p:cNvCxnSpPr>
            <p:nvPr/>
          </p:nvCxnSpPr>
          <p:spPr>
            <a:xfrm flipH="1">
              <a:off x="8301678" y="-221480"/>
              <a:ext cx="1130236" cy="2"/>
            </a:xfrm>
            <a:prstGeom prst="straightConnector1">
              <a:avLst/>
            </a:prstGeom>
            <a:ln w="57150">
              <a:tailEnd type="triangle"/>
            </a:ln>
          </p:spPr>
          <p:style>
            <a:lnRef idx="1">
              <a:schemeClr val="accent1"/>
            </a:lnRef>
            <a:fillRef idx="0">
              <a:schemeClr val="accent1"/>
            </a:fillRef>
            <a:effectRef idx="0">
              <a:schemeClr val="accent1"/>
            </a:effectRef>
            <a:fontRef idx="minor">
              <a:schemeClr val="tx1"/>
            </a:fontRef>
          </p:style>
        </p:cxnSp>
      </p:grpSp>
      <p:grpSp>
        <p:nvGrpSpPr>
          <p:cNvPr id="12" name="Group 11">
            <a:extLst>
              <a:ext uri="{FF2B5EF4-FFF2-40B4-BE49-F238E27FC236}">
                <a16:creationId xmlns:a16="http://schemas.microsoft.com/office/drawing/2014/main" id="{EB1B64A4-8E35-4375-AD96-50B73A06EA76}"/>
              </a:ext>
            </a:extLst>
          </p:cNvPr>
          <p:cNvGrpSpPr/>
          <p:nvPr/>
        </p:nvGrpSpPr>
        <p:grpSpPr>
          <a:xfrm>
            <a:off x="6768446" y="3132220"/>
            <a:ext cx="2693217" cy="1210320"/>
            <a:chOff x="8582132" y="-1364000"/>
            <a:chExt cx="1800594" cy="2984482"/>
          </a:xfrm>
        </p:grpSpPr>
        <p:sp>
          <p:nvSpPr>
            <p:cNvPr id="13" name="Rectangle 12">
              <a:extLst>
                <a:ext uri="{FF2B5EF4-FFF2-40B4-BE49-F238E27FC236}">
                  <a16:creationId xmlns:a16="http://schemas.microsoft.com/office/drawing/2014/main" id="{774173ED-1FAF-483E-90EC-83E18236D6AB}"/>
                </a:ext>
              </a:extLst>
            </p:cNvPr>
            <p:cNvSpPr/>
            <p:nvPr/>
          </p:nvSpPr>
          <p:spPr>
            <a:xfrm>
              <a:off x="9597572" y="-1364000"/>
              <a:ext cx="785154" cy="1776584"/>
            </a:xfrm>
            <a:prstGeom prst="rect">
              <a:avLst/>
            </a:prstGeom>
            <a:solidFill>
              <a:schemeClr val="bg1"/>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b="1" dirty="0">
                  <a:solidFill>
                    <a:srgbClr val="0070C0"/>
                  </a:solidFill>
                  <a:latin typeface="Times New Roman" panose="02020603050405020304" pitchFamily="18" charset="0"/>
                  <a:cs typeface="Times New Roman" panose="02020603050405020304" pitchFamily="18" charset="0"/>
                </a:rPr>
                <a:t>Cost Savings</a:t>
              </a:r>
              <a:endParaRPr lang="en-US" dirty="0">
                <a:solidFill>
                  <a:srgbClr val="0070C0"/>
                </a:solidFill>
                <a:latin typeface="Times New Roman" panose="02020603050405020304" pitchFamily="18" charset="0"/>
                <a:cs typeface="Times New Roman" panose="02020603050405020304" pitchFamily="18" charset="0"/>
              </a:endParaRPr>
            </a:p>
          </p:txBody>
        </p:sp>
        <p:cxnSp>
          <p:nvCxnSpPr>
            <p:cNvPr id="14" name="Straight Arrow Connector 13">
              <a:extLst>
                <a:ext uri="{FF2B5EF4-FFF2-40B4-BE49-F238E27FC236}">
                  <a16:creationId xmlns:a16="http://schemas.microsoft.com/office/drawing/2014/main" id="{400BE2B7-DD7B-4158-96D4-C1FE08168682}"/>
                </a:ext>
              </a:extLst>
            </p:cNvPr>
            <p:cNvCxnSpPr>
              <a:cxnSpLocks/>
            </p:cNvCxnSpPr>
            <p:nvPr/>
          </p:nvCxnSpPr>
          <p:spPr>
            <a:xfrm flipH="1">
              <a:off x="8582132" y="-113660"/>
              <a:ext cx="826168" cy="1734142"/>
            </a:xfrm>
            <a:prstGeom prst="straightConnector1">
              <a:avLst/>
            </a:prstGeom>
            <a:ln w="57150">
              <a:tailEnd type="triangle"/>
            </a:ln>
          </p:spPr>
          <p:style>
            <a:lnRef idx="1">
              <a:schemeClr val="accent1"/>
            </a:lnRef>
            <a:fillRef idx="0">
              <a:schemeClr val="accent1"/>
            </a:fillRef>
            <a:effectRef idx="0">
              <a:schemeClr val="accent1"/>
            </a:effectRef>
            <a:fontRef idx="minor">
              <a:schemeClr val="tx1"/>
            </a:fontRef>
          </p:style>
        </p:cxnSp>
      </p:grpSp>
      <p:grpSp>
        <p:nvGrpSpPr>
          <p:cNvPr id="17" name="Group 16">
            <a:extLst>
              <a:ext uri="{FF2B5EF4-FFF2-40B4-BE49-F238E27FC236}">
                <a16:creationId xmlns:a16="http://schemas.microsoft.com/office/drawing/2014/main" id="{B8310C80-168C-40E1-8910-60D8AEE74313}"/>
              </a:ext>
            </a:extLst>
          </p:cNvPr>
          <p:cNvGrpSpPr/>
          <p:nvPr/>
        </p:nvGrpSpPr>
        <p:grpSpPr>
          <a:xfrm>
            <a:off x="7007489" y="4574085"/>
            <a:ext cx="4908348" cy="1449649"/>
            <a:chOff x="8393832" y="-2209850"/>
            <a:chExt cx="3281555" cy="3574634"/>
          </a:xfrm>
        </p:grpSpPr>
        <p:sp>
          <p:nvSpPr>
            <p:cNvPr id="18" name="Rectangle 17">
              <a:extLst>
                <a:ext uri="{FF2B5EF4-FFF2-40B4-BE49-F238E27FC236}">
                  <a16:creationId xmlns:a16="http://schemas.microsoft.com/office/drawing/2014/main" id="{A13496F3-617E-4ADC-BCB5-85F066542018}"/>
                </a:ext>
              </a:extLst>
            </p:cNvPr>
            <p:cNvSpPr/>
            <p:nvPr/>
          </p:nvSpPr>
          <p:spPr>
            <a:xfrm>
              <a:off x="9408301" y="-2209850"/>
              <a:ext cx="2267086" cy="2096190"/>
            </a:xfrm>
            <a:prstGeom prst="rect">
              <a:avLst/>
            </a:prstGeom>
            <a:solidFill>
              <a:schemeClr val="bg1"/>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b="1" dirty="0">
                  <a:solidFill>
                    <a:srgbClr val="0070C0"/>
                  </a:solidFill>
                  <a:latin typeface="Times New Roman" panose="02020603050405020304" pitchFamily="18" charset="0"/>
                  <a:cs typeface="Times New Roman" panose="02020603050405020304" pitchFamily="18" charset="0"/>
                </a:rPr>
                <a:t>Suggests that cost savings from blanket license are “necessary” for the market to operate.</a:t>
              </a:r>
              <a:endParaRPr lang="en-US" dirty="0">
                <a:solidFill>
                  <a:srgbClr val="0070C0"/>
                </a:solidFill>
                <a:latin typeface="Times New Roman" panose="02020603050405020304" pitchFamily="18" charset="0"/>
                <a:cs typeface="Times New Roman" panose="02020603050405020304" pitchFamily="18" charset="0"/>
              </a:endParaRPr>
            </a:p>
          </p:txBody>
        </p:sp>
        <p:cxnSp>
          <p:nvCxnSpPr>
            <p:cNvPr id="19" name="Straight Arrow Connector 18">
              <a:extLst>
                <a:ext uri="{FF2B5EF4-FFF2-40B4-BE49-F238E27FC236}">
                  <a16:creationId xmlns:a16="http://schemas.microsoft.com/office/drawing/2014/main" id="{23749F09-B6CD-47C4-B26F-46593A54C662}"/>
                </a:ext>
              </a:extLst>
            </p:cNvPr>
            <p:cNvCxnSpPr>
              <a:cxnSpLocks/>
            </p:cNvCxnSpPr>
            <p:nvPr/>
          </p:nvCxnSpPr>
          <p:spPr>
            <a:xfrm flipH="1">
              <a:off x="8393832" y="-369358"/>
              <a:ext cx="826168" cy="1734142"/>
            </a:xfrm>
            <a:prstGeom prst="straightConnector1">
              <a:avLst/>
            </a:prstGeom>
            <a:ln w="57150">
              <a:tailEnd type="triangle"/>
            </a:ln>
          </p:spPr>
          <p:style>
            <a:lnRef idx="1">
              <a:schemeClr val="accent1"/>
            </a:lnRef>
            <a:fillRef idx="0">
              <a:schemeClr val="accent1"/>
            </a:fillRef>
            <a:effectRef idx="0">
              <a:schemeClr val="accent1"/>
            </a:effectRef>
            <a:fontRef idx="minor">
              <a:schemeClr val="tx1"/>
            </a:fontRef>
          </p:style>
        </p:cxnSp>
      </p:grpSp>
      <p:cxnSp>
        <p:nvCxnSpPr>
          <p:cNvPr id="20" name="Straight Arrow Connector 19">
            <a:extLst>
              <a:ext uri="{FF2B5EF4-FFF2-40B4-BE49-F238E27FC236}">
                <a16:creationId xmlns:a16="http://schemas.microsoft.com/office/drawing/2014/main" id="{05512061-32BC-44EB-9356-3B9548284155}"/>
              </a:ext>
            </a:extLst>
          </p:cNvPr>
          <p:cNvCxnSpPr>
            <a:cxnSpLocks/>
          </p:cNvCxnSpPr>
          <p:nvPr/>
        </p:nvCxnSpPr>
        <p:spPr>
          <a:xfrm flipH="1">
            <a:off x="6576075" y="4999127"/>
            <a:ext cx="1568684" cy="95768"/>
          </a:xfrm>
          <a:prstGeom prst="straightConnector1">
            <a:avLst/>
          </a:prstGeom>
          <a:ln w="5715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945876204"/>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2EC9E44-E815-4D91-973A-C455CED21C10}"/>
              </a:ext>
            </a:extLst>
          </p:cNvPr>
          <p:cNvSpPr>
            <a:spLocks noGrp="1"/>
          </p:cNvSpPr>
          <p:nvPr>
            <p:ph type="title"/>
          </p:nvPr>
        </p:nvSpPr>
        <p:spPr/>
        <p:txBody>
          <a:bodyPr>
            <a:normAutofit/>
          </a:bodyPr>
          <a:lstStyle/>
          <a:p>
            <a:r>
              <a:rPr lang="en-US" sz="3200" dirty="0"/>
              <a:t>The Blanket License Also Creates a Desirable New Product</a:t>
            </a:r>
          </a:p>
        </p:txBody>
      </p:sp>
      <p:sp>
        <p:nvSpPr>
          <p:cNvPr id="3" name="Content Placeholder 2">
            <a:extLst>
              <a:ext uri="{FF2B5EF4-FFF2-40B4-BE49-F238E27FC236}">
                <a16:creationId xmlns:a16="http://schemas.microsoft.com/office/drawing/2014/main" id="{5AFF4351-E99F-4A83-A118-E956B7F934E3}"/>
              </a:ext>
            </a:extLst>
          </p:cNvPr>
          <p:cNvSpPr>
            <a:spLocks noGrp="1"/>
          </p:cNvSpPr>
          <p:nvPr>
            <p:ph idx="1"/>
          </p:nvPr>
        </p:nvSpPr>
        <p:spPr>
          <a:xfrm>
            <a:off x="1282045" y="1600200"/>
            <a:ext cx="8832916" cy="5334000"/>
          </a:xfrm>
        </p:spPr>
        <p:txBody>
          <a:bodyPr>
            <a:normAutofit fontScale="92500" lnSpcReduction="10000"/>
          </a:bodyPr>
          <a:lstStyle/>
          <a:p>
            <a:r>
              <a:rPr lang="en-US" sz="2000" dirty="0"/>
              <a:t>ASCAP reduces costs absolutely by creating a blanket license that is sold only a few, instead of thousands, of times, and that obviates the need for closely monitoring the networks to see that they do not use more than they pay for. ASCAP also provides the necessary resources for blanket sales and enforcement, resources unavailable to the vast majority of composers and publishing houses. </a:t>
            </a:r>
            <a:r>
              <a:rPr lang="en-US" sz="2000" dirty="0">
                <a:solidFill>
                  <a:srgbClr val="C00000"/>
                </a:solidFill>
              </a:rPr>
              <a:t>Moreover, a bulk license of some type is a necessary consequence of the </a:t>
            </a:r>
            <a:r>
              <a:rPr lang="en-US" sz="2000" b="1" dirty="0">
                <a:solidFill>
                  <a:srgbClr val="C00000"/>
                </a:solidFill>
              </a:rPr>
              <a:t>integration necessary to achieve these efficiencies</a:t>
            </a:r>
            <a:r>
              <a:rPr lang="en-US" sz="2000" dirty="0">
                <a:solidFill>
                  <a:srgbClr val="C00000"/>
                </a:solidFill>
              </a:rPr>
              <a:t>, and a necessary consequence of an aggregate license is that its </a:t>
            </a:r>
            <a:br>
              <a:rPr lang="en-US" sz="2000" dirty="0">
                <a:solidFill>
                  <a:srgbClr val="C00000"/>
                </a:solidFill>
              </a:rPr>
            </a:br>
            <a:r>
              <a:rPr lang="en-US" sz="2000" b="1" dirty="0">
                <a:solidFill>
                  <a:srgbClr val="C00000"/>
                </a:solidFill>
              </a:rPr>
              <a:t>price must be established</a:t>
            </a:r>
            <a:r>
              <a:rPr lang="en-US" sz="2000" dirty="0">
                <a:solidFill>
                  <a:srgbClr val="C00000"/>
                </a:solidFill>
              </a:rPr>
              <a:t>.</a:t>
            </a:r>
          </a:p>
          <a:p>
            <a:endParaRPr lang="en-US" sz="2000" dirty="0"/>
          </a:p>
          <a:p>
            <a:r>
              <a:rPr lang="en-US" sz="2000" dirty="0"/>
              <a:t>This </a:t>
            </a:r>
            <a:r>
              <a:rPr lang="en-US" sz="2000" dirty="0">
                <a:solidFill>
                  <a:srgbClr val="C00000"/>
                </a:solidFill>
              </a:rPr>
              <a:t>substantial lowering of costs</a:t>
            </a:r>
            <a:r>
              <a:rPr lang="en-US" sz="2000" dirty="0"/>
              <a:t>, which is, of course, </a:t>
            </a:r>
            <a:r>
              <a:rPr lang="en-US" sz="2000" dirty="0">
                <a:solidFill>
                  <a:srgbClr val="C00000"/>
                </a:solidFill>
              </a:rPr>
              <a:t>potentially beneficial </a:t>
            </a:r>
            <a:r>
              <a:rPr lang="en-US" sz="2000" dirty="0"/>
              <a:t>to both sellers and buyers, differentiates the blanket license from individual use licenses. </a:t>
            </a:r>
          </a:p>
          <a:p>
            <a:r>
              <a:rPr lang="en-US" sz="2000" dirty="0"/>
              <a:t>The blanket license is composed of the individual compositions plus the aggregating service. </a:t>
            </a:r>
            <a:r>
              <a:rPr lang="en-US" sz="2000" dirty="0">
                <a:solidFill>
                  <a:srgbClr val="C00000"/>
                </a:solidFill>
              </a:rPr>
              <a:t>Here, the whole is truly greater than the sum of its parts; it is, to some extent, a </a:t>
            </a:r>
            <a:r>
              <a:rPr lang="en-US" sz="2000" u="sng" dirty="0">
                <a:solidFill>
                  <a:srgbClr val="C00000"/>
                </a:solidFill>
              </a:rPr>
              <a:t>different product</a:t>
            </a:r>
            <a:r>
              <a:rPr lang="en-US" sz="2000" dirty="0">
                <a:solidFill>
                  <a:srgbClr val="C00000"/>
                </a:solidFill>
              </a:rPr>
              <a:t>.</a:t>
            </a:r>
            <a:r>
              <a:rPr lang="en-US" sz="2000" b="1" dirty="0">
                <a:solidFill>
                  <a:srgbClr val="C00000"/>
                </a:solidFill>
              </a:rPr>
              <a:t> </a:t>
            </a:r>
            <a:r>
              <a:rPr lang="en-US" sz="2000" dirty="0"/>
              <a:t>The blanket license has certain unique characteristics: it allows the licensee immediate use of covered compositions, without the delay of prior individual negotiations, and great flexibility in the choice of musical material. … </a:t>
            </a:r>
            <a:endParaRPr lang="en-US" sz="2000" b="1" dirty="0"/>
          </a:p>
          <a:p>
            <a:r>
              <a:rPr lang="en-US" sz="2000" dirty="0">
                <a:solidFill>
                  <a:srgbClr val="C00000"/>
                </a:solidFill>
                <a:highlight>
                  <a:srgbClr val="FFFF00"/>
                </a:highlight>
              </a:rPr>
              <a:t>Thus, to the extent the blanket license is a </a:t>
            </a:r>
            <a:r>
              <a:rPr lang="en-US" sz="2000" u="sng" dirty="0">
                <a:solidFill>
                  <a:srgbClr val="C00000"/>
                </a:solidFill>
                <a:highlight>
                  <a:srgbClr val="FFFF00"/>
                </a:highlight>
              </a:rPr>
              <a:t>different product</a:t>
            </a:r>
            <a:r>
              <a:rPr lang="en-US" sz="2000" dirty="0">
                <a:solidFill>
                  <a:srgbClr val="C00000"/>
                </a:solidFill>
                <a:highlight>
                  <a:srgbClr val="FFFF00"/>
                </a:highlight>
              </a:rPr>
              <a:t>, ASCAP is not really a joint sales agency offering the individual goods of many sellers, but is a separate seller offering its blanket license, of which the individual compositions are raw material. </a:t>
            </a:r>
            <a:br>
              <a:rPr lang="en-US" sz="2000" dirty="0">
                <a:solidFill>
                  <a:srgbClr val="C00000"/>
                </a:solidFill>
                <a:highlight>
                  <a:srgbClr val="FFFF00"/>
                </a:highlight>
              </a:rPr>
            </a:br>
            <a:endParaRPr lang="en-US" sz="2000" dirty="0">
              <a:solidFill>
                <a:srgbClr val="C00000"/>
              </a:solidFill>
              <a:highlight>
                <a:srgbClr val="FFFF00"/>
              </a:highlight>
            </a:endParaRPr>
          </a:p>
        </p:txBody>
      </p:sp>
      <p:sp>
        <p:nvSpPr>
          <p:cNvPr id="4" name="Slide Number Placeholder 3">
            <a:extLst>
              <a:ext uri="{FF2B5EF4-FFF2-40B4-BE49-F238E27FC236}">
                <a16:creationId xmlns:a16="http://schemas.microsoft.com/office/drawing/2014/main" id="{75D26D3A-5999-4969-B5C0-6234027DCD91}"/>
              </a:ext>
            </a:extLst>
          </p:cNvPr>
          <p:cNvSpPr>
            <a:spLocks noGrp="1"/>
          </p:cNvSpPr>
          <p:nvPr>
            <p:ph type="sldNum" sz="quarter" idx="12"/>
          </p:nvPr>
        </p:nvSpPr>
        <p:spPr/>
        <p:txBody>
          <a:bodyPr/>
          <a:lstStyle/>
          <a:p>
            <a:fld id="{837F2808-4F7B-49B1-B06A-0BD2F2A2DA16}" type="slidenum">
              <a:rPr lang="en-US" smtClean="0"/>
              <a:t>15</a:t>
            </a:fld>
            <a:endParaRPr lang="en-US"/>
          </a:p>
        </p:txBody>
      </p:sp>
      <p:sp>
        <p:nvSpPr>
          <p:cNvPr id="5" name="TextBox 4">
            <a:extLst>
              <a:ext uri="{FF2B5EF4-FFF2-40B4-BE49-F238E27FC236}">
                <a16:creationId xmlns:a16="http://schemas.microsoft.com/office/drawing/2014/main" id="{1B23559C-727C-4EBA-9A91-18477250A6B3}"/>
              </a:ext>
            </a:extLst>
          </p:cNvPr>
          <p:cNvSpPr txBox="1"/>
          <p:nvPr/>
        </p:nvSpPr>
        <p:spPr>
          <a:xfrm>
            <a:off x="10909955" y="5049532"/>
            <a:ext cx="1136232" cy="1323439"/>
          </a:xfrm>
          <a:prstGeom prst="rect">
            <a:avLst/>
          </a:prstGeom>
          <a:solidFill>
            <a:srgbClr val="FFFF00"/>
          </a:solidFill>
          <a:ln w="28575">
            <a:solidFill>
              <a:srgbClr val="0070C0"/>
            </a:solidFill>
          </a:ln>
        </p:spPr>
        <p:txBody>
          <a:bodyPr wrap="square" rtlCol="0">
            <a:spAutoFit/>
          </a:bodyPr>
          <a:lstStyle/>
          <a:p>
            <a:r>
              <a:rPr lang="en-US" sz="2000" b="1" dirty="0">
                <a:solidFill>
                  <a:srgbClr val="0070C0"/>
                </a:solidFill>
              </a:rPr>
              <a:t>New Product requires a price</a:t>
            </a:r>
          </a:p>
        </p:txBody>
      </p:sp>
      <p:sp>
        <p:nvSpPr>
          <p:cNvPr id="6" name="TextBox 5">
            <a:extLst>
              <a:ext uri="{FF2B5EF4-FFF2-40B4-BE49-F238E27FC236}">
                <a16:creationId xmlns:a16="http://schemas.microsoft.com/office/drawing/2014/main" id="{AE174A94-3E66-423D-80DE-82A7988EFFFA}"/>
              </a:ext>
            </a:extLst>
          </p:cNvPr>
          <p:cNvSpPr txBox="1"/>
          <p:nvPr/>
        </p:nvSpPr>
        <p:spPr>
          <a:xfrm>
            <a:off x="159168" y="3244334"/>
            <a:ext cx="879408" cy="646331"/>
          </a:xfrm>
          <a:prstGeom prst="rect">
            <a:avLst/>
          </a:prstGeom>
          <a:noFill/>
          <a:ln w="28575">
            <a:solidFill>
              <a:srgbClr val="0070C0"/>
            </a:solidFill>
          </a:ln>
        </p:spPr>
        <p:txBody>
          <a:bodyPr wrap="none" rtlCol="0">
            <a:spAutoFit/>
          </a:bodyPr>
          <a:lstStyle/>
          <a:p>
            <a:r>
              <a:rPr lang="en-US" b="1" dirty="0">
                <a:solidFill>
                  <a:srgbClr val="0070C0"/>
                </a:solidFill>
              </a:rPr>
              <a:t>Lower </a:t>
            </a:r>
          </a:p>
          <a:p>
            <a:r>
              <a:rPr lang="en-US" b="1" dirty="0">
                <a:solidFill>
                  <a:srgbClr val="0070C0"/>
                </a:solidFill>
              </a:rPr>
              <a:t>Costs</a:t>
            </a:r>
          </a:p>
        </p:txBody>
      </p:sp>
      <p:cxnSp>
        <p:nvCxnSpPr>
          <p:cNvPr id="8" name="Straight Arrow Connector 7">
            <a:extLst>
              <a:ext uri="{FF2B5EF4-FFF2-40B4-BE49-F238E27FC236}">
                <a16:creationId xmlns:a16="http://schemas.microsoft.com/office/drawing/2014/main" id="{21FB56DB-46D4-484C-89E9-73099A9CB8AA}"/>
              </a:ext>
            </a:extLst>
          </p:cNvPr>
          <p:cNvCxnSpPr/>
          <p:nvPr/>
        </p:nvCxnSpPr>
        <p:spPr>
          <a:xfrm>
            <a:off x="1153212" y="3626101"/>
            <a:ext cx="1542854" cy="264564"/>
          </a:xfrm>
          <a:prstGeom prst="straightConnector1">
            <a:avLst/>
          </a:prstGeom>
          <a:ln w="38100">
            <a:solidFill>
              <a:srgbClr val="0070C0"/>
            </a:solidFill>
            <a:tailEnd type="triangle"/>
          </a:ln>
        </p:spPr>
        <p:style>
          <a:lnRef idx="1">
            <a:schemeClr val="accent1"/>
          </a:lnRef>
          <a:fillRef idx="0">
            <a:schemeClr val="accent1"/>
          </a:fillRef>
          <a:effectRef idx="0">
            <a:schemeClr val="accent1"/>
          </a:effectRef>
          <a:fontRef idx="minor">
            <a:schemeClr val="tx1"/>
          </a:fontRef>
        </p:style>
      </p:cxnSp>
      <p:cxnSp>
        <p:nvCxnSpPr>
          <p:cNvPr id="9" name="Straight Arrow Connector 8">
            <a:extLst>
              <a:ext uri="{FF2B5EF4-FFF2-40B4-BE49-F238E27FC236}">
                <a16:creationId xmlns:a16="http://schemas.microsoft.com/office/drawing/2014/main" id="{272F8A9C-708E-4BF8-A786-7B7573322AE7}"/>
              </a:ext>
            </a:extLst>
          </p:cNvPr>
          <p:cNvCxnSpPr>
            <a:cxnSpLocks/>
          </p:cNvCxnSpPr>
          <p:nvPr/>
        </p:nvCxnSpPr>
        <p:spPr>
          <a:xfrm flipH="1">
            <a:off x="9996799" y="5757418"/>
            <a:ext cx="781534" cy="247254"/>
          </a:xfrm>
          <a:prstGeom prst="straightConnector1">
            <a:avLst/>
          </a:prstGeom>
          <a:ln w="38100">
            <a:solidFill>
              <a:srgbClr val="0070C0"/>
            </a:solidFill>
            <a:tailEnd type="triangle"/>
          </a:ln>
        </p:spPr>
        <p:style>
          <a:lnRef idx="1">
            <a:schemeClr val="accent1"/>
          </a:lnRef>
          <a:fillRef idx="0">
            <a:schemeClr val="accent1"/>
          </a:fillRef>
          <a:effectRef idx="0">
            <a:schemeClr val="accent1"/>
          </a:effectRef>
          <a:fontRef idx="minor">
            <a:schemeClr val="tx1"/>
          </a:fontRef>
        </p:style>
      </p:cxnSp>
      <p:sp>
        <p:nvSpPr>
          <p:cNvPr id="11" name="TextBox 10">
            <a:extLst>
              <a:ext uri="{FF2B5EF4-FFF2-40B4-BE49-F238E27FC236}">
                <a16:creationId xmlns:a16="http://schemas.microsoft.com/office/drawing/2014/main" id="{B9B9BD24-D222-41D9-85F9-369935FBA271}"/>
              </a:ext>
            </a:extLst>
          </p:cNvPr>
          <p:cNvSpPr txBox="1"/>
          <p:nvPr/>
        </p:nvSpPr>
        <p:spPr>
          <a:xfrm>
            <a:off x="10358430" y="1974684"/>
            <a:ext cx="1790907" cy="1631216"/>
          </a:xfrm>
          <a:prstGeom prst="rect">
            <a:avLst/>
          </a:prstGeom>
          <a:solidFill>
            <a:srgbClr val="FFFF00"/>
          </a:solidFill>
          <a:ln w="28575">
            <a:solidFill>
              <a:srgbClr val="0070C0"/>
            </a:solidFill>
          </a:ln>
        </p:spPr>
        <p:txBody>
          <a:bodyPr wrap="square" rtlCol="0">
            <a:spAutoFit/>
          </a:bodyPr>
          <a:lstStyle/>
          <a:p>
            <a:r>
              <a:rPr lang="en-US" sz="2000" b="1" dirty="0">
                <a:solidFill>
                  <a:srgbClr val="0070C0"/>
                </a:solidFill>
              </a:rPr>
              <a:t>Joint action and joint price is necessary </a:t>
            </a:r>
            <a:br>
              <a:rPr lang="en-US" sz="2000" b="1" dirty="0">
                <a:solidFill>
                  <a:srgbClr val="0070C0"/>
                </a:solidFill>
              </a:rPr>
            </a:br>
            <a:r>
              <a:rPr lang="en-US" sz="2000" b="1" dirty="0">
                <a:solidFill>
                  <a:srgbClr val="0070C0"/>
                </a:solidFill>
              </a:rPr>
              <a:t>to achieve efficiencies</a:t>
            </a:r>
          </a:p>
        </p:txBody>
      </p:sp>
      <p:cxnSp>
        <p:nvCxnSpPr>
          <p:cNvPr id="13" name="Straight Arrow Connector 12">
            <a:extLst>
              <a:ext uri="{FF2B5EF4-FFF2-40B4-BE49-F238E27FC236}">
                <a16:creationId xmlns:a16="http://schemas.microsoft.com/office/drawing/2014/main" id="{2AD5AE65-8926-4962-8577-1545D8222C93}"/>
              </a:ext>
            </a:extLst>
          </p:cNvPr>
          <p:cNvCxnSpPr>
            <a:cxnSpLocks/>
          </p:cNvCxnSpPr>
          <p:nvPr/>
        </p:nvCxnSpPr>
        <p:spPr>
          <a:xfrm flipH="1">
            <a:off x="9294830" y="2599495"/>
            <a:ext cx="1063600" cy="326268"/>
          </a:xfrm>
          <a:prstGeom prst="straightConnector1">
            <a:avLst/>
          </a:prstGeom>
          <a:ln w="38100">
            <a:solidFill>
              <a:srgbClr val="0070C0"/>
            </a:solidFill>
            <a:tailEnd type="triangle"/>
          </a:ln>
        </p:spPr>
        <p:style>
          <a:lnRef idx="1">
            <a:schemeClr val="accent1"/>
          </a:lnRef>
          <a:fillRef idx="0">
            <a:schemeClr val="accent1"/>
          </a:fillRef>
          <a:effectRef idx="0">
            <a:schemeClr val="accent1"/>
          </a:effectRef>
          <a:fontRef idx="minor">
            <a:schemeClr val="tx1"/>
          </a:fontRef>
        </p:style>
      </p:cxnSp>
      <p:cxnSp>
        <p:nvCxnSpPr>
          <p:cNvPr id="14" name="Straight Arrow Connector 13">
            <a:extLst>
              <a:ext uri="{FF2B5EF4-FFF2-40B4-BE49-F238E27FC236}">
                <a16:creationId xmlns:a16="http://schemas.microsoft.com/office/drawing/2014/main" id="{7A515F79-3E2F-4233-AA13-4C8E65F4ED4E}"/>
              </a:ext>
            </a:extLst>
          </p:cNvPr>
          <p:cNvCxnSpPr>
            <a:cxnSpLocks/>
          </p:cNvCxnSpPr>
          <p:nvPr/>
        </p:nvCxnSpPr>
        <p:spPr>
          <a:xfrm flipH="1" flipV="1">
            <a:off x="9939937" y="5181600"/>
            <a:ext cx="794443" cy="152400"/>
          </a:xfrm>
          <a:prstGeom prst="straightConnector1">
            <a:avLst/>
          </a:prstGeom>
          <a:ln w="38100">
            <a:solidFill>
              <a:srgbClr val="0070C0"/>
            </a:solidFill>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86504025"/>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D3E3F5E-0DED-4A3F-BEDD-2624FAA2DF94}"/>
              </a:ext>
            </a:extLst>
          </p:cNvPr>
          <p:cNvSpPr>
            <a:spLocks noGrp="1"/>
          </p:cNvSpPr>
          <p:nvPr>
            <p:ph type="title"/>
          </p:nvPr>
        </p:nvSpPr>
        <p:spPr/>
        <p:txBody>
          <a:bodyPr>
            <a:noAutofit/>
          </a:bodyPr>
          <a:lstStyle/>
          <a:p>
            <a:r>
              <a:rPr lang="en-US" sz="3200" dirty="0"/>
              <a:t>Bottom Line: </a:t>
            </a:r>
            <a:br>
              <a:rPr lang="en-US" sz="3200" dirty="0"/>
            </a:br>
            <a:r>
              <a:rPr lang="en-US" sz="3200" dirty="0"/>
              <a:t>The Per Se Rule Has Limits, Even When There is Joint Pricing</a:t>
            </a:r>
          </a:p>
        </p:txBody>
      </p:sp>
      <p:sp>
        <p:nvSpPr>
          <p:cNvPr id="3" name="Content Placeholder 2">
            <a:extLst>
              <a:ext uri="{FF2B5EF4-FFF2-40B4-BE49-F238E27FC236}">
                <a16:creationId xmlns:a16="http://schemas.microsoft.com/office/drawing/2014/main" id="{D53A9EA1-196B-43BB-89D7-05C53AAD4733}"/>
              </a:ext>
            </a:extLst>
          </p:cNvPr>
          <p:cNvSpPr>
            <a:spLocks noGrp="1"/>
          </p:cNvSpPr>
          <p:nvPr>
            <p:ph idx="1"/>
          </p:nvPr>
        </p:nvSpPr>
        <p:spPr>
          <a:xfrm>
            <a:off x="838201" y="1825625"/>
            <a:ext cx="7772399" cy="4351338"/>
          </a:xfrm>
        </p:spPr>
        <p:txBody>
          <a:bodyPr>
            <a:normAutofit fontScale="92500" lnSpcReduction="10000"/>
          </a:bodyPr>
          <a:lstStyle/>
          <a:p>
            <a:r>
              <a:rPr lang="en-US" sz="2000" dirty="0">
                <a:solidFill>
                  <a:srgbClr val="C00000"/>
                </a:solidFill>
              </a:rPr>
              <a:t>Finally, we have some doubt -- enough to counsel against application of the </a:t>
            </a:r>
            <a:r>
              <a:rPr lang="en-US" sz="2000" i="1" dirty="0">
                <a:solidFill>
                  <a:srgbClr val="C00000"/>
                </a:solidFill>
              </a:rPr>
              <a:t>per se</a:t>
            </a:r>
            <a:r>
              <a:rPr lang="en-US" sz="2000" dirty="0">
                <a:solidFill>
                  <a:srgbClr val="C00000"/>
                </a:solidFill>
              </a:rPr>
              <a:t> rule -- about the extent to which this practice threatens the </a:t>
            </a:r>
            <a:r>
              <a:rPr lang="en-US" sz="2000" b="1" dirty="0">
                <a:solidFill>
                  <a:srgbClr val="C00000"/>
                </a:solidFill>
              </a:rPr>
              <a:t>"central nervous system of the economy," </a:t>
            </a:r>
            <a:r>
              <a:rPr lang="en-US" sz="2000" i="1" dirty="0">
                <a:solidFill>
                  <a:srgbClr val="C00000"/>
                </a:solidFill>
              </a:rPr>
              <a:t>United States v. Socony-Vacuum Oil Co.,</a:t>
            </a:r>
            <a:r>
              <a:rPr lang="en-US" sz="2000" dirty="0">
                <a:solidFill>
                  <a:srgbClr val="C00000"/>
                </a:solidFill>
              </a:rPr>
              <a:t> that is, competitive pricing as the free market's means of allocating resources. </a:t>
            </a:r>
            <a:br>
              <a:rPr lang="en-US" sz="2000" dirty="0">
                <a:solidFill>
                  <a:srgbClr val="C00000"/>
                </a:solidFill>
              </a:rPr>
            </a:br>
            <a:endParaRPr lang="en-US" sz="2000" dirty="0">
              <a:solidFill>
                <a:srgbClr val="C00000"/>
              </a:solidFill>
            </a:endParaRPr>
          </a:p>
          <a:p>
            <a:r>
              <a:rPr lang="en-US" sz="2000" b="1" dirty="0">
                <a:solidFill>
                  <a:srgbClr val="C00000"/>
                </a:solidFill>
              </a:rPr>
              <a:t>Not all arrangements among actual or potential competitors that have an impact on price are </a:t>
            </a:r>
            <a:r>
              <a:rPr lang="en-US" sz="2000" b="1" i="1" dirty="0">
                <a:solidFill>
                  <a:srgbClr val="C00000"/>
                </a:solidFill>
              </a:rPr>
              <a:t>per se</a:t>
            </a:r>
            <a:r>
              <a:rPr lang="en-US" sz="2000" b="1" dirty="0">
                <a:solidFill>
                  <a:srgbClr val="C00000"/>
                </a:solidFill>
              </a:rPr>
              <a:t> violations of the Sherman Act, or even unreasonable restraints. </a:t>
            </a:r>
          </a:p>
          <a:p>
            <a:r>
              <a:rPr lang="en-US" sz="2000" u="sng" dirty="0">
                <a:solidFill>
                  <a:srgbClr val="C00000"/>
                </a:solidFill>
              </a:rPr>
              <a:t>Mergers among competitors</a:t>
            </a:r>
            <a:r>
              <a:rPr lang="en-US" sz="2000" dirty="0">
                <a:solidFill>
                  <a:srgbClr val="C00000"/>
                </a:solidFill>
              </a:rPr>
              <a:t> </a:t>
            </a:r>
            <a:r>
              <a:rPr lang="en-US" sz="2000" dirty="0"/>
              <a:t>eliminate competition, including price competition, but they are not </a:t>
            </a:r>
            <a:r>
              <a:rPr lang="en-US" sz="2000" i="1" dirty="0"/>
              <a:t>per se</a:t>
            </a:r>
            <a:r>
              <a:rPr lang="en-US" sz="2000" dirty="0"/>
              <a:t> illegal, and many of them withstand attack under any existing antitrust standard. </a:t>
            </a:r>
            <a:r>
              <a:rPr lang="en-US" sz="2000" u="sng" dirty="0">
                <a:solidFill>
                  <a:srgbClr val="C00000"/>
                </a:solidFill>
              </a:rPr>
              <a:t>Joint ventures</a:t>
            </a:r>
            <a:r>
              <a:rPr lang="en-US" sz="2000" dirty="0">
                <a:solidFill>
                  <a:srgbClr val="C00000"/>
                </a:solidFill>
              </a:rPr>
              <a:t> </a:t>
            </a:r>
            <a:r>
              <a:rPr lang="en-US" sz="2000" dirty="0"/>
              <a:t>and other cooperative arrangements are </a:t>
            </a:r>
            <a:r>
              <a:rPr lang="en-US" sz="2000" dirty="0">
                <a:solidFill>
                  <a:srgbClr val="C00000"/>
                </a:solidFill>
              </a:rPr>
              <a:t>also not usually unlawful, at least not as price-fixing </a:t>
            </a:r>
            <a:r>
              <a:rPr lang="en-US" sz="2000" dirty="0"/>
              <a:t>schemes, </a:t>
            </a:r>
            <a:r>
              <a:rPr lang="en-US" sz="2000" u="sng" dirty="0">
                <a:solidFill>
                  <a:srgbClr val="C00000"/>
                </a:solidFill>
                <a:highlight>
                  <a:srgbClr val="FFFF00"/>
                </a:highlight>
              </a:rPr>
              <a:t>where the agreement on price is necessary to market the product at all</a:t>
            </a:r>
            <a:r>
              <a:rPr lang="en-US" sz="2000" dirty="0"/>
              <a:t>.</a:t>
            </a:r>
            <a:br>
              <a:rPr lang="en-US" sz="2000" dirty="0"/>
            </a:br>
            <a:endParaRPr lang="en-US" sz="2000" dirty="0"/>
          </a:p>
        </p:txBody>
      </p:sp>
      <p:sp>
        <p:nvSpPr>
          <p:cNvPr id="4" name="Slide Number Placeholder 3">
            <a:extLst>
              <a:ext uri="{FF2B5EF4-FFF2-40B4-BE49-F238E27FC236}">
                <a16:creationId xmlns:a16="http://schemas.microsoft.com/office/drawing/2014/main" id="{A7813095-5D5E-4027-AA74-2E5E3D8A22DC}"/>
              </a:ext>
            </a:extLst>
          </p:cNvPr>
          <p:cNvSpPr>
            <a:spLocks noGrp="1"/>
          </p:cNvSpPr>
          <p:nvPr>
            <p:ph type="sldNum" sz="quarter" idx="12"/>
          </p:nvPr>
        </p:nvSpPr>
        <p:spPr/>
        <p:txBody>
          <a:bodyPr/>
          <a:lstStyle/>
          <a:p>
            <a:fld id="{837F2808-4F7B-49B1-B06A-0BD2F2A2DA16}" type="slidenum">
              <a:rPr lang="en-US" smtClean="0"/>
              <a:t>16</a:t>
            </a:fld>
            <a:endParaRPr lang="en-US"/>
          </a:p>
        </p:txBody>
      </p:sp>
      <p:grpSp>
        <p:nvGrpSpPr>
          <p:cNvPr id="5" name="Group 4">
            <a:extLst>
              <a:ext uri="{FF2B5EF4-FFF2-40B4-BE49-F238E27FC236}">
                <a16:creationId xmlns:a16="http://schemas.microsoft.com/office/drawing/2014/main" id="{4EC16D48-32DC-4DB8-96BF-A35645963A01}"/>
              </a:ext>
            </a:extLst>
          </p:cNvPr>
          <p:cNvGrpSpPr/>
          <p:nvPr/>
        </p:nvGrpSpPr>
        <p:grpSpPr>
          <a:xfrm>
            <a:off x="8160128" y="2493814"/>
            <a:ext cx="3644144" cy="727743"/>
            <a:chOff x="7643289" y="659607"/>
            <a:chExt cx="3644144" cy="727743"/>
          </a:xfrm>
        </p:grpSpPr>
        <p:sp>
          <p:nvSpPr>
            <p:cNvPr id="6" name="Rectangle 5">
              <a:extLst>
                <a:ext uri="{FF2B5EF4-FFF2-40B4-BE49-F238E27FC236}">
                  <a16:creationId xmlns:a16="http://schemas.microsoft.com/office/drawing/2014/main" id="{FA742E70-DF19-42FD-9A20-BE931810BBE0}"/>
                </a:ext>
              </a:extLst>
            </p:cNvPr>
            <p:cNvSpPr/>
            <p:nvPr/>
          </p:nvSpPr>
          <p:spPr>
            <a:xfrm>
              <a:off x="9525001" y="659607"/>
              <a:ext cx="1762432" cy="616744"/>
            </a:xfrm>
            <a:prstGeom prst="rect">
              <a:avLst/>
            </a:prstGeom>
            <a:solidFill>
              <a:srgbClr val="FFFF00"/>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b="1" dirty="0">
                  <a:solidFill>
                    <a:srgbClr val="0070C0"/>
                  </a:solidFill>
                  <a:latin typeface="Times New Roman" panose="02020603050405020304" pitchFamily="18" charset="0"/>
                  <a:cs typeface="Times New Roman" panose="02020603050405020304" pitchFamily="18" charset="0"/>
                </a:rPr>
                <a:t>Bottom Line</a:t>
              </a:r>
              <a:endParaRPr lang="en-US" dirty="0">
                <a:solidFill>
                  <a:srgbClr val="0070C0"/>
                </a:solidFill>
                <a:latin typeface="Times New Roman" panose="02020603050405020304" pitchFamily="18" charset="0"/>
                <a:cs typeface="Times New Roman" panose="02020603050405020304" pitchFamily="18" charset="0"/>
              </a:endParaRPr>
            </a:p>
          </p:txBody>
        </p:sp>
        <p:cxnSp>
          <p:nvCxnSpPr>
            <p:cNvPr id="7" name="Straight Arrow Connector 6">
              <a:extLst>
                <a:ext uri="{FF2B5EF4-FFF2-40B4-BE49-F238E27FC236}">
                  <a16:creationId xmlns:a16="http://schemas.microsoft.com/office/drawing/2014/main" id="{6DF6BE6F-180E-413C-85F2-1835CEEBFD91}"/>
                </a:ext>
              </a:extLst>
            </p:cNvPr>
            <p:cNvCxnSpPr>
              <a:cxnSpLocks/>
            </p:cNvCxnSpPr>
            <p:nvPr/>
          </p:nvCxnSpPr>
          <p:spPr>
            <a:xfrm flipH="1">
              <a:off x="7643289" y="924693"/>
              <a:ext cx="1844910" cy="462657"/>
            </a:xfrm>
            <a:prstGeom prst="straightConnector1">
              <a:avLst/>
            </a:prstGeom>
            <a:ln w="57150">
              <a:tailEnd type="triangle"/>
            </a:ln>
          </p:spPr>
          <p:style>
            <a:lnRef idx="1">
              <a:schemeClr val="accent1"/>
            </a:lnRef>
            <a:fillRef idx="0">
              <a:schemeClr val="accent1"/>
            </a:fillRef>
            <a:effectRef idx="0">
              <a:schemeClr val="accent1"/>
            </a:effectRef>
            <a:fontRef idx="minor">
              <a:schemeClr val="tx1"/>
            </a:fontRef>
          </p:style>
        </p:cxnSp>
      </p:grpSp>
      <p:grpSp>
        <p:nvGrpSpPr>
          <p:cNvPr id="8" name="Group 7">
            <a:extLst>
              <a:ext uri="{FF2B5EF4-FFF2-40B4-BE49-F238E27FC236}">
                <a16:creationId xmlns:a16="http://schemas.microsoft.com/office/drawing/2014/main" id="{B7234B6A-AEDA-48D8-92A1-DA65E41082BB}"/>
              </a:ext>
            </a:extLst>
          </p:cNvPr>
          <p:cNvGrpSpPr/>
          <p:nvPr/>
        </p:nvGrpSpPr>
        <p:grpSpPr>
          <a:xfrm>
            <a:off x="8459348" y="4679409"/>
            <a:ext cx="2800181" cy="1325563"/>
            <a:chOff x="8049586" y="467696"/>
            <a:chExt cx="3069416" cy="821655"/>
          </a:xfrm>
        </p:grpSpPr>
        <p:sp>
          <p:nvSpPr>
            <p:cNvPr id="9" name="Rectangle 8">
              <a:extLst>
                <a:ext uri="{FF2B5EF4-FFF2-40B4-BE49-F238E27FC236}">
                  <a16:creationId xmlns:a16="http://schemas.microsoft.com/office/drawing/2014/main" id="{5A232C5B-8EE2-4264-89F7-4A9C44699030}"/>
                </a:ext>
              </a:extLst>
            </p:cNvPr>
            <p:cNvSpPr/>
            <p:nvPr/>
          </p:nvSpPr>
          <p:spPr>
            <a:xfrm>
              <a:off x="9356569" y="467696"/>
              <a:ext cx="1762433" cy="616744"/>
            </a:xfrm>
            <a:prstGeom prst="rect">
              <a:avLst/>
            </a:prstGeom>
            <a:solidFill>
              <a:schemeClr val="bg1"/>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b="1" u="sng" dirty="0">
                  <a:solidFill>
                    <a:srgbClr val="0070C0"/>
                  </a:solidFill>
                  <a:highlight>
                    <a:srgbClr val="FFFF00"/>
                  </a:highlight>
                  <a:latin typeface="Times New Roman" panose="02020603050405020304" pitchFamily="18" charset="0"/>
                  <a:cs typeface="Times New Roman" panose="02020603050405020304" pitchFamily="18" charset="0"/>
                </a:rPr>
                <a:t>Escape Hatch</a:t>
              </a:r>
              <a:endParaRPr lang="en-US" u="sng" dirty="0">
                <a:solidFill>
                  <a:srgbClr val="0070C0"/>
                </a:solidFill>
                <a:highlight>
                  <a:srgbClr val="FFFF00"/>
                </a:highlight>
                <a:latin typeface="Times New Roman" panose="02020603050405020304" pitchFamily="18" charset="0"/>
                <a:cs typeface="Times New Roman" panose="02020603050405020304" pitchFamily="18" charset="0"/>
              </a:endParaRPr>
            </a:p>
          </p:txBody>
        </p:sp>
        <p:cxnSp>
          <p:nvCxnSpPr>
            <p:cNvPr id="10" name="Straight Arrow Connector 9">
              <a:extLst>
                <a:ext uri="{FF2B5EF4-FFF2-40B4-BE49-F238E27FC236}">
                  <a16:creationId xmlns:a16="http://schemas.microsoft.com/office/drawing/2014/main" id="{82F188E2-FE21-44EA-97F7-56A5378E5A8B}"/>
                </a:ext>
              </a:extLst>
            </p:cNvPr>
            <p:cNvCxnSpPr>
              <a:cxnSpLocks/>
            </p:cNvCxnSpPr>
            <p:nvPr/>
          </p:nvCxnSpPr>
          <p:spPr>
            <a:xfrm flipH="1">
              <a:off x="8049586" y="843529"/>
              <a:ext cx="1206580" cy="445822"/>
            </a:xfrm>
            <a:prstGeom prst="straightConnector1">
              <a:avLst/>
            </a:prstGeom>
            <a:ln w="57150">
              <a:tailEnd type="triangle"/>
            </a:ln>
          </p:spPr>
          <p:style>
            <a:lnRef idx="1">
              <a:schemeClr val="accent1"/>
            </a:lnRef>
            <a:fillRef idx="0">
              <a:schemeClr val="accent1"/>
            </a:fillRef>
            <a:effectRef idx="0">
              <a:schemeClr val="accent1"/>
            </a:effectRef>
            <a:fontRef idx="minor">
              <a:schemeClr val="tx1"/>
            </a:fontRef>
          </p:style>
        </p:cxnSp>
      </p:grpSp>
      <p:sp>
        <p:nvSpPr>
          <p:cNvPr id="12" name="Rectangle 11">
            <a:extLst>
              <a:ext uri="{FF2B5EF4-FFF2-40B4-BE49-F238E27FC236}">
                <a16:creationId xmlns:a16="http://schemas.microsoft.com/office/drawing/2014/main" id="{4C835233-8006-48EC-960D-1F1B0DC58050}"/>
              </a:ext>
            </a:extLst>
          </p:cNvPr>
          <p:cNvSpPr/>
          <p:nvPr/>
        </p:nvSpPr>
        <p:spPr>
          <a:xfrm>
            <a:off x="3433430" y="5885179"/>
            <a:ext cx="4726698" cy="616744"/>
          </a:xfrm>
          <a:prstGeom prst="rect">
            <a:avLst/>
          </a:prstGeom>
          <a:solidFill>
            <a:schemeClr val="bg1"/>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b="1" dirty="0">
                <a:solidFill>
                  <a:srgbClr val="0070C0"/>
                </a:solidFill>
                <a:latin typeface="Times New Roman" panose="02020603050405020304" pitchFamily="18" charset="0"/>
                <a:cs typeface="Times New Roman" panose="02020603050405020304" pitchFamily="18" charset="0"/>
              </a:rPr>
              <a:t>Escape Hatch currently generalized to include substantial cost reductions or higher quality</a:t>
            </a:r>
            <a:endParaRPr lang="en-US" dirty="0">
              <a:solidFill>
                <a:srgbClr val="0070C0"/>
              </a:solidFill>
              <a:latin typeface="Times New Roman" panose="02020603050405020304" pitchFamily="18" charset="0"/>
              <a:cs typeface="Times New Roman" panose="02020603050405020304" pitchFamily="18" charset="0"/>
            </a:endParaRPr>
          </a:p>
        </p:txBody>
      </p:sp>
      <p:cxnSp>
        <p:nvCxnSpPr>
          <p:cNvPr id="13" name="Straight Arrow Connector 12">
            <a:extLst>
              <a:ext uri="{FF2B5EF4-FFF2-40B4-BE49-F238E27FC236}">
                <a16:creationId xmlns:a16="http://schemas.microsoft.com/office/drawing/2014/main" id="{10D93FD6-4012-47A6-9D68-F9E623F76B74}"/>
              </a:ext>
            </a:extLst>
          </p:cNvPr>
          <p:cNvCxnSpPr>
            <a:cxnSpLocks/>
          </p:cNvCxnSpPr>
          <p:nvPr/>
        </p:nvCxnSpPr>
        <p:spPr>
          <a:xfrm flipH="1" flipV="1">
            <a:off x="8160128" y="4749158"/>
            <a:ext cx="1206618" cy="197574"/>
          </a:xfrm>
          <a:prstGeom prst="straightConnector1">
            <a:avLst/>
          </a:prstGeom>
          <a:ln w="5715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770642927"/>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Title 1"/>
          <p:cNvSpPr>
            <a:spLocks noGrp="1"/>
          </p:cNvSpPr>
          <p:nvPr>
            <p:ph type="title"/>
          </p:nvPr>
        </p:nvSpPr>
        <p:spPr>
          <a:xfrm>
            <a:off x="998375" y="670489"/>
            <a:ext cx="7772400" cy="609600"/>
          </a:xfrm>
        </p:spPr>
        <p:txBody>
          <a:bodyPr>
            <a:normAutofit/>
          </a:bodyPr>
          <a:lstStyle/>
          <a:p>
            <a:r>
              <a:rPr lang="en-US" sz="3600" dirty="0"/>
              <a:t>Two Interesting Internal Contradictions</a:t>
            </a:r>
          </a:p>
        </p:txBody>
      </p:sp>
      <p:sp>
        <p:nvSpPr>
          <p:cNvPr id="16387" name="Content Placeholder 2"/>
          <p:cNvSpPr>
            <a:spLocks noGrp="1"/>
          </p:cNvSpPr>
          <p:nvPr>
            <p:ph idx="1"/>
          </p:nvPr>
        </p:nvSpPr>
        <p:spPr>
          <a:xfrm>
            <a:off x="998375" y="1380930"/>
            <a:ext cx="9769151" cy="4947983"/>
          </a:xfrm>
        </p:spPr>
        <p:txBody>
          <a:bodyPr>
            <a:normAutofit/>
          </a:bodyPr>
          <a:lstStyle/>
          <a:p>
            <a:r>
              <a:rPr lang="en-US" sz="2600" dirty="0"/>
              <a:t>CBS inconsistency on price fixing allegations</a:t>
            </a:r>
          </a:p>
          <a:p>
            <a:pPr lvl="1"/>
            <a:r>
              <a:rPr lang="en-US" dirty="0"/>
              <a:t>CBS wanted a per use license (p.151, n.27)</a:t>
            </a:r>
          </a:p>
          <a:p>
            <a:pPr lvl="1"/>
            <a:r>
              <a:rPr lang="en-US" i="1" dirty="0"/>
              <a:t>But </a:t>
            </a:r>
            <a:r>
              <a:rPr lang="en-US" dirty="0"/>
              <a:t>this also would involve joint pricing, and thus per se illegal under CBS theory</a:t>
            </a:r>
            <a:br>
              <a:rPr lang="en-US" dirty="0"/>
            </a:br>
            <a:endParaRPr lang="en-US" dirty="0"/>
          </a:p>
          <a:p>
            <a:r>
              <a:rPr lang="en-US" i="1" dirty="0"/>
              <a:t>BMI Court </a:t>
            </a:r>
            <a:r>
              <a:rPr lang="en-US" dirty="0"/>
              <a:t>inconsistency on individual licensing</a:t>
            </a:r>
          </a:p>
          <a:p>
            <a:pPr lvl="1"/>
            <a:r>
              <a:rPr lang="en-US" i="1" dirty="0">
                <a:solidFill>
                  <a:srgbClr val="C00000"/>
                </a:solidFill>
              </a:rPr>
              <a:t>On the one hand</a:t>
            </a:r>
            <a:r>
              <a:rPr lang="en-US" dirty="0"/>
              <a:t>…  individual licensing not economically feasible, which justifies blanket license (p. 153)…</a:t>
            </a:r>
          </a:p>
          <a:p>
            <a:pPr lvl="1"/>
            <a:r>
              <a:rPr lang="en-US" i="1" dirty="0">
                <a:solidFill>
                  <a:srgbClr val="C00000"/>
                </a:solidFill>
              </a:rPr>
              <a:t>On the other hand</a:t>
            </a:r>
            <a:r>
              <a:rPr lang="en-US" dirty="0"/>
              <a:t>… because individual licensing is a buyer option to blanket license, no harm to competition (p. 154)</a:t>
            </a:r>
          </a:p>
        </p:txBody>
      </p:sp>
      <p:sp>
        <p:nvSpPr>
          <p:cNvPr id="4" name="Slide Number Placeholder 3"/>
          <p:cNvSpPr>
            <a:spLocks noGrp="1"/>
          </p:cNvSpPr>
          <p:nvPr>
            <p:ph type="sldNum" sz="quarter" idx="12"/>
          </p:nvPr>
        </p:nvSpPr>
        <p:spPr/>
        <p:txBody>
          <a:bodyPr/>
          <a:lstStyle/>
          <a:p>
            <a:pPr>
              <a:defRPr/>
            </a:pPr>
            <a:fld id="{454E371F-DDC3-4B68-9EEE-47F5F5D33FD7}" type="slidenum">
              <a:rPr lang="en-US" smtClean="0"/>
              <a:pPr>
                <a:defRPr/>
              </a:pPr>
              <a:t>17</a:t>
            </a:fld>
            <a:endParaRPr lang="en-US"/>
          </a:p>
        </p:txBody>
      </p:sp>
    </p:spTree>
    <p:extLst>
      <p:ext uri="{BB962C8B-B14F-4D97-AF65-F5344CB8AC3E}">
        <p14:creationId xmlns:p14="http://schemas.microsoft.com/office/powerpoint/2010/main" val="692524627"/>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6D50474-1FDF-47E6-B81B-799CD6B2D4FB}"/>
              </a:ext>
            </a:extLst>
          </p:cNvPr>
          <p:cNvSpPr>
            <a:spLocks noGrp="1"/>
          </p:cNvSpPr>
          <p:nvPr>
            <p:ph type="title"/>
          </p:nvPr>
        </p:nvSpPr>
        <p:spPr>
          <a:xfrm>
            <a:off x="538531" y="-9737"/>
            <a:ext cx="10515600" cy="1325563"/>
          </a:xfrm>
        </p:spPr>
        <p:txBody>
          <a:bodyPr>
            <a:normAutofit/>
          </a:bodyPr>
          <a:lstStyle/>
          <a:p>
            <a:r>
              <a:rPr lang="en-US" sz="3200" dirty="0"/>
              <a:t>Economics Sidebar: Pricing Complementary Products</a:t>
            </a:r>
          </a:p>
        </p:txBody>
      </p:sp>
      <p:sp>
        <p:nvSpPr>
          <p:cNvPr id="3" name="Content Placeholder 2">
            <a:extLst>
              <a:ext uri="{FF2B5EF4-FFF2-40B4-BE49-F238E27FC236}">
                <a16:creationId xmlns:a16="http://schemas.microsoft.com/office/drawing/2014/main" id="{00F478AD-18A9-407D-A0BA-8D8DC44036BC}"/>
              </a:ext>
            </a:extLst>
          </p:cNvPr>
          <p:cNvSpPr>
            <a:spLocks noGrp="1"/>
          </p:cNvSpPr>
          <p:nvPr>
            <p:ph idx="1"/>
          </p:nvPr>
        </p:nvSpPr>
        <p:spPr>
          <a:xfrm>
            <a:off x="324884" y="1183399"/>
            <a:ext cx="8647666" cy="5497033"/>
          </a:xfrm>
        </p:spPr>
        <p:txBody>
          <a:bodyPr>
            <a:normAutofit fontScale="77500" lnSpcReduction="20000"/>
          </a:bodyPr>
          <a:lstStyle/>
          <a:p>
            <a:r>
              <a:rPr lang="en-US" sz="3600" b="1" dirty="0">
                <a:solidFill>
                  <a:srgbClr val="C00000"/>
                </a:solidFill>
              </a:rPr>
              <a:t>Joint pricing of complementary products </a:t>
            </a:r>
            <a:br>
              <a:rPr lang="en-US" sz="3600" b="1" dirty="0">
                <a:solidFill>
                  <a:srgbClr val="C00000"/>
                </a:solidFill>
              </a:rPr>
            </a:br>
            <a:r>
              <a:rPr lang="en-US" sz="3600" b="1" dirty="0">
                <a:solidFill>
                  <a:srgbClr val="C00000"/>
                </a:solidFill>
              </a:rPr>
              <a:t>is procompetitive</a:t>
            </a:r>
          </a:p>
          <a:p>
            <a:r>
              <a:rPr lang="en-US" sz="2400" dirty="0"/>
              <a:t>Substitutes and complements</a:t>
            </a:r>
          </a:p>
          <a:p>
            <a:pPr lvl="1"/>
            <a:r>
              <a:rPr lang="en-US" sz="2000" dirty="0"/>
              <a:t>Complements = products used together (e.g., iPhone and Apps) </a:t>
            </a:r>
          </a:p>
          <a:p>
            <a:pPr lvl="1"/>
            <a:r>
              <a:rPr lang="en-US" sz="2000" dirty="0"/>
              <a:t>Substitutes = products used perhaps one or other (e.g., iPhone and Android phone))</a:t>
            </a:r>
          </a:p>
          <a:p>
            <a:pPr lvl="1"/>
            <a:r>
              <a:rPr lang="en-US" sz="2000" dirty="0"/>
              <a:t>Some products can be substitutes for some and complements for others (e.g., iPhone and laptop)</a:t>
            </a:r>
          </a:p>
          <a:p>
            <a:r>
              <a:rPr lang="en-US" sz="2400" dirty="0"/>
              <a:t>Prices rise if 2 firms jointly price “substitute” products </a:t>
            </a:r>
          </a:p>
          <a:p>
            <a:pPr lvl="1"/>
            <a:r>
              <a:rPr lang="en-US" sz="2000" dirty="0"/>
              <a:t>Higher price of one product raises the sales and profits of the other product</a:t>
            </a:r>
          </a:p>
          <a:p>
            <a:pPr lvl="1"/>
            <a:r>
              <a:rPr lang="en-US" sz="2000" dirty="0"/>
              <a:t>Consumers harmed </a:t>
            </a:r>
          </a:p>
          <a:p>
            <a:r>
              <a:rPr lang="en-US" sz="2400" b="1" dirty="0">
                <a:solidFill>
                  <a:srgbClr val="C00000"/>
                </a:solidFill>
              </a:rPr>
              <a:t>But, prices fall if 2 firms jointly price “complementary” product</a:t>
            </a:r>
          </a:p>
          <a:p>
            <a:pPr lvl="1"/>
            <a:r>
              <a:rPr lang="en-US" sz="2000" b="1" dirty="0">
                <a:solidFill>
                  <a:srgbClr val="C00000"/>
                </a:solidFill>
              </a:rPr>
              <a:t>A lower price for one product raises the sales and profits of the other</a:t>
            </a:r>
          </a:p>
          <a:p>
            <a:pPr lvl="1"/>
            <a:r>
              <a:rPr lang="en-US" sz="2000" b="1" dirty="0">
                <a:solidFill>
                  <a:srgbClr val="C00000"/>
                </a:solidFill>
              </a:rPr>
              <a:t>Thus, joint incentive to reduce prices</a:t>
            </a:r>
          </a:p>
          <a:p>
            <a:pPr lvl="1"/>
            <a:r>
              <a:rPr lang="en-US" sz="2000" b="1" dirty="0">
                <a:solidFill>
                  <a:srgbClr val="C00000"/>
                </a:solidFill>
              </a:rPr>
              <a:t>And, Consumers benefit ! </a:t>
            </a:r>
          </a:p>
          <a:p>
            <a:r>
              <a:rPr lang="en-US" sz="2400" dirty="0">
                <a:solidFill>
                  <a:srgbClr val="C00000"/>
                </a:solidFill>
              </a:rPr>
              <a:t>See “</a:t>
            </a:r>
            <a:r>
              <a:rPr lang="en-US" sz="2400" dirty="0" err="1">
                <a:solidFill>
                  <a:srgbClr val="C00000"/>
                </a:solidFill>
              </a:rPr>
              <a:t>Eyeco</a:t>
            </a:r>
            <a:r>
              <a:rPr lang="en-US" sz="2400" dirty="0">
                <a:solidFill>
                  <a:srgbClr val="C00000"/>
                </a:solidFill>
              </a:rPr>
              <a:t>” Problem for a more detailed example</a:t>
            </a:r>
          </a:p>
          <a:p>
            <a:pPr lvl="1"/>
            <a:r>
              <a:rPr lang="en-US" sz="2000" dirty="0"/>
              <a:t>We will discuss complements at various points in this course</a:t>
            </a:r>
          </a:p>
          <a:p>
            <a:pPr lvl="1"/>
            <a:r>
              <a:rPr lang="en-US" sz="2000" dirty="0"/>
              <a:t>They will be an important efficiency justification for some mergers </a:t>
            </a:r>
          </a:p>
          <a:p>
            <a:r>
              <a:rPr lang="en-US" sz="2400" dirty="0">
                <a:highlight>
                  <a:srgbClr val="FFFF00"/>
                </a:highlight>
              </a:rPr>
              <a:t>Application to </a:t>
            </a:r>
            <a:r>
              <a:rPr lang="en-US" sz="2400" i="1" dirty="0">
                <a:highlight>
                  <a:srgbClr val="FFFF00"/>
                </a:highlight>
              </a:rPr>
              <a:t>BMI </a:t>
            </a:r>
            <a:r>
              <a:rPr lang="en-US" sz="2400" dirty="0">
                <a:highlight>
                  <a:srgbClr val="FFFF00"/>
                </a:highlight>
              </a:rPr>
              <a:t>is more complicated</a:t>
            </a:r>
          </a:p>
          <a:p>
            <a:pPr lvl="1"/>
            <a:r>
              <a:rPr lang="en-US" sz="2300" dirty="0">
                <a:highlight>
                  <a:srgbClr val="FFFF00"/>
                </a:highlight>
              </a:rPr>
              <a:t>Songs are complements since station needs a whole portfolio of songs </a:t>
            </a:r>
            <a:endParaRPr lang="en-US" sz="2000" dirty="0">
              <a:highlight>
                <a:srgbClr val="FFFF00"/>
              </a:highlight>
            </a:endParaRPr>
          </a:p>
          <a:p>
            <a:pPr lvl="1"/>
            <a:r>
              <a:rPr lang="en-US" sz="2300" dirty="0">
                <a:highlight>
                  <a:srgbClr val="FFFF00"/>
                </a:highlight>
              </a:rPr>
              <a:t>But specific songs could be substitutes or complements</a:t>
            </a:r>
          </a:p>
        </p:txBody>
      </p:sp>
      <p:sp>
        <p:nvSpPr>
          <p:cNvPr id="4" name="Slide Number Placeholder 3">
            <a:extLst>
              <a:ext uri="{FF2B5EF4-FFF2-40B4-BE49-F238E27FC236}">
                <a16:creationId xmlns:a16="http://schemas.microsoft.com/office/drawing/2014/main" id="{E24FC29B-0C85-4353-8F46-0FC5ECFF4C93}"/>
              </a:ext>
            </a:extLst>
          </p:cNvPr>
          <p:cNvSpPr>
            <a:spLocks noGrp="1"/>
          </p:cNvSpPr>
          <p:nvPr>
            <p:ph type="sldNum" sz="quarter" idx="12"/>
          </p:nvPr>
        </p:nvSpPr>
        <p:spPr/>
        <p:txBody>
          <a:bodyPr/>
          <a:lstStyle/>
          <a:p>
            <a:fld id="{837F2808-4F7B-49B1-B06A-0BD2F2A2DA16}" type="slidenum">
              <a:rPr lang="en-US" smtClean="0"/>
              <a:t>18</a:t>
            </a:fld>
            <a:endParaRPr lang="en-US" dirty="0"/>
          </a:p>
        </p:txBody>
      </p:sp>
      <p:cxnSp>
        <p:nvCxnSpPr>
          <p:cNvPr id="5" name="Straight Arrow Connector 4">
            <a:extLst>
              <a:ext uri="{FF2B5EF4-FFF2-40B4-BE49-F238E27FC236}">
                <a16:creationId xmlns:a16="http://schemas.microsoft.com/office/drawing/2014/main" id="{CA2D2FF8-605F-491D-B358-78FF30C47C49}"/>
              </a:ext>
            </a:extLst>
          </p:cNvPr>
          <p:cNvCxnSpPr>
            <a:cxnSpLocks/>
          </p:cNvCxnSpPr>
          <p:nvPr/>
        </p:nvCxnSpPr>
        <p:spPr>
          <a:xfrm flipH="1" flipV="1">
            <a:off x="7599682" y="3348968"/>
            <a:ext cx="1146987" cy="54996"/>
          </a:xfrm>
          <a:prstGeom prst="straightConnector1">
            <a:avLst/>
          </a:prstGeom>
          <a:ln w="38100">
            <a:solidFill>
              <a:srgbClr val="0070C0"/>
            </a:solidFill>
            <a:tailEnd type="triangle"/>
          </a:ln>
        </p:spPr>
        <p:style>
          <a:lnRef idx="1">
            <a:schemeClr val="accent1"/>
          </a:lnRef>
          <a:fillRef idx="0">
            <a:schemeClr val="accent1"/>
          </a:fillRef>
          <a:effectRef idx="0">
            <a:schemeClr val="accent1"/>
          </a:effectRef>
          <a:fontRef idx="minor">
            <a:schemeClr val="tx1"/>
          </a:fontRef>
        </p:style>
      </p:cxnSp>
      <p:sp>
        <p:nvSpPr>
          <p:cNvPr id="6" name="TextBox 5">
            <a:extLst>
              <a:ext uri="{FF2B5EF4-FFF2-40B4-BE49-F238E27FC236}">
                <a16:creationId xmlns:a16="http://schemas.microsoft.com/office/drawing/2014/main" id="{03E04FD9-373C-4D7A-9E63-435DE847661E}"/>
              </a:ext>
            </a:extLst>
          </p:cNvPr>
          <p:cNvSpPr txBox="1"/>
          <p:nvPr/>
        </p:nvSpPr>
        <p:spPr>
          <a:xfrm>
            <a:off x="9041798" y="2967335"/>
            <a:ext cx="2601798" cy="923330"/>
          </a:xfrm>
          <a:prstGeom prst="rect">
            <a:avLst/>
          </a:prstGeom>
          <a:noFill/>
          <a:ln w="38100">
            <a:solidFill>
              <a:srgbClr val="0070C0"/>
            </a:solidFill>
          </a:ln>
        </p:spPr>
        <p:txBody>
          <a:bodyPr wrap="square" rtlCol="0">
            <a:spAutoFit/>
          </a:bodyPr>
          <a:lstStyle/>
          <a:p>
            <a:r>
              <a:rPr lang="en-US" b="1" dirty="0">
                <a:solidFill>
                  <a:srgbClr val="0070C0"/>
                </a:solidFill>
              </a:rPr>
              <a:t>These results assume that the firms are not </a:t>
            </a:r>
            <a:br>
              <a:rPr lang="en-US" b="1" dirty="0">
                <a:solidFill>
                  <a:srgbClr val="0070C0"/>
                </a:solidFill>
              </a:rPr>
            </a:br>
            <a:r>
              <a:rPr lang="en-US" b="1" dirty="0">
                <a:solidFill>
                  <a:srgbClr val="0070C0"/>
                </a:solidFill>
              </a:rPr>
              <a:t>“perfectly competitive”</a:t>
            </a:r>
          </a:p>
        </p:txBody>
      </p:sp>
      <p:cxnSp>
        <p:nvCxnSpPr>
          <p:cNvPr id="8" name="Straight Arrow Connector 7">
            <a:extLst>
              <a:ext uri="{FF2B5EF4-FFF2-40B4-BE49-F238E27FC236}">
                <a16:creationId xmlns:a16="http://schemas.microsoft.com/office/drawing/2014/main" id="{E779AAFF-5143-4C36-A7B4-0FE4945E8646}"/>
              </a:ext>
            </a:extLst>
          </p:cNvPr>
          <p:cNvCxnSpPr>
            <a:cxnSpLocks/>
          </p:cNvCxnSpPr>
          <p:nvPr/>
        </p:nvCxnSpPr>
        <p:spPr>
          <a:xfrm flipH="1">
            <a:off x="7697092" y="3634405"/>
            <a:ext cx="1049577" cy="297510"/>
          </a:xfrm>
          <a:prstGeom prst="straightConnector1">
            <a:avLst/>
          </a:prstGeom>
          <a:ln w="38100">
            <a:solidFill>
              <a:srgbClr val="0070C0"/>
            </a:solidFill>
            <a:tailEnd type="triangle"/>
          </a:ln>
        </p:spPr>
        <p:style>
          <a:lnRef idx="1">
            <a:schemeClr val="accent1"/>
          </a:lnRef>
          <a:fillRef idx="0">
            <a:schemeClr val="accent1"/>
          </a:fillRef>
          <a:effectRef idx="0">
            <a:schemeClr val="accent1"/>
          </a:effectRef>
          <a:fontRef idx="minor">
            <a:schemeClr val="tx1"/>
          </a:fontRef>
        </p:style>
      </p:cxnSp>
      <p:cxnSp>
        <p:nvCxnSpPr>
          <p:cNvPr id="10" name="Straight Arrow Connector 9">
            <a:extLst>
              <a:ext uri="{FF2B5EF4-FFF2-40B4-BE49-F238E27FC236}">
                <a16:creationId xmlns:a16="http://schemas.microsoft.com/office/drawing/2014/main" id="{DFAF560C-5900-44F3-87A4-0D9C4EF8DDB8}"/>
              </a:ext>
            </a:extLst>
          </p:cNvPr>
          <p:cNvCxnSpPr>
            <a:cxnSpLocks/>
          </p:cNvCxnSpPr>
          <p:nvPr/>
        </p:nvCxnSpPr>
        <p:spPr>
          <a:xfrm flipH="1" flipV="1">
            <a:off x="6096000" y="4531360"/>
            <a:ext cx="1503682" cy="599440"/>
          </a:xfrm>
          <a:prstGeom prst="straightConnector1">
            <a:avLst/>
          </a:prstGeom>
          <a:ln w="38100">
            <a:solidFill>
              <a:srgbClr val="0070C0"/>
            </a:solidFill>
            <a:tailEnd type="triangle"/>
          </a:ln>
        </p:spPr>
        <p:style>
          <a:lnRef idx="1">
            <a:schemeClr val="accent1"/>
          </a:lnRef>
          <a:fillRef idx="0">
            <a:schemeClr val="accent1"/>
          </a:fillRef>
          <a:effectRef idx="0">
            <a:schemeClr val="accent1"/>
          </a:effectRef>
          <a:fontRef idx="minor">
            <a:schemeClr val="tx1"/>
          </a:fontRef>
        </p:style>
      </p:cxnSp>
      <p:sp>
        <p:nvSpPr>
          <p:cNvPr id="12" name="TextBox 11">
            <a:extLst>
              <a:ext uri="{FF2B5EF4-FFF2-40B4-BE49-F238E27FC236}">
                <a16:creationId xmlns:a16="http://schemas.microsoft.com/office/drawing/2014/main" id="{2762EEFA-76B1-480F-8870-882F0079A31D}"/>
              </a:ext>
            </a:extLst>
          </p:cNvPr>
          <p:cNvSpPr txBox="1"/>
          <p:nvPr/>
        </p:nvSpPr>
        <p:spPr>
          <a:xfrm>
            <a:off x="8008443" y="4798377"/>
            <a:ext cx="3635153" cy="1200329"/>
          </a:xfrm>
          <a:prstGeom prst="rect">
            <a:avLst/>
          </a:prstGeom>
          <a:noFill/>
          <a:ln w="38100">
            <a:solidFill>
              <a:srgbClr val="0070C0"/>
            </a:solidFill>
          </a:ln>
        </p:spPr>
        <p:txBody>
          <a:bodyPr wrap="square" rtlCol="0">
            <a:spAutoFit/>
          </a:bodyPr>
          <a:lstStyle/>
          <a:p>
            <a:r>
              <a:rPr lang="en-US" b="1" u="sng" dirty="0">
                <a:solidFill>
                  <a:srgbClr val="0070C0"/>
                </a:solidFill>
              </a:rPr>
              <a:t>Economic definition of complements</a:t>
            </a:r>
            <a:r>
              <a:rPr lang="en-US" b="1" dirty="0">
                <a:solidFill>
                  <a:srgbClr val="0070C0"/>
                </a:solidFill>
              </a:rPr>
              <a:t> </a:t>
            </a:r>
            <a:br>
              <a:rPr lang="en-US" b="1" dirty="0">
                <a:solidFill>
                  <a:srgbClr val="0070C0"/>
                </a:solidFill>
              </a:rPr>
            </a:br>
            <a:r>
              <a:rPr lang="en-US" b="1" dirty="0">
                <a:solidFill>
                  <a:srgbClr val="0070C0"/>
                </a:solidFill>
              </a:rPr>
              <a:t>A </a:t>
            </a:r>
            <a:r>
              <a:rPr lang="en-US" b="1" i="1" dirty="0">
                <a:solidFill>
                  <a:srgbClr val="0070C0"/>
                </a:solidFill>
              </a:rPr>
              <a:t>higher </a:t>
            </a:r>
            <a:r>
              <a:rPr lang="en-US" b="1" dirty="0">
                <a:solidFill>
                  <a:srgbClr val="0070C0"/>
                </a:solidFill>
              </a:rPr>
              <a:t>price of product A </a:t>
            </a:r>
            <a:br>
              <a:rPr lang="en-US" b="1" dirty="0">
                <a:solidFill>
                  <a:srgbClr val="0070C0"/>
                </a:solidFill>
              </a:rPr>
            </a:br>
            <a:r>
              <a:rPr lang="en-US" b="1" i="1" dirty="0">
                <a:solidFill>
                  <a:srgbClr val="0070C0"/>
                </a:solidFill>
              </a:rPr>
              <a:t>reduces </a:t>
            </a:r>
            <a:r>
              <a:rPr lang="en-US" b="1" dirty="0">
                <a:solidFill>
                  <a:srgbClr val="0070C0"/>
                </a:solidFill>
              </a:rPr>
              <a:t>the demand for Product B</a:t>
            </a:r>
          </a:p>
        </p:txBody>
      </p:sp>
    </p:spTree>
    <p:extLst>
      <p:ext uri="{BB962C8B-B14F-4D97-AF65-F5344CB8AC3E}">
        <p14:creationId xmlns:p14="http://schemas.microsoft.com/office/powerpoint/2010/main" val="2086975594"/>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090DA8F-20EC-469C-8A53-F75BC3398571}"/>
              </a:ext>
            </a:extLst>
          </p:cNvPr>
          <p:cNvSpPr>
            <a:spLocks noGrp="1"/>
          </p:cNvSpPr>
          <p:nvPr>
            <p:ph type="title"/>
          </p:nvPr>
        </p:nvSpPr>
        <p:spPr>
          <a:xfrm>
            <a:off x="530834" y="48196"/>
            <a:ext cx="10308401" cy="1325563"/>
          </a:xfrm>
        </p:spPr>
        <p:txBody>
          <a:bodyPr/>
          <a:lstStyle/>
          <a:p>
            <a:r>
              <a:rPr lang="en-US" dirty="0"/>
              <a:t>How to Carry Out the Rule of Reason</a:t>
            </a:r>
          </a:p>
        </p:txBody>
      </p:sp>
      <p:sp>
        <p:nvSpPr>
          <p:cNvPr id="5" name="Content Placeholder 4">
            <a:extLst>
              <a:ext uri="{FF2B5EF4-FFF2-40B4-BE49-F238E27FC236}">
                <a16:creationId xmlns:a16="http://schemas.microsoft.com/office/drawing/2014/main" id="{186C2EB1-EA5B-4338-9A3B-2C7491692055}"/>
              </a:ext>
            </a:extLst>
          </p:cNvPr>
          <p:cNvSpPr>
            <a:spLocks noGrp="1"/>
          </p:cNvSpPr>
          <p:nvPr>
            <p:ph idx="1"/>
          </p:nvPr>
        </p:nvSpPr>
        <p:spPr>
          <a:xfrm>
            <a:off x="299190" y="1164550"/>
            <a:ext cx="7124272" cy="5526430"/>
          </a:xfrm>
        </p:spPr>
        <p:txBody>
          <a:bodyPr>
            <a:normAutofit fontScale="85000" lnSpcReduction="20000"/>
          </a:bodyPr>
          <a:lstStyle/>
          <a:p>
            <a:r>
              <a:rPr lang="en-US" i="1" dirty="0"/>
              <a:t>BMI </a:t>
            </a:r>
            <a:r>
              <a:rPr lang="en-US" dirty="0"/>
              <a:t>identifies the 3 key economic issues</a:t>
            </a:r>
          </a:p>
          <a:p>
            <a:pPr lvl="1"/>
            <a:r>
              <a:rPr lang="en-US" dirty="0">
                <a:solidFill>
                  <a:srgbClr val="C00000"/>
                </a:solidFill>
              </a:rPr>
              <a:t>Procompetitive benefits (efficiency justifications/purposes)</a:t>
            </a:r>
          </a:p>
          <a:p>
            <a:pPr lvl="1"/>
            <a:r>
              <a:rPr lang="en-US" dirty="0">
                <a:solidFill>
                  <a:srgbClr val="C00000"/>
                </a:solidFill>
              </a:rPr>
              <a:t>Market power </a:t>
            </a:r>
          </a:p>
          <a:p>
            <a:pPr lvl="1"/>
            <a:r>
              <a:rPr lang="en-US" dirty="0">
                <a:solidFill>
                  <a:srgbClr val="C00000"/>
                </a:solidFill>
              </a:rPr>
              <a:t>Anticompetitive effects</a:t>
            </a:r>
          </a:p>
          <a:p>
            <a:r>
              <a:rPr lang="en-US" sz="3100" b="1" i="1" dirty="0">
                <a:solidFill>
                  <a:srgbClr val="C00000"/>
                </a:solidFill>
              </a:rPr>
              <a:t>Efficiencies (Procompetitive Purpose)</a:t>
            </a:r>
          </a:p>
          <a:p>
            <a:pPr lvl="1"/>
            <a:r>
              <a:rPr lang="en-US" sz="2600" b="1" dirty="0"/>
              <a:t>Efficiencies = procompetitive justifications/benefits</a:t>
            </a:r>
          </a:p>
          <a:p>
            <a:pPr lvl="1"/>
            <a:r>
              <a:rPr lang="en-US" sz="2600" i="1" dirty="0"/>
              <a:t>If plausible efficiencies</a:t>
            </a:r>
            <a:r>
              <a:rPr lang="en-US" sz="2600" dirty="0"/>
              <a:t>, then per se condemnation is inappropriate (</a:t>
            </a:r>
            <a:r>
              <a:rPr lang="en-US" sz="2600" i="1" dirty="0"/>
              <a:t>BMI</a:t>
            </a:r>
            <a:r>
              <a:rPr lang="en-US" sz="2600" dirty="0"/>
              <a:t>)</a:t>
            </a:r>
          </a:p>
          <a:p>
            <a:pPr lvl="1"/>
            <a:r>
              <a:rPr lang="en-US" sz="2600" dirty="0"/>
              <a:t>But asserted efficiency must also be </a:t>
            </a:r>
            <a:r>
              <a:rPr lang="en-US" sz="2600" b="1" i="1" dirty="0">
                <a:solidFill>
                  <a:srgbClr val="C00000"/>
                </a:solidFill>
              </a:rPr>
              <a:t>cognizable </a:t>
            </a:r>
            <a:r>
              <a:rPr lang="en-US" sz="2600" dirty="0"/>
              <a:t>(</a:t>
            </a:r>
            <a:r>
              <a:rPr lang="en-US" sz="2600" i="1" dirty="0" err="1"/>
              <a:t>NSPE</a:t>
            </a:r>
            <a:r>
              <a:rPr lang="en-US" sz="2600" i="1" dirty="0"/>
              <a:t>, Socony</a:t>
            </a:r>
            <a:r>
              <a:rPr lang="en-US" sz="2600" dirty="0"/>
              <a:t>) </a:t>
            </a:r>
          </a:p>
          <a:p>
            <a:pPr lvl="1"/>
            <a:r>
              <a:rPr lang="en-US" sz="2600" dirty="0">
                <a:sym typeface="Wingdings" panose="05000000000000000000" pitchFamily="2" charset="2"/>
              </a:rPr>
              <a:t>I.e., N</a:t>
            </a:r>
            <a:r>
              <a:rPr lang="en-US" sz="2600" dirty="0"/>
              <a:t>ot all claimed efficiencies count</a:t>
            </a:r>
          </a:p>
          <a:p>
            <a:r>
              <a:rPr lang="en-US" sz="3100" b="1" i="1" dirty="0">
                <a:solidFill>
                  <a:srgbClr val="C00000"/>
                </a:solidFill>
              </a:rPr>
              <a:t>Market Power</a:t>
            </a:r>
          </a:p>
          <a:p>
            <a:pPr lvl="1"/>
            <a:r>
              <a:rPr lang="en-US" sz="2600" b="1" dirty="0"/>
              <a:t>Market power = </a:t>
            </a:r>
            <a:r>
              <a:rPr lang="en-US" sz="2600" b="1" i="1" dirty="0"/>
              <a:t>ability &amp; incentive to cause anticompetitive effects</a:t>
            </a:r>
          </a:p>
          <a:p>
            <a:pPr lvl="1"/>
            <a:r>
              <a:rPr lang="en-US" sz="2600" dirty="0"/>
              <a:t>Anticompetitive effects unlikely absent market power </a:t>
            </a:r>
            <a:endParaRPr lang="en-US" sz="2600" b="1" i="1" dirty="0"/>
          </a:p>
          <a:p>
            <a:r>
              <a:rPr lang="en-US" sz="3100" b="1" i="1" dirty="0">
                <a:solidFill>
                  <a:srgbClr val="C00000"/>
                </a:solidFill>
              </a:rPr>
              <a:t>Anticompetitive effects</a:t>
            </a:r>
            <a:endParaRPr lang="en-US" sz="2600" b="1" i="1" dirty="0">
              <a:solidFill>
                <a:srgbClr val="C00000"/>
              </a:solidFill>
            </a:endParaRPr>
          </a:p>
          <a:p>
            <a:pPr lvl="1"/>
            <a:r>
              <a:rPr lang="en-US" sz="2600" b="1" i="1" dirty="0"/>
              <a:t>Harm to consumer welfare (higher price/lower quantity; reduced innovation)</a:t>
            </a:r>
            <a:endParaRPr lang="en-US" sz="2000" dirty="0"/>
          </a:p>
          <a:p>
            <a:pPr lvl="1"/>
            <a:endParaRPr lang="en-US" dirty="0"/>
          </a:p>
        </p:txBody>
      </p:sp>
      <p:sp>
        <p:nvSpPr>
          <p:cNvPr id="4" name="Slide Number Placeholder 3">
            <a:extLst>
              <a:ext uri="{FF2B5EF4-FFF2-40B4-BE49-F238E27FC236}">
                <a16:creationId xmlns:a16="http://schemas.microsoft.com/office/drawing/2014/main" id="{FECD562E-4C3D-42FC-A3E4-23371AE76FEC}"/>
              </a:ext>
            </a:extLst>
          </p:cNvPr>
          <p:cNvSpPr>
            <a:spLocks noGrp="1"/>
          </p:cNvSpPr>
          <p:nvPr>
            <p:ph type="sldNum" sz="quarter" idx="12"/>
          </p:nvPr>
        </p:nvSpPr>
        <p:spPr/>
        <p:txBody>
          <a:bodyPr/>
          <a:lstStyle/>
          <a:p>
            <a:fld id="{837F2808-4F7B-49B1-B06A-0BD2F2A2DA16}" type="slidenum">
              <a:rPr lang="en-US" smtClean="0"/>
              <a:t>19</a:t>
            </a:fld>
            <a:endParaRPr lang="en-US" dirty="0"/>
          </a:p>
        </p:txBody>
      </p:sp>
      <p:grpSp>
        <p:nvGrpSpPr>
          <p:cNvPr id="6" name="Group 5">
            <a:extLst>
              <a:ext uri="{FF2B5EF4-FFF2-40B4-BE49-F238E27FC236}">
                <a16:creationId xmlns:a16="http://schemas.microsoft.com/office/drawing/2014/main" id="{80A52F3D-4F7A-4A33-A358-A0F57DF945FF}"/>
              </a:ext>
            </a:extLst>
          </p:cNvPr>
          <p:cNvGrpSpPr/>
          <p:nvPr/>
        </p:nvGrpSpPr>
        <p:grpSpPr>
          <a:xfrm>
            <a:off x="6915685" y="1835938"/>
            <a:ext cx="4402673" cy="1008442"/>
            <a:chOff x="7748219" y="158046"/>
            <a:chExt cx="3818232" cy="1465775"/>
          </a:xfrm>
        </p:grpSpPr>
        <p:sp>
          <p:nvSpPr>
            <p:cNvPr id="7" name="Rectangle 6">
              <a:extLst>
                <a:ext uri="{FF2B5EF4-FFF2-40B4-BE49-F238E27FC236}">
                  <a16:creationId xmlns:a16="http://schemas.microsoft.com/office/drawing/2014/main" id="{0CC328B4-9A5F-4195-A8E8-FB5526F6973A}"/>
                </a:ext>
              </a:extLst>
            </p:cNvPr>
            <p:cNvSpPr/>
            <p:nvPr/>
          </p:nvSpPr>
          <p:spPr>
            <a:xfrm>
              <a:off x="9207383" y="158046"/>
              <a:ext cx="2359068" cy="1465775"/>
            </a:xfrm>
            <a:prstGeom prst="rect">
              <a:avLst/>
            </a:prstGeom>
            <a:solidFill>
              <a:schemeClr val="bg1"/>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b="1" dirty="0">
                  <a:solidFill>
                    <a:srgbClr val="0070C0"/>
                  </a:solidFill>
                  <a:latin typeface="Times New Roman" panose="02020603050405020304" pitchFamily="18" charset="0"/>
                  <a:cs typeface="Times New Roman" panose="02020603050405020304" pitchFamily="18" charset="0"/>
                </a:rPr>
                <a:t>Rule of Reason Mantra: “Purpose, Power, Effects</a:t>
              </a:r>
              <a:endParaRPr lang="en-US" dirty="0">
                <a:solidFill>
                  <a:srgbClr val="0070C0"/>
                </a:solidFill>
                <a:latin typeface="Times New Roman" panose="02020603050405020304" pitchFamily="18" charset="0"/>
                <a:cs typeface="Times New Roman" panose="02020603050405020304" pitchFamily="18" charset="0"/>
              </a:endParaRPr>
            </a:p>
          </p:txBody>
        </p:sp>
        <p:cxnSp>
          <p:nvCxnSpPr>
            <p:cNvPr id="8" name="Straight Arrow Connector 7">
              <a:extLst>
                <a:ext uri="{FF2B5EF4-FFF2-40B4-BE49-F238E27FC236}">
                  <a16:creationId xmlns:a16="http://schemas.microsoft.com/office/drawing/2014/main" id="{F71A0E19-512F-40B2-9A9C-C4FAD40A783E}"/>
                </a:ext>
              </a:extLst>
            </p:cNvPr>
            <p:cNvCxnSpPr>
              <a:cxnSpLocks/>
            </p:cNvCxnSpPr>
            <p:nvPr/>
          </p:nvCxnSpPr>
          <p:spPr>
            <a:xfrm flipH="1">
              <a:off x="7748219" y="659606"/>
              <a:ext cx="1165330" cy="161896"/>
            </a:xfrm>
            <a:prstGeom prst="straightConnector1">
              <a:avLst/>
            </a:prstGeom>
            <a:ln w="57150">
              <a:tailEnd type="triangle"/>
            </a:ln>
          </p:spPr>
          <p:style>
            <a:lnRef idx="1">
              <a:schemeClr val="accent1"/>
            </a:lnRef>
            <a:fillRef idx="0">
              <a:schemeClr val="accent1"/>
            </a:fillRef>
            <a:effectRef idx="0">
              <a:schemeClr val="accent1"/>
            </a:effectRef>
            <a:fontRef idx="minor">
              <a:schemeClr val="tx1"/>
            </a:fontRef>
          </p:style>
        </p:cxnSp>
      </p:grpSp>
      <p:grpSp>
        <p:nvGrpSpPr>
          <p:cNvPr id="10" name="Group 9">
            <a:extLst>
              <a:ext uri="{FF2B5EF4-FFF2-40B4-BE49-F238E27FC236}">
                <a16:creationId xmlns:a16="http://schemas.microsoft.com/office/drawing/2014/main" id="{5E7B32DA-899B-4F37-9246-FACE3F680DCD}"/>
              </a:ext>
            </a:extLst>
          </p:cNvPr>
          <p:cNvGrpSpPr/>
          <p:nvPr/>
        </p:nvGrpSpPr>
        <p:grpSpPr>
          <a:xfrm>
            <a:off x="5651073" y="4182356"/>
            <a:ext cx="4992952" cy="1088215"/>
            <a:chOff x="6765172" y="40658"/>
            <a:chExt cx="4311828" cy="1075469"/>
          </a:xfrm>
        </p:grpSpPr>
        <p:sp>
          <p:nvSpPr>
            <p:cNvPr id="11" name="Rectangle 10">
              <a:extLst>
                <a:ext uri="{FF2B5EF4-FFF2-40B4-BE49-F238E27FC236}">
                  <a16:creationId xmlns:a16="http://schemas.microsoft.com/office/drawing/2014/main" id="{60DC169D-2AB1-4B97-AF3C-B35081B32BF5}"/>
                </a:ext>
              </a:extLst>
            </p:cNvPr>
            <p:cNvSpPr/>
            <p:nvPr/>
          </p:nvSpPr>
          <p:spPr>
            <a:xfrm>
              <a:off x="8936123" y="40658"/>
              <a:ext cx="2140877" cy="1075469"/>
            </a:xfrm>
            <a:prstGeom prst="rect">
              <a:avLst/>
            </a:prstGeom>
            <a:solidFill>
              <a:schemeClr val="bg1"/>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b="1" dirty="0">
                  <a:solidFill>
                    <a:srgbClr val="C00000"/>
                  </a:solidFill>
                  <a:latin typeface="Times New Roman" panose="02020603050405020304" pitchFamily="18" charset="0"/>
                  <a:cs typeface="Times New Roman" panose="02020603050405020304" pitchFamily="18" charset="0"/>
                </a:rPr>
                <a:t>Market power only relevant after escape per se condemnation</a:t>
              </a:r>
              <a:endParaRPr lang="en-US" dirty="0">
                <a:solidFill>
                  <a:srgbClr val="C00000"/>
                </a:solidFill>
                <a:latin typeface="Times New Roman" panose="02020603050405020304" pitchFamily="18" charset="0"/>
                <a:cs typeface="Times New Roman" panose="02020603050405020304" pitchFamily="18" charset="0"/>
              </a:endParaRPr>
            </a:p>
          </p:txBody>
        </p:sp>
        <p:cxnSp>
          <p:nvCxnSpPr>
            <p:cNvPr id="12" name="Straight Arrow Connector 11">
              <a:extLst>
                <a:ext uri="{FF2B5EF4-FFF2-40B4-BE49-F238E27FC236}">
                  <a16:creationId xmlns:a16="http://schemas.microsoft.com/office/drawing/2014/main" id="{B09CD823-8F00-4DBF-B275-78B7232744D9}"/>
                </a:ext>
              </a:extLst>
            </p:cNvPr>
            <p:cNvCxnSpPr>
              <a:cxnSpLocks/>
            </p:cNvCxnSpPr>
            <p:nvPr/>
          </p:nvCxnSpPr>
          <p:spPr>
            <a:xfrm flipH="1">
              <a:off x="6765172" y="441351"/>
              <a:ext cx="1623436" cy="120284"/>
            </a:xfrm>
            <a:prstGeom prst="straightConnector1">
              <a:avLst/>
            </a:prstGeom>
            <a:ln w="57150">
              <a:tailEnd type="triangle"/>
            </a:ln>
          </p:spPr>
          <p:style>
            <a:lnRef idx="1">
              <a:schemeClr val="accent1"/>
            </a:lnRef>
            <a:fillRef idx="0">
              <a:schemeClr val="accent1"/>
            </a:fillRef>
            <a:effectRef idx="0">
              <a:schemeClr val="accent1"/>
            </a:effectRef>
            <a:fontRef idx="minor">
              <a:schemeClr val="tx1"/>
            </a:fontRef>
          </p:style>
        </p:cxnSp>
      </p:grpSp>
      <p:grpSp>
        <p:nvGrpSpPr>
          <p:cNvPr id="15" name="Group 14">
            <a:extLst>
              <a:ext uri="{FF2B5EF4-FFF2-40B4-BE49-F238E27FC236}">
                <a16:creationId xmlns:a16="http://schemas.microsoft.com/office/drawing/2014/main" id="{51D8A63B-4B11-4891-BEF7-B68BA1368206}"/>
              </a:ext>
            </a:extLst>
          </p:cNvPr>
          <p:cNvGrpSpPr/>
          <p:nvPr/>
        </p:nvGrpSpPr>
        <p:grpSpPr>
          <a:xfrm>
            <a:off x="6891144" y="373745"/>
            <a:ext cx="3948091" cy="726087"/>
            <a:chOff x="6638922" y="34665"/>
            <a:chExt cx="3796151" cy="943954"/>
          </a:xfrm>
        </p:grpSpPr>
        <p:sp>
          <p:nvSpPr>
            <p:cNvPr id="16" name="Rectangle 15">
              <a:extLst>
                <a:ext uri="{FF2B5EF4-FFF2-40B4-BE49-F238E27FC236}">
                  <a16:creationId xmlns:a16="http://schemas.microsoft.com/office/drawing/2014/main" id="{2A4B1D48-AF42-413A-ABAA-6D2ECCAEA937}"/>
                </a:ext>
              </a:extLst>
            </p:cNvPr>
            <p:cNvSpPr/>
            <p:nvPr/>
          </p:nvSpPr>
          <p:spPr>
            <a:xfrm>
              <a:off x="8313915" y="34665"/>
              <a:ext cx="2121158" cy="943954"/>
            </a:xfrm>
            <a:prstGeom prst="rect">
              <a:avLst/>
            </a:prstGeom>
            <a:solidFill>
              <a:schemeClr val="bg1"/>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b="1" dirty="0">
                  <a:solidFill>
                    <a:srgbClr val="0070C0"/>
                  </a:solidFill>
                  <a:latin typeface="Times New Roman" panose="02020603050405020304" pitchFamily="18" charset="0"/>
                  <a:cs typeface="Times New Roman" panose="02020603050405020304" pitchFamily="18" charset="0"/>
                </a:rPr>
                <a:t>BMI does not explain how</a:t>
              </a:r>
              <a:endParaRPr lang="en-US" dirty="0">
                <a:solidFill>
                  <a:srgbClr val="0070C0"/>
                </a:solidFill>
                <a:latin typeface="Times New Roman" panose="02020603050405020304" pitchFamily="18" charset="0"/>
                <a:cs typeface="Times New Roman" panose="02020603050405020304" pitchFamily="18" charset="0"/>
              </a:endParaRPr>
            </a:p>
          </p:txBody>
        </p:sp>
        <p:cxnSp>
          <p:nvCxnSpPr>
            <p:cNvPr id="17" name="Straight Arrow Connector 16">
              <a:extLst>
                <a:ext uri="{FF2B5EF4-FFF2-40B4-BE49-F238E27FC236}">
                  <a16:creationId xmlns:a16="http://schemas.microsoft.com/office/drawing/2014/main" id="{A647C24D-19BB-4CCF-8110-830194529766}"/>
                </a:ext>
              </a:extLst>
            </p:cNvPr>
            <p:cNvCxnSpPr>
              <a:cxnSpLocks/>
            </p:cNvCxnSpPr>
            <p:nvPr/>
          </p:nvCxnSpPr>
          <p:spPr>
            <a:xfrm flipH="1" flipV="1">
              <a:off x="6638922" y="462278"/>
              <a:ext cx="1435384" cy="111744"/>
            </a:xfrm>
            <a:prstGeom prst="straightConnector1">
              <a:avLst/>
            </a:prstGeom>
            <a:ln w="57150">
              <a:tailEnd type="triangle"/>
            </a:ln>
          </p:spPr>
          <p:style>
            <a:lnRef idx="1">
              <a:schemeClr val="accent1"/>
            </a:lnRef>
            <a:fillRef idx="0">
              <a:schemeClr val="accent1"/>
            </a:fillRef>
            <a:effectRef idx="0">
              <a:schemeClr val="accent1"/>
            </a:effectRef>
            <a:fontRef idx="minor">
              <a:schemeClr val="tx1"/>
            </a:fontRef>
          </p:style>
        </p:cxnSp>
      </p:grpSp>
      <p:grpSp>
        <p:nvGrpSpPr>
          <p:cNvPr id="21" name="Group 20">
            <a:extLst>
              <a:ext uri="{FF2B5EF4-FFF2-40B4-BE49-F238E27FC236}">
                <a16:creationId xmlns:a16="http://schemas.microsoft.com/office/drawing/2014/main" id="{75FEBEF0-01B0-4489-8292-CF8A7EC2F45A}"/>
              </a:ext>
            </a:extLst>
          </p:cNvPr>
          <p:cNvGrpSpPr/>
          <p:nvPr/>
        </p:nvGrpSpPr>
        <p:grpSpPr>
          <a:xfrm>
            <a:off x="6466799" y="5855252"/>
            <a:ext cx="4316697" cy="687488"/>
            <a:chOff x="6653183" y="-176379"/>
            <a:chExt cx="4150570" cy="893773"/>
          </a:xfrm>
        </p:grpSpPr>
        <p:sp>
          <p:nvSpPr>
            <p:cNvPr id="22" name="Rectangle 21">
              <a:extLst>
                <a:ext uri="{FF2B5EF4-FFF2-40B4-BE49-F238E27FC236}">
                  <a16:creationId xmlns:a16="http://schemas.microsoft.com/office/drawing/2014/main" id="{1DE73938-A084-43B1-9702-4C8C66A33099}"/>
                </a:ext>
              </a:extLst>
            </p:cNvPr>
            <p:cNvSpPr/>
            <p:nvPr/>
          </p:nvSpPr>
          <p:spPr>
            <a:xfrm>
              <a:off x="8682595" y="-176379"/>
              <a:ext cx="2121158" cy="893773"/>
            </a:xfrm>
            <a:prstGeom prst="rect">
              <a:avLst/>
            </a:prstGeom>
            <a:solidFill>
              <a:schemeClr val="bg1"/>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b="1" dirty="0">
                  <a:solidFill>
                    <a:srgbClr val="0070C0"/>
                  </a:solidFill>
                  <a:latin typeface="Times New Roman" panose="02020603050405020304" pitchFamily="18" charset="0"/>
                  <a:cs typeface="Times New Roman" panose="02020603050405020304" pitchFamily="18" charset="0"/>
                </a:rPr>
                <a:t>Effects = KEY FOCUS</a:t>
              </a:r>
              <a:endParaRPr lang="en-US" dirty="0">
                <a:solidFill>
                  <a:srgbClr val="0070C0"/>
                </a:solidFill>
                <a:latin typeface="Times New Roman" panose="02020603050405020304" pitchFamily="18" charset="0"/>
                <a:cs typeface="Times New Roman" panose="02020603050405020304" pitchFamily="18" charset="0"/>
              </a:endParaRPr>
            </a:p>
          </p:txBody>
        </p:sp>
        <p:cxnSp>
          <p:nvCxnSpPr>
            <p:cNvPr id="23" name="Straight Arrow Connector 22">
              <a:extLst>
                <a:ext uri="{FF2B5EF4-FFF2-40B4-BE49-F238E27FC236}">
                  <a16:creationId xmlns:a16="http://schemas.microsoft.com/office/drawing/2014/main" id="{7CBE1794-1926-4EFC-90A8-FACE40476372}"/>
                </a:ext>
              </a:extLst>
            </p:cNvPr>
            <p:cNvCxnSpPr>
              <a:cxnSpLocks/>
            </p:cNvCxnSpPr>
            <p:nvPr/>
          </p:nvCxnSpPr>
          <p:spPr>
            <a:xfrm flipH="1" flipV="1">
              <a:off x="6653183" y="-118956"/>
              <a:ext cx="1896721" cy="389463"/>
            </a:xfrm>
            <a:prstGeom prst="straightConnector1">
              <a:avLst/>
            </a:prstGeom>
            <a:ln w="57150">
              <a:tailEnd type="triangle"/>
            </a:ln>
          </p:spPr>
          <p:style>
            <a:lnRef idx="1">
              <a:schemeClr val="accent1"/>
            </a:lnRef>
            <a:fillRef idx="0">
              <a:schemeClr val="accent1"/>
            </a:fillRef>
            <a:effectRef idx="0">
              <a:schemeClr val="accent1"/>
            </a:effectRef>
            <a:fontRef idx="minor">
              <a:schemeClr val="tx1"/>
            </a:fontRef>
          </p:style>
        </p:cxnSp>
      </p:grpSp>
      <p:grpSp>
        <p:nvGrpSpPr>
          <p:cNvPr id="18" name="Group 17">
            <a:extLst>
              <a:ext uri="{FF2B5EF4-FFF2-40B4-BE49-F238E27FC236}">
                <a16:creationId xmlns:a16="http://schemas.microsoft.com/office/drawing/2014/main" id="{000FECC1-907D-456C-9EEB-5E36A5C2FA90}"/>
              </a:ext>
            </a:extLst>
          </p:cNvPr>
          <p:cNvGrpSpPr/>
          <p:nvPr/>
        </p:nvGrpSpPr>
        <p:grpSpPr>
          <a:xfrm>
            <a:off x="6771755" y="3247737"/>
            <a:ext cx="4287603" cy="687488"/>
            <a:chOff x="6653183" y="-285237"/>
            <a:chExt cx="4122596" cy="893773"/>
          </a:xfrm>
        </p:grpSpPr>
        <p:sp>
          <p:nvSpPr>
            <p:cNvPr id="19" name="Rectangle 18">
              <a:extLst>
                <a:ext uri="{FF2B5EF4-FFF2-40B4-BE49-F238E27FC236}">
                  <a16:creationId xmlns:a16="http://schemas.microsoft.com/office/drawing/2014/main" id="{FD746C7A-DB8C-4C15-941F-049A6643A1DB}"/>
                </a:ext>
              </a:extLst>
            </p:cNvPr>
            <p:cNvSpPr/>
            <p:nvPr/>
          </p:nvSpPr>
          <p:spPr>
            <a:xfrm>
              <a:off x="8654621" y="-285237"/>
              <a:ext cx="2121158" cy="893773"/>
            </a:xfrm>
            <a:prstGeom prst="rect">
              <a:avLst/>
            </a:prstGeom>
            <a:solidFill>
              <a:schemeClr val="bg1"/>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b="1" dirty="0">
                  <a:solidFill>
                    <a:srgbClr val="0070C0"/>
                  </a:solidFill>
                  <a:latin typeface="Times New Roman" panose="02020603050405020304" pitchFamily="18" charset="0"/>
                  <a:cs typeface="Times New Roman" panose="02020603050405020304" pitchFamily="18" charset="0"/>
                </a:rPr>
                <a:t>The escape hatch</a:t>
              </a:r>
              <a:endParaRPr lang="en-US" dirty="0">
                <a:solidFill>
                  <a:srgbClr val="0070C0"/>
                </a:solidFill>
                <a:latin typeface="Times New Roman" panose="02020603050405020304" pitchFamily="18" charset="0"/>
                <a:cs typeface="Times New Roman" panose="02020603050405020304" pitchFamily="18" charset="0"/>
              </a:endParaRPr>
            </a:p>
          </p:txBody>
        </p:sp>
        <p:cxnSp>
          <p:nvCxnSpPr>
            <p:cNvPr id="20" name="Straight Arrow Connector 19">
              <a:extLst>
                <a:ext uri="{FF2B5EF4-FFF2-40B4-BE49-F238E27FC236}">
                  <a16:creationId xmlns:a16="http://schemas.microsoft.com/office/drawing/2014/main" id="{EAC7DF82-997C-4092-BCB4-C662C379A1C0}"/>
                </a:ext>
              </a:extLst>
            </p:cNvPr>
            <p:cNvCxnSpPr>
              <a:cxnSpLocks/>
            </p:cNvCxnSpPr>
            <p:nvPr/>
          </p:nvCxnSpPr>
          <p:spPr>
            <a:xfrm flipH="1" flipV="1">
              <a:off x="6653183" y="-118956"/>
              <a:ext cx="1896721" cy="389463"/>
            </a:xfrm>
            <a:prstGeom prst="straightConnector1">
              <a:avLst/>
            </a:prstGeom>
            <a:ln w="57150">
              <a:tailEnd type="triangle"/>
            </a:ln>
          </p:spPr>
          <p:style>
            <a:lnRef idx="1">
              <a:schemeClr val="accent1"/>
            </a:lnRef>
            <a:fillRef idx="0">
              <a:schemeClr val="accent1"/>
            </a:fillRef>
            <a:effectRef idx="0">
              <a:schemeClr val="accent1"/>
            </a:effectRef>
            <a:fontRef idx="minor">
              <a:schemeClr val="tx1"/>
            </a:fontRef>
          </p:style>
        </p:cxnSp>
      </p:grpSp>
    </p:spTree>
    <p:extLst>
      <p:ext uri="{BB962C8B-B14F-4D97-AF65-F5344CB8AC3E}">
        <p14:creationId xmlns:p14="http://schemas.microsoft.com/office/powerpoint/2010/main" val="392097273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267848"/>
            <a:ext cx="10515600" cy="1325563"/>
          </a:xfrm>
        </p:spPr>
        <p:txBody>
          <a:bodyPr>
            <a:normAutofit/>
          </a:bodyPr>
          <a:lstStyle/>
          <a:p>
            <a:r>
              <a:rPr lang="en-US" sz="3200" dirty="0"/>
              <a:t>The Evolution of Section 1 Law: 1890 – Present</a:t>
            </a:r>
          </a:p>
        </p:txBody>
      </p:sp>
      <p:sp>
        <p:nvSpPr>
          <p:cNvPr id="3" name="Content Placeholder 2"/>
          <p:cNvSpPr>
            <a:spLocks noGrp="1"/>
          </p:cNvSpPr>
          <p:nvPr>
            <p:ph idx="1"/>
          </p:nvPr>
        </p:nvSpPr>
        <p:spPr>
          <a:xfrm>
            <a:off x="838200" y="1494883"/>
            <a:ext cx="10515600" cy="5226592"/>
          </a:xfrm>
        </p:spPr>
        <p:txBody>
          <a:bodyPr>
            <a:normAutofit/>
          </a:bodyPr>
          <a:lstStyle/>
          <a:p>
            <a:r>
              <a:rPr lang="en-US" sz="2000" dirty="0">
                <a:solidFill>
                  <a:srgbClr val="C00000"/>
                </a:solidFill>
              </a:rPr>
              <a:t>Phase 1</a:t>
            </a:r>
            <a:r>
              <a:rPr lang="en-US" sz="2000" dirty="0"/>
              <a:t>: The Court develops a conclusive (i.e., irrebuttable) anticompetitive presumption for certain horizontal restraints (</a:t>
            </a:r>
            <a:r>
              <a:rPr lang="en-US" sz="2000" i="1" dirty="0"/>
              <a:t>Trenton Potteries, Socony Vacuum, National Society of Professional Engineers</a:t>
            </a:r>
            <a:r>
              <a:rPr lang="en-US" sz="2000" dirty="0"/>
              <a:t>)</a:t>
            </a:r>
          </a:p>
          <a:p>
            <a:pPr lvl="1"/>
            <a:r>
              <a:rPr lang="en-US" sz="2000" i="1" dirty="0"/>
              <a:t>The per se rule. </a:t>
            </a:r>
          </a:p>
          <a:p>
            <a:pPr lvl="1"/>
            <a:r>
              <a:rPr lang="en-US" sz="2000" i="1" dirty="0"/>
              <a:t>More modern usage is per se “analysis”</a:t>
            </a:r>
            <a:endParaRPr lang="en-US" sz="1800" i="1" dirty="0"/>
          </a:p>
          <a:p>
            <a:r>
              <a:rPr lang="en-US" sz="2000" b="1" dirty="0">
                <a:solidFill>
                  <a:srgbClr val="0070C0"/>
                </a:solidFill>
              </a:rPr>
              <a:t>Phase 2: The Court explains what of factors permit defendants to escape from the per se rule and litigate under the rule of reason </a:t>
            </a:r>
            <a:r>
              <a:rPr lang="en-US" sz="2000" b="1" i="1" dirty="0">
                <a:solidFill>
                  <a:srgbClr val="0070C0"/>
                </a:solidFill>
              </a:rPr>
              <a:t>(BMI, NCAA)</a:t>
            </a:r>
          </a:p>
          <a:p>
            <a:r>
              <a:rPr lang="en-US" sz="2000" dirty="0">
                <a:solidFill>
                  <a:srgbClr val="C00000"/>
                </a:solidFill>
              </a:rPr>
              <a:t>Phase 3</a:t>
            </a:r>
            <a:r>
              <a:rPr lang="en-US" sz="2000" dirty="0"/>
              <a:t>: The Court develops an abbreviated ROR (“quick look”) decision process for certain conduct, but then suggests that there may be a continuum from a “full” rule of reason to the per se analysis, an “enquiry meet for the case.” </a:t>
            </a:r>
            <a:r>
              <a:rPr lang="en-US" sz="2000" i="1" dirty="0"/>
              <a:t>(NCAA, Calif. Dental Assoc)</a:t>
            </a:r>
          </a:p>
          <a:p>
            <a:r>
              <a:rPr lang="en-US" sz="2000" dirty="0">
                <a:solidFill>
                  <a:srgbClr val="C00000"/>
                </a:solidFill>
              </a:rPr>
              <a:t>Phase 4</a:t>
            </a:r>
            <a:r>
              <a:rPr lang="en-US" sz="2000" dirty="0"/>
              <a:t>: At the same time, appeals courts adopt a somewhat more structured 3-step decision process (evaluate harm; evaluate benefits; balance to determine net effect) replaces the open-ended CBOT inquiry (</a:t>
            </a:r>
            <a:r>
              <a:rPr lang="en-US" sz="2000" i="1" dirty="0" err="1"/>
              <a:t>RealComp</a:t>
            </a:r>
            <a:r>
              <a:rPr lang="en-US" sz="2000" i="1" dirty="0"/>
              <a:t> II</a:t>
            </a:r>
            <a:r>
              <a:rPr lang="en-US" sz="2000" dirty="0"/>
              <a:t>) </a:t>
            </a:r>
          </a:p>
          <a:p>
            <a:pPr lvl="1"/>
            <a:r>
              <a:rPr lang="en-US" sz="1800" dirty="0"/>
              <a:t>This 3-step process also is applied to Section 2 (</a:t>
            </a:r>
            <a:r>
              <a:rPr lang="en-US" sz="1800" i="1" dirty="0"/>
              <a:t>Microsoft, Meritor) </a:t>
            </a:r>
            <a:r>
              <a:rPr lang="en-US" sz="1800" dirty="0"/>
              <a:t>and mergers (</a:t>
            </a:r>
            <a:r>
              <a:rPr lang="en-US" sz="1800" i="1" dirty="0"/>
              <a:t>Baker Hughes)</a:t>
            </a:r>
            <a:endParaRPr lang="en-US" sz="1800" dirty="0"/>
          </a:p>
        </p:txBody>
      </p:sp>
      <p:sp>
        <p:nvSpPr>
          <p:cNvPr id="4" name="Slide Number Placeholder 3"/>
          <p:cNvSpPr>
            <a:spLocks noGrp="1"/>
          </p:cNvSpPr>
          <p:nvPr>
            <p:ph type="sldNum" sz="quarter" idx="12"/>
          </p:nvPr>
        </p:nvSpPr>
        <p:spPr/>
        <p:txBody>
          <a:bodyPr/>
          <a:lstStyle/>
          <a:p>
            <a:fld id="{99F71A1A-31A9-4FA5-B879-5476ABEEDC5F}" type="slidenum">
              <a:rPr lang="en-US" smtClean="0"/>
              <a:t>2</a:t>
            </a:fld>
            <a:endParaRPr lang="en-US"/>
          </a:p>
        </p:txBody>
      </p:sp>
    </p:spTree>
    <p:extLst>
      <p:ext uri="{BB962C8B-B14F-4D97-AF65-F5344CB8AC3E}">
        <p14:creationId xmlns:p14="http://schemas.microsoft.com/office/powerpoint/2010/main" val="3835746453"/>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FDC29B3-DCCE-46F1-99F7-E00E6B061B4E}"/>
              </a:ext>
            </a:extLst>
          </p:cNvPr>
          <p:cNvSpPr>
            <a:spLocks noGrp="1"/>
          </p:cNvSpPr>
          <p:nvPr>
            <p:ph type="title"/>
          </p:nvPr>
        </p:nvSpPr>
        <p:spPr>
          <a:xfrm>
            <a:off x="342584" y="32392"/>
            <a:ext cx="10515600" cy="1325563"/>
          </a:xfrm>
        </p:spPr>
        <p:txBody>
          <a:bodyPr>
            <a:normAutofit/>
          </a:bodyPr>
          <a:lstStyle/>
          <a:p>
            <a:r>
              <a:rPr lang="en-US" sz="3200" dirty="0"/>
              <a:t>Market Power is an Issue Under the ROR</a:t>
            </a:r>
          </a:p>
        </p:txBody>
      </p:sp>
      <p:sp>
        <p:nvSpPr>
          <p:cNvPr id="3" name="Content Placeholder 2">
            <a:extLst>
              <a:ext uri="{FF2B5EF4-FFF2-40B4-BE49-F238E27FC236}">
                <a16:creationId xmlns:a16="http://schemas.microsoft.com/office/drawing/2014/main" id="{775A32F2-124E-4EE6-904B-0FC1B1FF8068}"/>
              </a:ext>
            </a:extLst>
          </p:cNvPr>
          <p:cNvSpPr>
            <a:spLocks noGrp="1"/>
          </p:cNvSpPr>
          <p:nvPr>
            <p:ph idx="1"/>
          </p:nvPr>
        </p:nvSpPr>
        <p:spPr>
          <a:xfrm>
            <a:off x="342584" y="1544851"/>
            <a:ext cx="10515600" cy="4351338"/>
          </a:xfrm>
        </p:spPr>
        <p:txBody>
          <a:bodyPr>
            <a:normAutofit fontScale="92500"/>
          </a:bodyPr>
          <a:lstStyle/>
          <a:p>
            <a:r>
              <a:rPr lang="en-US" sz="2400" dirty="0"/>
              <a:t>With this background in mind, which plainly enough indicates that, over the years and in the face of available alternatives, the blanket license has provided an acceptable mechanism for at least a large part of the market for the performing rights to copyrighted musical compositions, we cannot agree that it should automatically be declared illegal in all of its many manifestations. </a:t>
            </a:r>
            <a:r>
              <a:rPr lang="en-US" sz="2400" b="1" dirty="0">
                <a:solidFill>
                  <a:srgbClr val="C00000"/>
                </a:solidFill>
              </a:rPr>
              <a:t>Rather, when attacked, it should be subjected to a more discriminating examination under the rule of reason. It may not ultimately survive that attack, but that is not the issue before us today.</a:t>
            </a:r>
          </a:p>
          <a:p>
            <a:endParaRPr lang="en-US" sz="2400" b="1" dirty="0">
              <a:solidFill>
                <a:srgbClr val="C00000"/>
              </a:solidFill>
            </a:endParaRPr>
          </a:p>
          <a:p>
            <a:r>
              <a:rPr lang="en-US" sz="2400" dirty="0"/>
              <a:t>Moreover, the substantial restraints placed on ASCAP and its members by the consent decree must not be ignored. </a:t>
            </a:r>
            <a:r>
              <a:rPr lang="en-US" sz="2400" dirty="0">
                <a:solidFill>
                  <a:srgbClr val="C00000"/>
                </a:solidFill>
              </a:rPr>
              <a:t>The District Court found that there was </a:t>
            </a:r>
            <a:r>
              <a:rPr lang="en-US" sz="2400" u="sng" dirty="0">
                <a:solidFill>
                  <a:srgbClr val="C00000"/>
                </a:solidFill>
              </a:rPr>
              <a:t>no legal, practical, or conspiratorial impediment</a:t>
            </a:r>
            <a:r>
              <a:rPr lang="en-US" sz="2400" dirty="0">
                <a:solidFill>
                  <a:srgbClr val="C00000"/>
                </a:solidFill>
              </a:rPr>
              <a:t> to CBS's obtaining individual licenses; </a:t>
            </a:r>
            <a:r>
              <a:rPr lang="en-US" sz="2400" b="1" u="sng" dirty="0">
                <a:solidFill>
                  <a:srgbClr val="C00000"/>
                </a:solidFill>
              </a:rPr>
              <a:t>CBS, in short, had a real choice</a:t>
            </a:r>
            <a:r>
              <a:rPr lang="en-US" sz="2400" dirty="0">
                <a:solidFill>
                  <a:srgbClr val="C00000"/>
                </a:solidFill>
              </a:rPr>
              <a:t>.  </a:t>
            </a:r>
            <a:br>
              <a:rPr lang="en-US" sz="2400" dirty="0"/>
            </a:br>
            <a:endParaRPr lang="en-US" sz="2400" dirty="0"/>
          </a:p>
          <a:p>
            <a:pPr marL="0" indent="0">
              <a:buNone/>
            </a:pPr>
            <a:endParaRPr lang="en-US" sz="2400" dirty="0"/>
          </a:p>
        </p:txBody>
      </p:sp>
      <p:sp>
        <p:nvSpPr>
          <p:cNvPr id="4" name="Slide Number Placeholder 3">
            <a:extLst>
              <a:ext uri="{FF2B5EF4-FFF2-40B4-BE49-F238E27FC236}">
                <a16:creationId xmlns:a16="http://schemas.microsoft.com/office/drawing/2014/main" id="{F94114C5-6B03-41BD-A09D-959F3889C29D}"/>
              </a:ext>
            </a:extLst>
          </p:cNvPr>
          <p:cNvSpPr>
            <a:spLocks noGrp="1"/>
          </p:cNvSpPr>
          <p:nvPr>
            <p:ph type="sldNum" sz="quarter" idx="12"/>
          </p:nvPr>
        </p:nvSpPr>
        <p:spPr/>
        <p:txBody>
          <a:bodyPr/>
          <a:lstStyle/>
          <a:p>
            <a:fld id="{837F2808-4F7B-49B1-B06A-0BD2F2A2DA16}" type="slidenum">
              <a:rPr lang="en-US" smtClean="0"/>
              <a:t>20</a:t>
            </a:fld>
            <a:endParaRPr lang="en-US"/>
          </a:p>
        </p:txBody>
      </p:sp>
      <p:sp>
        <p:nvSpPr>
          <p:cNvPr id="7" name="TextBox 6">
            <a:extLst>
              <a:ext uri="{FF2B5EF4-FFF2-40B4-BE49-F238E27FC236}">
                <a16:creationId xmlns:a16="http://schemas.microsoft.com/office/drawing/2014/main" id="{C9B8BCE7-D1C4-48BD-B19B-6233B9423FD5}"/>
              </a:ext>
            </a:extLst>
          </p:cNvPr>
          <p:cNvSpPr txBox="1"/>
          <p:nvPr/>
        </p:nvSpPr>
        <p:spPr>
          <a:xfrm>
            <a:off x="7051249" y="5783253"/>
            <a:ext cx="4778103" cy="830997"/>
          </a:xfrm>
          <a:prstGeom prst="rect">
            <a:avLst/>
          </a:prstGeom>
          <a:solidFill>
            <a:srgbClr val="FFFF00"/>
          </a:solidFill>
          <a:ln w="28575">
            <a:solidFill>
              <a:srgbClr val="0070C0"/>
            </a:solidFill>
          </a:ln>
        </p:spPr>
        <p:txBody>
          <a:bodyPr wrap="none" rtlCol="0">
            <a:spAutoFit/>
          </a:bodyPr>
          <a:lstStyle/>
          <a:p>
            <a:r>
              <a:rPr lang="en-US" sz="2400" b="1" dirty="0">
                <a:solidFill>
                  <a:srgbClr val="0070C0"/>
                </a:solidFill>
              </a:rPr>
              <a:t>Market power becomes an issue </a:t>
            </a:r>
          </a:p>
          <a:p>
            <a:r>
              <a:rPr lang="en-US" sz="2400" b="1" dirty="0">
                <a:solidFill>
                  <a:srgbClr val="0070C0"/>
                </a:solidFill>
              </a:rPr>
              <a:t>once escaping per se condemnation</a:t>
            </a:r>
          </a:p>
        </p:txBody>
      </p:sp>
      <p:cxnSp>
        <p:nvCxnSpPr>
          <p:cNvPr id="9" name="Straight Arrow Connector 8">
            <a:extLst>
              <a:ext uri="{FF2B5EF4-FFF2-40B4-BE49-F238E27FC236}">
                <a16:creationId xmlns:a16="http://schemas.microsoft.com/office/drawing/2014/main" id="{6F3ED2FD-E29B-4A05-A19F-199514519000}"/>
              </a:ext>
            </a:extLst>
          </p:cNvPr>
          <p:cNvCxnSpPr>
            <a:cxnSpLocks/>
          </p:cNvCxnSpPr>
          <p:nvPr/>
        </p:nvCxnSpPr>
        <p:spPr>
          <a:xfrm flipH="1" flipV="1">
            <a:off x="5553959" y="5356744"/>
            <a:ext cx="1084081" cy="380641"/>
          </a:xfrm>
          <a:prstGeom prst="straightConnector1">
            <a:avLst/>
          </a:prstGeom>
          <a:ln w="38100">
            <a:solidFill>
              <a:srgbClr val="0070C0"/>
            </a:solidFill>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734849713"/>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35000" y="78595"/>
            <a:ext cx="10515600" cy="1325563"/>
          </a:xfrm>
        </p:spPr>
        <p:txBody>
          <a:bodyPr>
            <a:normAutofit/>
          </a:bodyPr>
          <a:lstStyle/>
          <a:p>
            <a:r>
              <a:rPr lang="en-US" dirty="0"/>
              <a:t>Modern Procedural Focus: Burden-Shifting Tennis Match</a:t>
            </a:r>
            <a:br>
              <a:rPr lang="en-US" dirty="0"/>
            </a:br>
            <a:endParaRPr lang="en-US" dirty="0"/>
          </a:p>
        </p:txBody>
      </p:sp>
      <p:sp>
        <p:nvSpPr>
          <p:cNvPr id="3" name="Content Placeholder 2"/>
          <p:cNvSpPr>
            <a:spLocks noGrp="1"/>
          </p:cNvSpPr>
          <p:nvPr>
            <p:ph idx="1"/>
          </p:nvPr>
        </p:nvSpPr>
        <p:spPr>
          <a:xfrm>
            <a:off x="0" y="1127761"/>
            <a:ext cx="9239139" cy="5283314"/>
          </a:xfrm>
        </p:spPr>
        <p:txBody>
          <a:bodyPr>
            <a:normAutofit fontScale="92500" lnSpcReduction="20000"/>
          </a:bodyPr>
          <a:lstStyle/>
          <a:p>
            <a:pPr lvl="1"/>
            <a:r>
              <a:rPr lang="en-US" dirty="0"/>
              <a:t>Burden-Shifting to Defendant </a:t>
            </a:r>
          </a:p>
          <a:p>
            <a:pPr lvl="2"/>
            <a:r>
              <a:rPr lang="en-US" dirty="0"/>
              <a:t>What kind/amount of </a:t>
            </a:r>
            <a:r>
              <a:rPr lang="en-US" b="1" i="1" dirty="0"/>
              <a:t>evidence of anticompetitive effects </a:t>
            </a:r>
            <a:r>
              <a:rPr lang="en-US" dirty="0">
                <a:solidFill>
                  <a:srgbClr val="C00000"/>
                </a:solidFill>
              </a:rPr>
              <a:t>shifts the burden from plaintiff to defendant</a:t>
            </a:r>
            <a:r>
              <a:rPr lang="en-US" dirty="0"/>
              <a:t>?</a:t>
            </a:r>
          </a:p>
          <a:p>
            <a:pPr lvl="2"/>
            <a:r>
              <a:rPr lang="en-US" dirty="0"/>
              <a:t>Evidence of </a:t>
            </a:r>
            <a:r>
              <a:rPr lang="en-US" dirty="0">
                <a:solidFill>
                  <a:srgbClr val="C00000"/>
                </a:solidFill>
              </a:rPr>
              <a:t>“actual” effects</a:t>
            </a:r>
            <a:r>
              <a:rPr lang="en-US" dirty="0"/>
              <a:t>?</a:t>
            </a:r>
          </a:p>
          <a:p>
            <a:pPr lvl="2"/>
            <a:r>
              <a:rPr lang="en-US" dirty="0"/>
              <a:t>What role for </a:t>
            </a:r>
            <a:r>
              <a:rPr lang="en-US" dirty="0">
                <a:solidFill>
                  <a:srgbClr val="C00000"/>
                </a:solidFill>
              </a:rPr>
              <a:t>“reasonable inferences” and “presumptions”</a:t>
            </a:r>
            <a:r>
              <a:rPr lang="en-US" dirty="0"/>
              <a:t>? </a:t>
            </a:r>
          </a:p>
          <a:p>
            <a:pPr marL="457200" lvl="1" indent="0">
              <a:buNone/>
            </a:pPr>
            <a:endParaRPr lang="en-US" dirty="0"/>
          </a:p>
          <a:p>
            <a:pPr lvl="1"/>
            <a:r>
              <a:rPr lang="en-US" dirty="0"/>
              <a:t>Defendant’s Burden</a:t>
            </a:r>
          </a:p>
          <a:p>
            <a:pPr lvl="2"/>
            <a:r>
              <a:rPr lang="en-US" dirty="0"/>
              <a:t>When and how can a </a:t>
            </a:r>
            <a:r>
              <a:rPr lang="en-US" b="1" i="1" dirty="0"/>
              <a:t>defendant rebut</a:t>
            </a:r>
            <a:r>
              <a:rPr lang="en-US" dirty="0"/>
              <a:t>? </a:t>
            </a:r>
          </a:p>
          <a:p>
            <a:pPr lvl="2"/>
            <a:r>
              <a:rPr lang="en-US" dirty="0"/>
              <a:t>What are </a:t>
            </a:r>
            <a:r>
              <a:rPr lang="en-US" dirty="0">
                <a:solidFill>
                  <a:srgbClr val="C00000"/>
                </a:solidFill>
              </a:rPr>
              <a:t>plausible and cognizable efficiency justifications</a:t>
            </a:r>
            <a:r>
              <a:rPr lang="en-US" dirty="0"/>
              <a:t>? </a:t>
            </a:r>
          </a:p>
          <a:p>
            <a:pPr lvl="2"/>
            <a:r>
              <a:rPr lang="en-US" dirty="0"/>
              <a:t>How much/what kind of evidence is needed to </a:t>
            </a:r>
            <a:r>
              <a:rPr lang="en-US" dirty="0">
                <a:solidFill>
                  <a:srgbClr val="C00000"/>
                </a:solidFill>
              </a:rPr>
              <a:t>shift a burden back to the plaintiff</a:t>
            </a:r>
            <a:r>
              <a:rPr lang="en-US" dirty="0"/>
              <a:t>?</a:t>
            </a:r>
          </a:p>
          <a:p>
            <a:pPr lvl="2"/>
            <a:r>
              <a:rPr lang="en-US" dirty="0"/>
              <a:t>Burden of production vs Burden of persuasion?</a:t>
            </a:r>
          </a:p>
          <a:p>
            <a:pPr marL="457200" lvl="1" indent="0">
              <a:buNone/>
            </a:pPr>
            <a:endParaRPr lang="en-US" dirty="0"/>
          </a:p>
          <a:p>
            <a:pPr lvl="1"/>
            <a:r>
              <a:rPr lang="en-US" dirty="0"/>
              <a:t>Plaintiff’s Subsequent Burden of Overall Effects if Burden Shifts Back to Plaintiff </a:t>
            </a:r>
          </a:p>
          <a:p>
            <a:pPr lvl="2"/>
            <a:r>
              <a:rPr lang="en-US" dirty="0"/>
              <a:t>(I.e., if both plaintiff and defendant meet their burdens of </a:t>
            </a:r>
            <a:r>
              <a:rPr lang="en-US" i="1" dirty="0"/>
              <a:t>production</a:t>
            </a:r>
            <a:r>
              <a:rPr lang="en-US" dirty="0"/>
              <a:t>) </a:t>
            </a:r>
          </a:p>
          <a:p>
            <a:pPr lvl="2"/>
            <a:r>
              <a:rPr lang="en-US" b="1" dirty="0">
                <a:solidFill>
                  <a:srgbClr val="C00000"/>
                </a:solidFill>
              </a:rPr>
              <a:t>#A: </a:t>
            </a:r>
            <a:r>
              <a:rPr lang="en-US" dirty="0"/>
              <a:t>Plaintiff must show “overall” anticompetitive effects  -- anticompetitive harms “outweigh” procompetitive benefits, so consumers harmed “on balance”</a:t>
            </a:r>
          </a:p>
          <a:p>
            <a:pPr lvl="2"/>
            <a:r>
              <a:rPr lang="en-US" b="1" dirty="0">
                <a:solidFill>
                  <a:srgbClr val="C00000"/>
                </a:solidFill>
              </a:rPr>
              <a:t>#B: </a:t>
            </a:r>
            <a:r>
              <a:rPr lang="en-US" dirty="0"/>
              <a:t>Plaintiff must show a “less restrictive alternative” that achieves “most” (or all) benefits with less (or no) harms.</a:t>
            </a:r>
          </a:p>
          <a:p>
            <a:pPr marL="914400" lvl="2" indent="0">
              <a:buNone/>
            </a:pPr>
            <a:endParaRPr lang="en-US" dirty="0"/>
          </a:p>
        </p:txBody>
      </p:sp>
      <p:sp>
        <p:nvSpPr>
          <p:cNvPr id="4" name="Slide Number Placeholder 3"/>
          <p:cNvSpPr>
            <a:spLocks noGrp="1"/>
          </p:cNvSpPr>
          <p:nvPr>
            <p:ph type="sldNum" sz="quarter" idx="12"/>
          </p:nvPr>
        </p:nvSpPr>
        <p:spPr/>
        <p:txBody>
          <a:bodyPr/>
          <a:lstStyle/>
          <a:p>
            <a:pPr>
              <a:defRPr/>
            </a:pPr>
            <a:fld id="{454E371F-DDC3-4B68-9EEE-47F5F5D33FD7}" type="slidenum">
              <a:rPr lang="en-US" smtClean="0"/>
              <a:pPr>
                <a:defRPr/>
              </a:pPr>
              <a:t>21</a:t>
            </a:fld>
            <a:endParaRPr lang="en-US"/>
          </a:p>
        </p:txBody>
      </p:sp>
      <p:grpSp>
        <p:nvGrpSpPr>
          <p:cNvPr id="5" name="Group 4">
            <a:extLst>
              <a:ext uri="{FF2B5EF4-FFF2-40B4-BE49-F238E27FC236}">
                <a16:creationId xmlns:a16="http://schemas.microsoft.com/office/drawing/2014/main" id="{F63FAF17-8D4F-4019-9286-13AC82FD3184}"/>
              </a:ext>
            </a:extLst>
          </p:cNvPr>
          <p:cNvGrpSpPr/>
          <p:nvPr/>
        </p:nvGrpSpPr>
        <p:grpSpPr>
          <a:xfrm>
            <a:off x="7756990" y="2175521"/>
            <a:ext cx="3982224" cy="687488"/>
            <a:chOff x="6634957" y="-285237"/>
            <a:chExt cx="3828970" cy="893773"/>
          </a:xfrm>
        </p:grpSpPr>
        <p:sp>
          <p:nvSpPr>
            <p:cNvPr id="6" name="Rectangle 5">
              <a:extLst>
                <a:ext uri="{FF2B5EF4-FFF2-40B4-BE49-F238E27FC236}">
                  <a16:creationId xmlns:a16="http://schemas.microsoft.com/office/drawing/2014/main" id="{E2776097-805B-4D80-8A5C-FC734358EAD1}"/>
                </a:ext>
              </a:extLst>
            </p:cNvPr>
            <p:cNvSpPr/>
            <p:nvPr/>
          </p:nvSpPr>
          <p:spPr>
            <a:xfrm>
              <a:off x="8342769" y="-285237"/>
              <a:ext cx="2121158" cy="893773"/>
            </a:xfrm>
            <a:prstGeom prst="rect">
              <a:avLst/>
            </a:prstGeom>
            <a:solidFill>
              <a:schemeClr val="bg1"/>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b="1" dirty="0">
                  <a:solidFill>
                    <a:srgbClr val="0070C0"/>
                  </a:solidFill>
                  <a:latin typeface="Times New Roman" panose="02020603050405020304" pitchFamily="18" charset="0"/>
                  <a:cs typeface="Times New Roman" panose="02020603050405020304" pitchFamily="18" charset="0"/>
                </a:rPr>
                <a:t>See also casebook bullets p. 157</a:t>
              </a:r>
              <a:endParaRPr lang="en-US" dirty="0">
                <a:solidFill>
                  <a:srgbClr val="0070C0"/>
                </a:solidFill>
                <a:latin typeface="Times New Roman" panose="02020603050405020304" pitchFamily="18" charset="0"/>
                <a:cs typeface="Times New Roman" panose="02020603050405020304" pitchFamily="18" charset="0"/>
              </a:endParaRPr>
            </a:p>
          </p:txBody>
        </p:sp>
        <p:cxnSp>
          <p:nvCxnSpPr>
            <p:cNvPr id="7" name="Straight Arrow Connector 6">
              <a:extLst>
                <a:ext uri="{FF2B5EF4-FFF2-40B4-BE49-F238E27FC236}">
                  <a16:creationId xmlns:a16="http://schemas.microsoft.com/office/drawing/2014/main" id="{C0E997DA-C454-4AE3-9B2F-E4CD68EEDE14}"/>
                </a:ext>
              </a:extLst>
            </p:cNvPr>
            <p:cNvCxnSpPr>
              <a:cxnSpLocks/>
            </p:cNvCxnSpPr>
            <p:nvPr/>
          </p:nvCxnSpPr>
          <p:spPr>
            <a:xfrm flipH="1" flipV="1">
              <a:off x="6634957" y="80124"/>
              <a:ext cx="1435384" cy="111744"/>
            </a:xfrm>
            <a:prstGeom prst="straightConnector1">
              <a:avLst/>
            </a:prstGeom>
            <a:ln w="57150">
              <a:tailEnd type="triangle"/>
            </a:ln>
          </p:spPr>
          <p:style>
            <a:lnRef idx="1">
              <a:schemeClr val="accent1"/>
            </a:lnRef>
            <a:fillRef idx="0">
              <a:schemeClr val="accent1"/>
            </a:fillRef>
            <a:effectRef idx="0">
              <a:schemeClr val="accent1"/>
            </a:effectRef>
            <a:fontRef idx="minor">
              <a:schemeClr val="tx1"/>
            </a:fontRef>
          </p:style>
        </p:cxnSp>
      </p:grpSp>
      <p:cxnSp>
        <p:nvCxnSpPr>
          <p:cNvPr id="8" name="Straight Arrow Connector 7">
            <a:extLst>
              <a:ext uri="{FF2B5EF4-FFF2-40B4-BE49-F238E27FC236}">
                <a16:creationId xmlns:a16="http://schemas.microsoft.com/office/drawing/2014/main" id="{7117586A-29F7-4A1E-A5AD-DE9F60CC2D84}"/>
              </a:ext>
            </a:extLst>
          </p:cNvPr>
          <p:cNvCxnSpPr>
            <a:cxnSpLocks/>
          </p:cNvCxnSpPr>
          <p:nvPr/>
        </p:nvCxnSpPr>
        <p:spPr>
          <a:xfrm flipH="1">
            <a:off x="8079301" y="3010328"/>
            <a:ext cx="1249634" cy="428272"/>
          </a:xfrm>
          <a:prstGeom prst="straightConnector1">
            <a:avLst/>
          </a:prstGeom>
          <a:ln w="57150">
            <a:tailEnd type="triangle"/>
          </a:ln>
        </p:spPr>
        <p:style>
          <a:lnRef idx="1">
            <a:schemeClr val="accent1"/>
          </a:lnRef>
          <a:fillRef idx="0">
            <a:schemeClr val="accent1"/>
          </a:fillRef>
          <a:effectRef idx="0">
            <a:schemeClr val="accent1"/>
          </a:effectRef>
          <a:fontRef idx="minor">
            <a:schemeClr val="tx1"/>
          </a:fontRef>
        </p:style>
      </p:cxnSp>
      <p:sp>
        <p:nvSpPr>
          <p:cNvPr id="9" name="TextBox 8">
            <a:extLst>
              <a:ext uri="{FF2B5EF4-FFF2-40B4-BE49-F238E27FC236}">
                <a16:creationId xmlns:a16="http://schemas.microsoft.com/office/drawing/2014/main" id="{A3B0B46F-F26D-4794-A28D-2676FADD49C4}"/>
              </a:ext>
            </a:extLst>
          </p:cNvPr>
          <p:cNvSpPr txBox="1"/>
          <p:nvPr/>
        </p:nvSpPr>
        <p:spPr>
          <a:xfrm>
            <a:off x="9423604" y="3902726"/>
            <a:ext cx="2425163" cy="1200329"/>
          </a:xfrm>
          <a:prstGeom prst="rect">
            <a:avLst/>
          </a:prstGeom>
          <a:solidFill>
            <a:srgbClr val="FFFF00"/>
          </a:solidFill>
          <a:ln w="38100">
            <a:solidFill>
              <a:srgbClr val="0070C0"/>
            </a:solidFill>
          </a:ln>
        </p:spPr>
        <p:txBody>
          <a:bodyPr wrap="square" rtlCol="0">
            <a:spAutoFit/>
          </a:bodyPr>
          <a:lstStyle/>
          <a:p>
            <a:r>
              <a:rPr lang="en-US" b="1" u="sng" dirty="0">
                <a:solidFill>
                  <a:srgbClr val="0070C0"/>
                </a:solidFill>
              </a:rPr>
              <a:t>Key current issue</a:t>
            </a:r>
            <a:r>
              <a:rPr lang="en-US" b="1" dirty="0">
                <a:solidFill>
                  <a:srgbClr val="0070C0"/>
                </a:solidFill>
              </a:rPr>
              <a:t>  </a:t>
            </a:r>
          </a:p>
          <a:p>
            <a:r>
              <a:rPr lang="en-US" b="1" dirty="0">
                <a:solidFill>
                  <a:srgbClr val="0070C0"/>
                </a:solidFill>
              </a:rPr>
              <a:t>What must the defendant show in Step 2?</a:t>
            </a:r>
          </a:p>
        </p:txBody>
      </p:sp>
      <p:cxnSp>
        <p:nvCxnSpPr>
          <p:cNvPr id="10" name="Straight Arrow Connector 9">
            <a:extLst>
              <a:ext uri="{FF2B5EF4-FFF2-40B4-BE49-F238E27FC236}">
                <a16:creationId xmlns:a16="http://schemas.microsoft.com/office/drawing/2014/main" id="{AE37FB04-A490-43C4-BFEC-223CA4337D06}"/>
              </a:ext>
            </a:extLst>
          </p:cNvPr>
          <p:cNvCxnSpPr>
            <a:cxnSpLocks/>
          </p:cNvCxnSpPr>
          <p:nvPr/>
        </p:nvCxnSpPr>
        <p:spPr>
          <a:xfrm flipH="1" flipV="1">
            <a:off x="7907479" y="4257688"/>
            <a:ext cx="1191856" cy="146069"/>
          </a:xfrm>
          <a:prstGeom prst="straightConnector1">
            <a:avLst/>
          </a:prstGeom>
          <a:ln w="38100">
            <a:solidFill>
              <a:srgbClr val="0070C0"/>
            </a:solidFill>
            <a:tailEnd type="triangle"/>
          </a:ln>
        </p:spPr>
        <p:style>
          <a:lnRef idx="1">
            <a:schemeClr val="accent1"/>
          </a:lnRef>
          <a:fillRef idx="0">
            <a:schemeClr val="accent1"/>
          </a:fillRef>
          <a:effectRef idx="0">
            <a:schemeClr val="accent1"/>
          </a:effectRef>
          <a:fontRef idx="minor">
            <a:schemeClr val="tx1"/>
          </a:fontRef>
        </p:style>
      </p:cxnSp>
      <p:grpSp>
        <p:nvGrpSpPr>
          <p:cNvPr id="11" name="Group 10">
            <a:extLst>
              <a:ext uri="{FF2B5EF4-FFF2-40B4-BE49-F238E27FC236}">
                <a16:creationId xmlns:a16="http://schemas.microsoft.com/office/drawing/2014/main" id="{64974835-A6C6-48D4-8A77-EE60AEAC7157}"/>
              </a:ext>
            </a:extLst>
          </p:cNvPr>
          <p:cNvGrpSpPr/>
          <p:nvPr/>
        </p:nvGrpSpPr>
        <p:grpSpPr>
          <a:xfrm>
            <a:off x="7432492" y="5618480"/>
            <a:ext cx="4416275" cy="1102995"/>
            <a:chOff x="6634957" y="-825419"/>
            <a:chExt cx="4246317" cy="1433955"/>
          </a:xfrm>
        </p:grpSpPr>
        <p:sp>
          <p:nvSpPr>
            <p:cNvPr id="12" name="Rectangle 11">
              <a:extLst>
                <a:ext uri="{FF2B5EF4-FFF2-40B4-BE49-F238E27FC236}">
                  <a16:creationId xmlns:a16="http://schemas.microsoft.com/office/drawing/2014/main" id="{8F741B4C-208A-4F4F-BDA9-C00EFD8EEC52}"/>
                </a:ext>
              </a:extLst>
            </p:cNvPr>
            <p:cNvSpPr/>
            <p:nvPr/>
          </p:nvSpPr>
          <p:spPr>
            <a:xfrm>
              <a:off x="8372076" y="-825419"/>
              <a:ext cx="2509198" cy="1433955"/>
            </a:xfrm>
            <a:prstGeom prst="rect">
              <a:avLst/>
            </a:prstGeom>
            <a:solidFill>
              <a:schemeClr val="bg1"/>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b="1" dirty="0">
                  <a:solidFill>
                    <a:srgbClr val="0070C0"/>
                  </a:solidFill>
                  <a:latin typeface="Times New Roman" panose="02020603050405020304" pitchFamily="18" charset="0"/>
                  <a:cs typeface="Times New Roman" panose="02020603050405020304" pitchFamily="18" charset="0"/>
                </a:rPr>
                <a:t>Some courts will accept either A or B; but others will demand either A or B, but not both</a:t>
              </a:r>
              <a:endParaRPr lang="en-US" dirty="0">
                <a:solidFill>
                  <a:srgbClr val="0070C0"/>
                </a:solidFill>
                <a:latin typeface="Times New Roman" panose="02020603050405020304" pitchFamily="18" charset="0"/>
                <a:cs typeface="Times New Roman" panose="02020603050405020304" pitchFamily="18" charset="0"/>
              </a:endParaRPr>
            </a:p>
          </p:txBody>
        </p:sp>
        <p:cxnSp>
          <p:nvCxnSpPr>
            <p:cNvPr id="13" name="Straight Arrow Connector 12">
              <a:extLst>
                <a:ext uri="{FF2B5EF4-FFF2-40B4-BE49-F238E27FC236}">
                  <a16:creationId xmlns:a16="http://schemas.microsoft.com/office/drawing/2014/main" id="{103060AC-7B5B-4AA0-9AE8-48445223A94E}"/>
                </a:ext>
              </a:extLst>
            </p:cNvPr>
            <p:cNvCxnSpPr>
              <a:cxnSpLocks/>
            </p:cNvCxnSpPr>
            <p:nvPr/>
          </p:nvCxnSpPr>
          <p:spPr>
            <a:xfrm flipH="1" flipV="1">
              <a:off x="6634957" y="80124"/>
              <a:ext cx="1435384" cy="111744"/>
            </a:xfrm>
            <a:prstGeom prst="straightConnector1">
              <a:avLst/>
            </a:prstGeom>
            <a:ln w="57150">
              <a:tailEnd type="triangle"/>
            </a:ln>
          </p:spPr>
          <p:style>
            <a:lnRef idx="1">
              <a:schemeClr val="accent1"/>
            </a:lnRef>
            <a:fillRef idx="0">
              <a:schemeClr val="accent1"/>
            </a:fillRef>
            <a:effectRef idx="0">
              <a:schemeClr val="accent1"/>
            </a:effectRef>
            <a:fontRef idx="minor">
              <a:schemeClr val="tx1"/>
            </a:fontRef>
          </p:style>
        </p:cxnSp>
      </p:grpSp>
    </p:spTree>
    <p:extLst>
      <p:ext uri="{BB962C8B-B14F-4D97-AF65-F5344CB8AC3E}">
        <p14:creationId xmlns:p14="http://schemas.microsoft.com/office/powerpoint/2010/main" val="2855013709"/>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618BD3F-AD71-4473-94E1-CA22D7006C8A}"/>
              </a:ext>
            </a:extLst>
          </p:cNvPr>
          <p:cNvSpPr>
            <a:spLocks noGrp="1"/>
          </p:cNvSpPr>
          <p:nvPr>
            <p:ph type="title"/>
          </p:nvPr>
        </p:nvSpPr>
        <p:spPr>
          <a:xfrm>
            <a:off x="560798" y="-151448"/>
            <a:ext cx="10515600" cy="1325563"/>
          </a:xfrm>
        </p:spPr>
        <p:txBody>
          <a:bodyPr/>
          <a:lstStyle/>
          <a:p>
            <a:r>
              <a:rPr lang="en-US" dirty="0"/>
              <a:t>Burden-Shifting </a:t>
            </a:r>
            <a:r>
              <a:rPr lang="en-US" dirty="0" err="1"/>
              <a:t>ROR</a:t>
            </a:r>
            <a:r>
              <a:rPr lang="en-US" dirty="0"/>
              <a:t> Analysis of </a:t>
            </a:r>
            <a:r>
              <a:rPr lang="en-US" i="1" dirty="0"/>
              <a:t>BMI</a:t>
            </a:r>
          </a:p>
        </p:txBody>
      </p:sp>
      <p:sp>
        <p:nvSpPr>
          <p:cNvPr id="3" name="Content Placeholder 2">
            <a:extLst>
              <a:ext uri="{FF2B5EF4-FFF2-40B4-BE49-F238E27FC236}">
                <a16:creationId xmlns:a16="http://schemas.microsoft.com/office/drawing/2014/main" id="{918C3C20-B14A-41C6-9E36-B9FCADB52DBA}"/>
              </a:ext>
            </a:extLst>
          </p:cNvPr>
          <p:cNvSpPr>
            <a:spLocks noGrp="1"/>
          </p:cNvSpPr>
          <p:nvPr>
            <p:ph idx="1"/>
          </p:nvPr>
        </p:nvSpPr>
        <p:spPr>
          <a:xfrm>
            <a:off x="261078" y="1174115"/>
            <a:ext cx="9721122" cy="5547360"/>
          </a:xfrm>
        </p:spPr>
        <p:txBody>
          <a:bodyPr>
            <a:normAutofit fontScale="85000" lnSpcReduction="20000"/>
          </a:bodyPr>
          <a:lstStyle/>
          <a:p>
            <a:r>
              <a:rPr lang="en-US" dirty="0"/>
              <a:t>Joint pricing (blanket license) creates an anticompetitive presumption </a:t>
            </a:r>
          </a:p>
          <a:p>
            <a:r>
              <a:rPr lang="en-US" dirty="0"/>
              <a:t>ASCAP/BM rebut (and escape per se analysis) by producing evidence of plausible and cognizable efficiency benefits</a:t>
            </a:r>
          </a:p>
          <a:p>
            <a:pPr lvl="1"/>
            <a:r>
              <a:rPr lang="en-US" dirty="0"/>
              <a:t>Substantial lowering of costs </a:t>
            </a:r>
            <a:r>
              <a:rPr lang="en-US" i="1" dirty="0"/>
              <a:t>(here, negotiation costs; monitoring costs)</a:t>
            </a:r>
          </a:p>
          <a:p>
            <a:pPr lvl="1"/>
            <a:r>
              <a:rPr lang="en-US" dirty="0"/>
              <a:t>Creating of a higher quality new product </a:t>
            </a:r>
            <a:r>
              <a:rPr lang="en-US" i="1" dirty="0"/>
              <a:t>(instant, indemnified access to entire repertoire)</a:t>
            </a:r>
          </a:p>
          <a:p>
            <a:r>
              <a:rPr lang="en-US" i="1" dirty="0"/>
              <a:t>This rebuttal call for a fuller </a:t>
            </a:r>
            <a:r>
              <a:rPr lang="en-US" i="1" dirty="0" err="1"/>
              <a:t>ROR</a:t>
            </a:r>
            <a:r>
              <a:rPr lang="en-US" i="1" dirty="0"/>
              <a:t> analysis of market power and likely effects</a:t>
            </a:r>
          </a:p>
          <a:p>
            <a:r>
              <a:rPr lang="en-US" dirty="0"/>
              <a:t>Two alternative reasons why anticompetitive effects may be unlikely</a:t>
            </a:r>
          </a:p>
          <a:p>
            <a:pPr lvl="1"/>
            <a:r>
              <a:rPr lang="en-US" b="1" u="sng" dirty="0">
                <a:solidFill>
                  <a:srgbClr val="C00000"/>
                </a:solidFill>
              </a:rPr>
              <a:t>No market power</a:t>
            </a:r>
            <a:r>
              <a:rPr lang="en-US" b="1" dirty="0">
                <a:solidFill>
                  <a:srgbClr val="C00000"/>
                </a:solidFill>
              </a:rPr>
              <a:t>: </a:t>
            </a:r>
            <a:r>
              <a:rPr lang="en-US" dirty="0"/>
              <a:t>Direct licensing (with individual composers who gave </a:t>
            </a:r>
            <a:r>
              <a:rPr lang="en-US" dirty="0" err="1"/>
              <a:t>assoc</a:t>
            </a:r>
            <a:r>
              <a:rPr lang="en-US" dirty="0"/>
              <a:t> only non-exclusive licenses) would prevent associations from setting blanket license price at a supra-competitive level</a:t>
            </a:r>
          </a:p>
          <a:p>
            <a:pPr lvl="1"/>
            <a:r>
              <a:rPr lang="en-US" b="1" u="sng" dirty="0">
                <a:solidFill>
                  <a:srgbClr val="C00000"/>
                </a:solidFill>
              </a:rPr>
              <a:t>No anticompetitive effects</a:t>
            </a:r>
            <a:r>
              <a:rPr lang="en-US" b="1" dirty="0">
                <a:solidFill>
                  <a:srgbClr val="C00000"/>
                </a:solidFill>
              </a:rPr>
              <a:t>:</a:t>
            </a:r>
            <a:r>
              <a:rPr lang="en-US" dirty="0"/>
              <a:t> Benefits from cost reductions and higher quality product lead to a lower ‘quality-adjusted” price, despite the upward pricing pressure from joint pricing </a:t>
            </a:r>
          </a:p>
          <a:p>
            <a:r>
              <a:rPr lang="en-US" dirty="0"/>
              <a:t>No evidence that CBS proposal of “per use” licensing would be better</a:t>
            </a:r>
          </a:p>
          <a:p>
            <a:pPr lvl="1"/>
            <a:r>
              <a:rPr lang="en-US" dirty="0"/>
              <a:t>It also involves joint pricing so no escape from Section 1 </a:t>
            </a:r>
          </a:p>
          <a:p>
            <a:pPr lvl="1"/>
            <a:r>
              <a:rPr lang="en-US" dirty="0"/>
              <a:t>Per use licensing would entail a higher marginal cost, which would tend to lead to higher prices; blanket license fee does not depend on usage, so no such upward pricing pressure. </a:t>
            </a:r>
          </a:p>
          <a:p>
            <a:pPr marL="0" indent="0">
              <a:buNone/>
            </a:pPr>
            <a:endParaRPr lang="en-US" dirty="0"/>
          </a:p>
        </p:txBody>
      </p:sp>
      <p:sp>
        <p:nvSpPr>
          <p:cNvPr id="4" name="Slide Number Placeholder 3">
            <a:extLst>
              <a:ext uri="{FF2B5EF4-FFF2-40B4-BE49-F238E27FC236}">
                <a16:creationId xmlns:a16="http://schemas.microsoft.com/office/drawing/2014/main" id="{99F8721E-2D2E-45F2-ADF2-7BAEC0642424}"/>
              </a:ext>
            </a:extLst>
          </p:cNvPr>
          <p:cNvSpPr>
            <a:spLocks noGrp="1"/>
          </p:cNvSpPr>
          <p:nvPr>
            <p:ph type="sldNum" sz="quarter" idx="12"/>
          </p:nvPr>
        </p:nvSpPr>
        <p:spPr/>
        <p:txBody>
          <a:bodyPr/>
          <a:lstStyle/>
          <a:p>
            <a:fld id="{837F2808-4F7B-49B1-B06A-0BD2F2A2DA16}" type="slidenum">
              <a:rPr lang="en-US" smtClean="0"/>
              <a:t>22</a:t>
            </a:fld>
            <a:endParaRPr lang="en-US"/>
          </a:p>
        </p:txBody>
      </p:sp>
      <p:sp>
        <p:nvSpPr>
          <p:cNvPr id="5" name="TextBox 4">
            <a:extLst>
              <a:ext uri="{FF2B5EF4-FFF2-40B4-BE49-F238E27FC236}">
                <a16:creationId xmlns:a16="http://schemas.microsoft.com/office/drawing/2014/main" id="{141AC9A0-F36B-4D88-A0CB-A5FC20005775}"/>
              </a:ext>
            </a:extLst>
          </p:cNvPr>
          <p:cNvSpPr txBox="1"/>
          <p:nvPr/>
        </p:nvSpPr>
        <p:spPr>
          <a:xfrm>
            <a:off x="10448019" y="4617363"/>
            <a:ext cx="1649002" cy="1938992"/>
          </a:xfrm>
          <a:prstGeom prst="rect">
            <a:avLst/>
          </a:prstGeom>
          <a:noFill/>
          <a:ln w="28575">
            <a:solidFill>
              <a:srgbClr val="0070C0"/>
            </a:solidFill>
          </a:ln>
        </p:spPr>
        <p:txBody>
          <a:bodyPr wrap="square" rtlCol="0">
            <a:spAutoFit/>
          </a:bodyPr>
          <a:lstStyle/>
          <a:p>
            <a:r>
              <a:rPr lang="en-US" sz="2000" b="1" dirty="0">
                <a:solidFill>
                  <a:srgbClr val="0070C0"/>
                </a:solidFill>
              </a:rPr>
              <a:t>Dissent wanted </a:t>
            </a:r>
            <a:br>
              <a:rPr lang="en-US" sz="2000" b="1" dirty="0">
                <a:solidFill>
                  <a:srgbClr val="0070C0"/>
                </a:solidFill>
              </a:rPr>
            </a:br>
            <a:r>
              <a:rPr lang="en-US" sz="2000" b="1" dirty="0">
                <a:solidFill>
                  <a:srgbClr val="0070C0"/>
                </a:solidFill>
              </a:rPr>
              <a:t>“per use” or otherwise narrower licenses</a:t>
            </a:r>
          </a:p>
        </p:txBody>
      </p:sp>
      <p:cxnSp>
        <p:nvCxnSpPr>
          <p:cNvPr id="6" name="Straight Arrow Connector 5">
            <a:extLst>
              <a:ext uri="{FF2B5EF4-FFF2-40B4-BE49-F238E27FC236}">
                <a16:creationId xmlns:a16="http://schemas.microsoft.com/office/drawing/2014/main" id="{ECE33A19-0455-4A3F-A263-4A37BA56CD7F}"/>
              </a:ext>
            </a:extLst>
          </p:cNvPr>
          <p:cNvCxnSpPr>
            <a:cxnSpLocks/>
          </p:cNvCxnSpPr>
          <p:nvPr/>
        </p:nvCxnSpPr>
        <p:spPr>
          <a:xfrm flipH="1">
            <a:off x="9799320" y="5853579"/>
            <a:ext cx="518160" cy="386565"/>
          </a:xfrm>
          <a:prstGeom prst="straightConnector1">
            <a:avLst/>
          </a:prstGeom>
          <a:ln w="38100">
            <a:solidFill>
              <a:srgbClr val="0070C0"/>
            </a:solidFill>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420234795"/>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276047"/>
            <a:ext cx="10515600" cy="1325563"/>
          </a:xfrm>
        </p:spPr>
        <p:txBody>
          <a:bodyPr>
            <a:normAutofit/>
          </a:bodyPr>
          <a:lstStyle/>
          <a:p>
            <a:r>
              <a:rPr lang="en-US" sz="3200" dirty="0"/>
              <a:t>But As We Discussed, Per Se Analysis is Not Dead</a:t>
            </a:r>
          </a:p>
        </p:txBody>
      </p:sp>
      <p:sp>
        <p:nvSpPr>
          <p:cNvPr id="3" name="Content Placeholder 2"/>
          <p:cNvSpPr>
            <a:spLocks noGrp="1"/>
          </p:cNvSpPr>
          <p:nvPr>
            <p:ph idx="1"/>
          </p:nvPr>
        </p:nvSpPr>
        <p:spPr>
          <a:xfrm>
            <a:off x="663538" y="1488752"/>
            <a:ext cx="8984531" cy="5369247"/>
          </a:xfrm>
        </p:spPr>
        <p:txBody>
          <a:bodyPr>
            <a:normAutofit fontScale="77500" lnSpcReduction="20000"/>
          </a:bodyPr>
          <a:lstStyle/>
          <a:p>
            <a:pPr>
              <a:lnSpc>
                <a:spcPct val="110000"/>
              </a:lnSpc>
            </a:pPr>
            <a:r>
              <a:rPr lang="en-US" dirty="0"/>
              <a:t>Examples of modern Per Se Analysis already discussed </a:t>
            </a:r>
          </a:p>
          <a:p>
            <a:pPr lvl="1">
              <a:lnSpc>
                <a:spcPct val="110000"/>
              </a:lnSpc>
            </a:pPr>
            <a:r>
              <a:rPr lang="en-US" dirty="0"/>
              <a:t>Price Fixing </a:t>
            </a:r>
          </a:p>
          <a:p>
            <a:pPr lvl="2">
              <a:lnSpc>
                <a:spcPct val="110000"/>
              </a:lnSpc>
            </a:pPr>
            <a:r>
              <a:rPr lang="en-US" i="1" dirty="0"/>
              <a:t>Andreas (1990) </a:t>
            </a:r>
            <a:r>
              <a:rPr lang="en-US" dirty="0"/>
              <a:t>(Lysine)</a:t>
            </a:r>
            <a:r>
              <a:rPr lang="en-US" i="1" dirty="0"/>
              <a:t> </a:t>
            </a:r>
          </a:p>
          <a:p>
            <a:pPr lvl="2">
              <a:lnSpc>
                <a:spcPct val="110000"/>
              </a:lnSpc>
            </a:pPr>
            <a:r>
              <a:rPr lang="en-US" i="1" dirty="0"/>
              <a:t>Catalano </a:t>
            </a:r>
            <a:r>
              <a:rPr lang="en-US" dirty="0"/>
              <a:t>(1980)</a:t>
            </a:r>
          </a:p>
          <a:p>
            <a:pPr lvl="1">
              <a:lnSpc>
                <a:spcPct val="110000"/>
              </a:lnSpc>
            </a:pPr>
            <a:r>
              <a:rPr lang="en-US" dirty="0"/>
              <a:t>Division of Markets</a:t>
            </a:r>
          </a:p>
          <a:p>
            <a:pPr lvl="2">
              <a:lnSpc>
                <a:spcPct val="110000"/>
              </a:lnSpc>
            </a:pPr>
            <a:r>
              <a:rPr lang="en-US" i="1" dirty="0"/>
              <a:t>BRG of Georgia </a:t>
            </a:r>
            <a:r>
              <a:rPr lang="en-US" dirty="0"/>
              <a:t>(1990)</a:t>
            </a:r>
            <a:endParaRPr lang="en-US" i="1" dirty="0"/>
          </a:p>
          <a:p>
            <a:pPr lvl="1">
              <a:lnSpc>
                <a:spcPct val="110000"/>
              </a:lnSpc>
            </a:pPr>
            <a:r>
              <a:rPr lang="en-US" dirty="0"/>
              <a:t>Group Boycotts (Concerted Refusals to Deal)</a:t>
            </a:r>
          </a:p>
          <a:p>
            <a:pPr lvl="2">
              <a:lnSpc>
                <a:spcPct val="110000"/>
              </a:lnSpc>
            </a:pPr>
            <a:r>
              <a:rPr lang="en-US" i="1" dirty="0"/>
              <a:t>Superior Court Trial Lawyers </a:t>
            </a:r>
            <a:r>
              <a:rPr lang="en-US" i="1" dirty="0" err="1"/>
              <a:t>Ass’n</a:t>
            </a:r>
            <a:r>
              <a:rPr lang="en-US" i="1" dirty="0"/>
              <a:t> (</a:t>
            </a:r>
            <a:r>
              <a:rPr lang="en-US" i="1" dirty="0" err="1"/>
              <a:t>SCTLA</a:t>
            </a:r>
            <a:r>
              <a:rPr lang="en-US" i="1" dirty="0"/>
              <a:t>) </a:t>
            </a:r>
            <a:r>
              <a:rPr lang="en-US" dirty="0"/>
              <a:t>(1990)</a:t>
            </a:r>
          </a:p>
          <a:p>
            <a:pPr lvl="1">
              <a:lnSpc>
                <a:spcPct val="110000"/>
              </a:lnSpc>
            </a:pPr>
            <a:r>
              <a:rPr lang="en-US" dirty="0"/>
              <a:t>Product standards </a:t>
            </a:r>
          </a:p>
          <a:p>
            <a:pPr lvl="2">
              <a:lnSpc>
                <a:spcPct val="110000"/>
              </a:lnSpc>
            </a:pPr>
            <a:r>
              <a:rPr lang="en-US" i="1" dirty="0"/>
              <a:t>National Macaroni </a:t>
            </a:r>
            <a:r>
              <a:rPr lang="en-US" dirty="0"/>
              <a:t>(1965)</a:t>
            </a:r>
          </a:p>
          <a:p>
            <a:pPr lvl="2">
              <a:lnSpc>
                <a:spcPct val="110000"/>
              </a:lnSpc>
            </a:pPr>
            <a:endParaRPr lang="en-US" dirty="0"/>
          </a:p>
          <a:p>
            <a:pPr>
              <a:lnSpc>
                <a:spcPct val="110000"/>
              </a:lnSpc>
            </a:pPr>
            <a:r>
              <a:rPr lang="en-US" b="1" i="1" dirty="0">
                <a:solidFill>
                  <a:srgbClr val="C00000"/>
                </a:solidFill>
              </a:rPr>
              <a:t>What do they have in common?</a:t>
            </a:r>
          </a:p>
          <a:p>
            <a:pPr lvl="1">
              <a:lnSpc>
                <a:spcPct val="110000"/>
              </a:lnSpc>
            </a:pPr>
            <a:r>
              <a:rPr lang="en-US" dirty="0"/>
              <a:t>Resist the “pigeon-hole” approach!</a:t>
            </a:r>
          </a:p>
          <a:p>
            <a:pPr lvl="1">
              <a:lnSpc>
                <a:spcPct val="110000"/>
              </a:lnSpc>
            </a:pPr>
            <a:r>
              <a:rPr lang="en-US" dirty="0"/>
              <a:t>Focus on probability and magnitude of anticompetitive harms and </a:t>
            </a:r>
            <a:br>
              <a:rPr lang="en-US" dirty="0"/>
            </a:br>
            <a:r>
              <a:rPr lang="en-US" dirty="0"/>
              <a:t>lack of reliability of evidence </a:t>
            </a:r>
          </a:p>
          <a:p>
            <a:pPr lvl="1">
              <a:lnSpc>
                <a:spcPct val="110000"/>
              </a:lnSpc>
            </a:pPr>
            <a:r>
              <a:rPr lang="en-US" b="1" i="1" dirty="0"/>
              <a:t>All involve agreements between head-to-head competitors – “horizontal” restraints of trade</a:t>
            </a:r>
          </a:p>
        </p:txBody>
      </p:sp>
      <p:sp>
        <p:nvSpPr>
          <p:cNvPr id="4" name="Slide Number Placeholder 3"/>
          <p:cNvSpPr>
            <a:spLocks noGrp="1"/>
          </p:cNvSpPr>
          <p:nvPr>
            <p:ph type="sldNum" sz="quarter" idx="12"/>
          </p:nvPr>
        </p:nvSpPr>
        <p:spPr/>
        <p:txBody>
          <a:bodyPr/>
          <a:lstStyle/>
          <a:p>
            <a:pPr>
              <a:defRPr/>
            </a:pPr>
            <a:fld id="{454E371F-DDC3-4B68-9EEE-47F5F5D33FD7}" type="slidenum">
              <a:rPr lang="en-US" smtClean="0"/>
              <a:pPr>
                <a:defRPr/>
              </a:pPr>
              <a:t>23</a:t>
            </a:fld>
            <a:endParaRPr lang="en-US"/>
          </a:p>
        </p:txBody>
      </p:sp>
      <p:sp>
        <p:nvSpPr>
          <p:cNvPr id="10" name="TextBox 9">
            <a:extLst>
              <a:ext uri="{FF2B5EF4-FFF2-40B4-BE49-F238E27FC236}">
                <a16:creationId xmlns:a16="http://schemas.microsoft.com/office/drawing/2014/main" id="{F994D720-6D8D-4E21-86C6-0DBB34151D58}"/>
              </a:ext>
            </a:extLst>
          </p:cNvPr>
          <p:cNvSpPr txBox="1"/>
          <p:nvPr/>
        </p:nvSpPr>
        <p:spPr>
          <a:xfrm>
            <a:off x="8899114" y="1993821"/>
            <a:ext cx="2743199" cy="1015663"/>
          </a:xfrm>
          <a:prstGeom prst="rect">
            <a:avLst/>
          </a:prstGeom>
          <a:noFill/>
          <a:ln w="28575">
            <a:solidFill>
              <a:srgbClr val="0070C0"/>
            </a:solidFill>
          </a:ln>
        </p:spPr>
        <p:txBody>
          <a:bodyPr wrap="square" rtlCol="0">
            <a:spAutoFit/>
          </a:bodyPr>
          <a:lstStyle/>
          <a:p>
            <a:r>
              <a:rPr lang="en-US" sz="2000" b="1" dirty="0">
                <a:solidFill>
                  <a:srgbClr val="0070C0"/>
                </a:solidFill>
              </a:rPr>
              <a:t>As discussed, per se “analysis” is a better term than per se “rule”</a:t>
            </a:r>
          </a:p>
        </p:txBody>
      </p:sp>
      <p:cxnSp>
        <p:nvCxnSpPr>
          <p:cNvPr id="11" name="Straight Arrow Connector 10">
            <a:extLst>
              <a:ext uri="{FF2B5EF4-FFF2-40B4-BE49-F238E27FC236}">
                <a16:creationId xmlns:a16="http://schemas.microsoft.com/office/drawing/2014/main" id="{28CFCD66-AF77-4B88-B548-D3200D7D619A}"/>
              </a:ext>
            </a:extLst>
          </p:cNvPr>
          <p:cNvCxnSpPr>
            <a:cxnSpLocks/>
          </p:cNvCxnSpPr>
          <p:nvPr/>
        </p:nvCxnSpPr>
        <p:spPr>
          <a:xfrm flipH="1" flipV="1">
            <a:off x="6506224" y="1951921"/>
            <a:ext cx="1951349" cy="665920"/>
          </a:xfrm>
          <a:prstGeom prst="straightConnector1">
            <a:avLst/>
          </a:prstGeom>
          <a:ln w="38100">
            <a:solidFill>
              <a:srgbClr val="0070C0"/>
            </a:solidFill>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873007325"/>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19749" y="60494"/>
            <a:ext cx="9708334" cy="992660"/>
          </a:xfrm>
        </p:spPr>
        <p:txBody>
          <a:bodyPr>
            <a:noAutofit/>
          </a:bodyPr>
          <a:lstStyle/>
          <a:p>
            <a:r>
              <a:rPr lang="en-US" i="1" dirty="0">
                <a:solidFill>
                  <a:srgbClr val="C00000"/>
                </a:solidFill>
              </a:rPr>
              <a:t>Looking Ahead </a:t>
            </a:r>
            <a:r>
              <a:rPr lang="en-US" sz="3200" i="1" dirty="0">
                <a:solidFill>
                  <a:srgbClr val="C00000"/>
                </a:solidFill>
              </a:rPr>
              <a:t>to Phases 3 &amp; 4:</a:t>
            </a:r>
            <a:br>
              <a:rPr lang="en-US" sz="3200" i="1" dirty="0"/>
            </a:br>
            <a:r>
              <a:rPr lang="en-US" sz="3200" dirty="0"/>
              <a:t>The </a:t>
            </a:r>
            <a:r>
              <a:rPr lang="en-US" sz="3200" dirty="0" err="1"/>
              <a:t>ROR</a:t>
            </a:r>
            <a:r>
              <a:rPr lang="en-US" sz="3200" dirty="0"/>
              <a:t> Continuum – “An Enquiry Meet for the Case”</a:t>
            </a:r>
          </a:p>
        </p:txBody>
      </p:sp>
      <p:sp>
        <p:nvSpPr>
          <p:cNvPr id="6" name="Content Placeholder 5"/>
          <p:cNvSpPr>
            <a:spLocks noGrp="1"/>
          </p:cNvSpPr>
          <p:nvPr>
            <p:ph idx="1"/>
          </p:nvPr>
        </p:nvSpPr>
        <p:spPr>
          <a:xfrm>
            <a:off x="99341" y="1411342"/>
            <a:ext cx="7002841" cy="5223137"/>
          </a:xfrm>
        </p:spPr>
        <p:txBody>
          <a:bodyPr>
            <a:normAutofit fontScale="62500" lnSpcReduction="20000"/>
          </a:bodyPr>
          <a:lstStyle/>
          <a:p>
            <a:r>
              <a:rPr lang="en-US" dirty="0"/>
              <a:t>If there are no </a:t>
            </a:r>
            <a:r>
              <a:rPr lang="en-US" u="sng" dirty="0">
                <a:solidFill>
                  <a:srgbClr val="C00000"/>
                </a:solidFill>
              </a:rPr>
              <a:t>plausible, cognizable</a:t>
            </a:r>
            <a:r>
              <a:rPr lang="en-US" dirty="0">
                <a:solidFill>
                  <a:srgbClr val="C00000"/>
                </a:solidFill>
              </a:rPr>
              <a:t> </a:t>
            </a:r>
            <a:r>
              <a:rPr lang="en-US" dirty="0"/>
              <a:t>efficiencies, the conduct is conclusively presumed to be anticompetitive </a:t>
            </a:r>
            <a:r>
              <a:rPr lang="en-US" b="1" i="1" dirty="0">
                <a:solidFill>
                  <a:srgbClr val="C00000"/>
                </a:solidFill>
              </a:rPr>
              <a:t>(Per Se Condemnation)</a:t>
            </a:r>
            <a:br>
              <a:rPr lang="en-US" dirty="0"/>
            </a:br>
            <a:endParaRPr lang="en-US" dirty="0"/>
          </a:p>
          <a:p>
            <a:r>
              <a:rPr lang="en-US" u="sng" dirty="0"/>
              <a:t>Three options</a:t>
            </a:r>
            <a:r>
              <a:rPr lang="en-US" dirty="0"/>
              <a:t> to </a:t>
            </a:r>
            <a:r>
              <a:rPr lang="en-US" dirty="0">
                <a:solidFill>
                  <a:srgbClr val="C00000"/>
                </a:solidFill>
              </a:rPr>
              <a:t>shift the burden </a:t>
            </a:r>
            <a:r>
              <a:rPr lang="en-US" dirty="0"/>
              <a:t>to defendant when there are plausible, cognizable efficiencies</a:t>
            </a:r>
          </a:p>
          <a:p>
            <a:pPr lvl="1"/>
            <a:r>
              <a:rPr lang="en-US" sz="2900" b="1" i="1" dirty="0">
                <a:solidFill>
                  <a:srgbClr val="C00000"/>
                </a:solidFill>
              </a:rPr>
              <a:t>Rebuttable presumption of harm </a:t>
            </a:r>
            <a:r>
              <a:rPr lang="en-US" sz="2900" dirty="0"/>
              <a:t>(</a:t>
            </a:r>
            <a:r>
              <a:rPr lang="en-US" sz="2900" i="1" dirty="0"/>
              <a:t>NCAA; Polygram</a:t>
            </a:r>
            <a:r>
              <a:rPr lang="en-US" sz="2900" dirty="0"/>
              <a:t>)</a:t>
            </a:r>
          </a:p>
          <a:p>
            <a:pPr lvl="2"/>
            <a:r>
              <a:rPr lang="en-US" sz="2600" dirty="0"/>
              <a:t>Category of Conduct + Economic Reasoning +Experience</a:t>
            </a:r>
          </a:p>
          <a:p>
            <a:pPr lvl="1"/>
            <a:r>
              <a:rPr lang="en-US" sz="2900" b="1" i="1" dirty="0">
                <a:solidFill>
                  <a:srgbClr val="C00000"/>
                </a:solidFill>
              </a:rPr>
              <a:t>Direct evidence of likely or actual harm </a:t>
            </a:r>
            <a:r>
              <a:rPr lang="en-US" sz="2900" dirty="0"/>
              <a:t>(</a:t>
            </a:r>
            <a:r>
              <a:rPr lang="en-US" sz="2900" i="1" dirty="0"/>
              <a:t>NCAA</a:t>
            </a:r>
            <a:r>
              <a:rPr lang="en-US" sz="2900" dirty="0"/>
              <a:t>; </a:t>
            </a:r>
            <a:r>
              <a:rPr lang="en-US" sz="2900" i="1" dirty="0" err="1"/>
              <a:t>IFD</a:t>
            </a:r>
            <a:r>
              <a:rPr lang="en-US" sz="2900" i="1" dirty="0"/>
              <a:t>; </a:t>
            </a:r>
            <a:r>
              <a:rPr lang="en-US" sz="2900" i="1" dirty="0" err="1"/>
              <a:t>CDA</a:t>
            </a:r>
            <a:r>
              <a:rPr lang="en-US" sz="2900" dirty="0"/>
              <a:t>)</a:t>
            </a:r>
          </a:p>
          <a:p>
            <a:pPr lvl="2"/>
            <a:r>
              <a:rPr lang="en-US" sz="2600" dirty="0"/>
              <a:t>Interference with competitive process; Higher prices; lower output</a:t>
            </a:r>
          </a:p>
          <a:p>
            <a:pPr lvl="1"/>
            <a:r>
              <a:rPr lang="en-US" sz="2900" b="1" i="1" dirty="0">
                <a:solidFill>
                  <a:srgbClr val="C00000"/>
                </a:solidFill>
              </a:rPr>
              <a:t>Circumstantial evidence of likely harm </a:t>
            </a:r>
            <a:r>
              <a:rPr lang="en-US" sz="2900" b="1" i="1" dirty="0"/>
              <a:t>(</a:t>
            </a:r>
            <a:r>
              <a:rPr lang="en-US" sz="2900" i="1" dirty="0" err="1"/>
              <a:t>RealComp</a:t>
            </a:r>
            <a:r>
              <a:rPr lang="en-US" sz="2900" i="1" dirty="0"/>
              <a:t> II</a:t>
            </a:r>
            <a:r>
              <a:rPr lang="en-US" sz="2900" dirty="0"/>
              <a:t>)</a:t>
            </a:r>
          </a:p>
          <a:p>
            <a:pPr lvl="2"/>
            <a:r>
              <a:rPr lang="en-US" sz="2600" dirty="0"/>
              <a:t>Infer market power from “high” market share; then infer probable harm from market power + conduct</a:t>
            </a:r>
          </a:p>
          <a:p>
            <a:pPr lvl="2"/>
            <a:endParaRPr lang="en-US" dirty="0"/>
          </a:p>
          <a:p>
            <a:r>
              <a:rPr lang="en-US" b="1" dirty="0">
                <a:solidFill>
                  <a:srgbClr val="C00000"/>
                </a:solidFill>
              </a:rPr>
              <a:t>Sliding Scale</a:t>
            </a:r>
            <a:r>
              <a:rPr lang="en-US" dirty="0">
                <a:solidFill>
                  <a:srgbClr val="C00000"/>
                </a:solidFill>
              </a:rPr>
              <a:t>:</a:t>
            </a:r>
            <a:r>
              <a:rPr lang="en-US" dirty="0"/>
              <a:t> The defendant’s rebuttal burden will depend on the strength of the evidence and presumption</a:t>
            </a:r>
            <a:br>
              <a:rPr lang="en-US" dirty="0"/>
            </a:br>
            <a:endParaRPr lang="en-US" dirty="0"/>
          </a:p>
          <a:p>
            <a:r>
              <a:rPr lang="en-US" dirty="0"/>
              <a:t>If there are </a:t>
            </a:r>
            <a:r>
              <a:rPr lang="en-US" b="1" dirty="0">
                <a:solidFill>
                  <a:srgbClr val="C00000"/>
                </a:solidFill>
              </a:rPr>
              <a:t>no efficiencies shown in rebuttal</a:t>
            </a:r>
            <a:r>
              <a:rPr lang="en-US" dirty="0"/>
              <a:t>, then the conduct is condemned </a:t>
            </a:r>
            <a:r>
              <a:rPr lang="en-US" b="1" dirty="0">
                <a:solidFill>
                  <a:srgbClr val="C00000"/>
                </a:solidFill>
              </a:rPr>
              <a:t>based on the presumption </a:t>
            </a:r>
            <a:r>
              <a:rPr lang="en-US" b="1" i="1" dirty="0">
                <a:solidFill>
                  <a:srgbClr val="C00000"/>
                </a:solidFill>
              </a:rPr>
              <a:t>or </a:t>
            </a:r>
            <a:r>
              <a:rPr lang="en-US" b="1" dirty="0">
                <a:solidFill>
                  <a:srgbClr val="C00000"/>
                </a:solidFill>
              </a:rPr>
              <a:t>the initial case-specific evidence </a:t>
            </a:r>
          </a:p>
          <a:p>
            <a:pPr marL="0" indent="0">
              <a:buNone/>
            </a:pPr>
            <a:endParaRPr lang="en-US" sz="2000" dirty="0"/>
          </a:p>
        </p:txBody>
      </p:sp>
      <p:sp>
        <p:nvSpPr>
          <p:cNvPr id="5" name="Slide Number Placeholder 4"/>
          <p:cNvSpPr>
            <a:spLocks noGrp="1"/>
          </p:cNvSpPr>
          <p:nvPr>
            <p:ph type="sldNum" sz="quarter" idx="12"/>
          </p:nvPr>
        </p:nvSpPr>
        <p:spPr/>
        <p:txBody>
          <a:bodyPr/>
          <a:lstStyle/>
          <a:p>
            <a:pPr>
              <a:defRPr/>
            </a:pPr>
            <a:fld id="{45A3EDE8-7AD7-484A-9986-15AE12E8D39A}" type="slidenum">
              <a:rPr lang="en-US" smtClean="0"/>
              <a:pPr>
                <a:defRPr/>
              </a:pPr>
              <a:t>24</a:t>
            </a:fld>
            <a:endParaRPr lang="en-US" dirty="0"/>
          </a:p>
        </p:txBody>
      </p:sp>
      <p:sp>
        <p:nvSpPr>
          <p:cNvPr id="7" name="TextBox 6">
            <a:extLst>
              <a:ext uri="{FF2B5EF4-FFF2-40B4-BE49-F238E27FC236}">
                <a16:creationId xmlns:a16="http://schemas.microsoft.com/office/drawing/2014/main" id="{A9D79E77-F6E5-499F-881A-02F6DEE30114}"/>
              </a:ext>
            </a:extLst>
          </p:cNvPr>
          <p:cNvSpPr txBox="1"/>
          <p:nvPr/>
        </p:nvSpPr>
        <p:spPr>
          <a:xfrm>
            <a:off x="8232359" y="1309377"/>
            <a:ext cx="3612311" cy="646331"/>
          </a:xfrm>
          <a:prstGeom prst="rect">
            <a:avLst/>
          </a:prstGeom>
          <a:noFill/>
          <a:ln w="38100">
            <a:solidFill>
              <a:srgbClr val="0070C0"/>
            </a:solidFill>
          </a:ln>
        </p:spPr>
        <p:txBody>
          <a:bodyPr wrap="square" rtlCol="0">
            <a:spAutoFit/>
          </a:bodyPr>
          <a:lstStyle/>
          <a:p>
            <a:r>
              <a:rPr lang="en-US" b="1" dirty="0">
                <a:solidFill>
                  <a:srgbClr val="0070C0"/>
                </a:solidFill>
              </a:rPr>
              <a:t>“Plausible &amp; Cognizable” means </a:t>
            </a:r>
            <a:br>
              <a:rPr lang="en-US" b="1" dirty="0">
                <a:solidFill>
                  <a:srgbClr val="0070C0"/>
                </a:solidFill>
              </a:rPr>
            </a:br>
            <a:r>
              <a:rPr lang="en-US" b="1" dirty="0">
                <a:solidFill>
                  <a:srgbClr val="0070C0"/>
                </a:solidFill>
              </a:rPr>
              <a:t>they are “Worth Considering”</a:t>
            </a:r>
          </a:p>
        </p:txBody>
      </p:sp>
      <p:sp>
        <p:nvSpPr>
          <p:cNvPr id="9" name="TextBox 8">
            <a:extLst>
              <a:ext uri="{FF2B5EF4-FFF2-40B4-BE49-F238E27FC236}">
                <a16:creationId xmlns:a16="http://schemas.microsoft.com/office/drawing/2014/main" id="{873B2627-B632-458E-B624-B8D54762D489}"/>
              </a:ext>
            </a:extLst>
          </p:cNvPr>
          <p:cNvSpPr txBox="1"/>
          <p:nvPr/>
        </p:nvSpPr>
        <p:spPr>
          <a:xfrm>
            <a:off x="8038422" y="5784941"/>
            <a:ext cx="2781531" cy="646331"/>
          </a:xfrm>
          <a:prstGeom prst="rect">
            <a:avLst/>
          </a:prstGeom>
          <a:noFill/>
          <a:ln w="38100">
            <a:solidFill>
              <a:srgbClr val="0070C0"/>
            </a:solidFill>
          </a:ln>
        </p:spPr>
        <p:txBody>
          <a:bodyPr wrap="none" rtlCol="0">
            <a:spAutoFit/>
          </a:bodyPr>
          <a:lstStyle/>
          <a:p>
            <a:r>
              <a:rPr lang="en-US" b="1" dirty="0">
                <a:solidFill>
                  <a:srgbClr val="0070C0"/>
                </a:solidFill>
              </a:rPr>
              <a:t>“Naked Restraints” mean </a:t>
            </a:r>
            <a:br>
              <a:rPr lang="en-US" b="1" dirty="0">
                <a:solidFill>
                  <a:srgbClr val="0070C0"/>
                </a:solidFill>
              </a:rPr>
            </a:br>
            <a:r>
              <a:rPr lang="en-US" b="1" dirty="0">
                <a:solidFill>
                  <a:srgbClr val="0070C0"/>
                </a:solidFill>
              </a:rPr>
              <a:t>justifications rejected </a:t>
            </a:r>
          </a:p>
        </p:txBody>
      </p:sp>
      <p:cxnSp>
        <p:nvCxnSpPr>
          <p:cNvPr id="10" name="Straight Arrow Connector 9">
            <a:extLst>
              <a:ext uri="{FF2B5EF4-FFF2-40B4-BE49-F238E27FC236}">
                <a16:creationId xmlns:a16="http://schemas.microsoft.com/office/drawing/2014/main" id="{8950CE71-AFB6-4DB2-ADBC-1ADB4DD91478}"/>
              </a:ext>
            </a:extLst>
          </p:cNvPr>
          <p:cNvCxnSpPr>
            <a:cxnSpLocks/>
          </p:cNvCxnSpPr>
          <p:nvPr/>
        </p:nvCxnSpPr>
        <p:spPr>
          <a:xfrm flipH="1" flipV="1">
            <a:off x="6780435" y="1551357"/>
            <a:ext cx="1257987" cy="81186"/>
          </a:xfrm>
          <a:prstGeom prst="straightConnector1">
            <a:avLst/>
          </a:prstGeom>
          <a:ln w="38100">
            <a:solidFill>
              <a:srgbClr val="0070C0"/>
            </a:solidFill>
            <a:tailEnd type="triangle"/>
          </a:ln>
        </p:spPr>
        <p:style>
          <a:lnRef idx="1">
            <a:schemeClr val="accent1"/>
          </a:lnRef>
          <a:fillRef idx="0">
            <a:schemeClr val="accent1"/>
          </a:fillRef>
          <a:effectRef idx="0">
            <a:schemeClr val="accent1"/>
          </a:effectRef>
          <a:fontRef idx="minor">
            <a:schemeClr val="tx1"/>
          </a:fontRef>
        </p:style>
      </p:cxnSp>
      <p:cxnSp>
        <p:nvCxnSpPr>
          <p:cNvPr id="12" name="Straight Arrow Connector 11">
            <a:extLst>
              <a:ext uri="{FF2B5EF4-FFF2-40B4-BE49-F238E27FC236}">
                <a16:creationId xmlns:a16="http://schemas.microsoft.com/office/drawing/2014/main" id="{5DA4AF94-EE53-4ED2-972A-D4E9FEA73F3F}"/>
              </a:ext>
            </a:extLst>
          </p:cNvPr>
          <p:cNvCxnSpPr>
            <a:cxnSpLocks/>
          </p:cNvCxnSpPr>
          <p:nvPr/>
        </p:nvCxnSpPr>
        <p:spPr>
          <a:xfrm flipH="1" flipV="1">
            <a:off x="6579531" y="5781578"/>
            <a:ext cx="1191856" cy="146069"/>
          </a:xfrm>
          <a:prstGeom prst="straightConnector1">
            <a:avLst/>
          </a:prstGeom>
          <a:ln w="38100">
            <a:solidFill>
              <a:srgbClr val="0070C0"/>
            </a:solidFill>
            <a:tailEnd type="triangle"/>
          </a:ln>
        </p:spPr>
        <p:style>
          <a:lnRef idx="1">
            <a:schemeClr val="accent1"/>
          </a:lnRef>
          <a:fillRef idx="0">
            <a:schemeClr val="accent1"/>
          </a:fillRef>
          <a:effectRef idx="0">
            <a:schemeClr val="accent1"/>
          </a:effectRef>
          <a:fontRef idx="minor">
            <a:schemeClr val="tx1"/>
          </a:fontRef>
        </p:style>
      </p:cxnSp>
      <p:sp>
        <p:nvSpPr>
          <p:cNvPr id="11" name="TextBox 10">
            <a:extLst>
              <a:ext uri="{FF2B5EF4-FFF2-40B4-BE49-F238E27FC236}">
                <a16:creationId xmlns:a16="http://schemas.microsoft.com/office/drawing/2014/main" id="{A3FC7DED-894D-4B03-8B0F-05E241DABC0B}"/>
              </a:ext>
            </a:extLst>
          </p:cNvPr>
          <p:cNvSpPr txBox="1"/>
          <p:nvPr/>
        </p:nvSpPr>
        <p:spPr>
          <a:xfrm>
            <a:off x="8537251" y="3939754"/>
            <a:ext cx="3153427" cy="646331"/>
          </a:xfrm>
          <a:prstGeom prst="rect">
            <a:avLst/>
          </a:prstGeom>
          <a:noFill/>
          <a:ln w="38100">
            <a:solidFill>
              <a:srgbClr val="0070C0"/>
            </a:solidFill>
          </a:ln>
        </p:spPr>
        <p:txBody>
          <a:bodyPr wrap="none" rtlCol="0">
            <a:spAutoFit/>
          </a:bodyPr>
          <a:lstStyle/>
          <a:p>
            <a:r>
              <a:rPr lang="en-US" b="1" dirty="0">
                <a:solidFill>
                  <a:srgbClr val="0070C0"/>
                </a:solidFill>
              </a:rPr>
              <a:t>Case-Specific Evidence can be</a:t>
            </a:r>
          </a:p>
          <a:p>
            <a:r>
              <a:rPr lang="en-US" b="1" dirty="0">
                <a:solidFill>
                  <a:srgbClr val="0070C0"/>
                </a:solidFill>
              </a:rPr>
              <a:t>“Direct” or “Circumstantial”</a:t>
            </a:r>
          </a:p>
        </p:txBody>
      </p:sp>
      <p:cxnSp>
        <p:nvCxnSpPr>
          <p:cNvPr id="13" name="Straight Arrow Connector 12">
            <a:extLst>
              <a:ext uri="{FF2B5EF4-FFF2-40B4-BE49-F238E27FC236}">
                <a16:creationId xmlns:a16="http://schemas.microsoft.com/office/drawing/2014/main" id="{0F5E6527-62CB-4ADD-A803-23E4CA1ADF47}"/>
              </a:ext>
            </a:extLst>
          </p:cNvPr>
          <p:cNvCxnSpPr>
            <a:cxnSpLocks/>
          </p:cNvCxnSpPr>
          <p:nvPr/>
        </p:nvCxnSpPr>
        <p:spPr>
          <a:xfrm flipH="1">
            <a:off x="6644339" y="2836510"/>
            <a:ext cx="1588020" cy="242047"/>
          </a:xfrm>
          <a:prstGeom prst="straightConnector1">
            <a:avLst/>
          </a:prstGeom>
          <a:ln w="38100">
            <a:solidFill>
              <a:srgbClr val="0070C0"/>
            </a:solidFill>
            <a:tailEnd type="triangle"/>
          </a:ln>
        </p:spPr>
        <p:style>
          <a:lnRef idx="1">
            <a:schemeClr val="accent1"/>
          </a:lnRef>
          <a:fillRef idx="0">
            <a:schemeClr val="accent1"/>
          </a:fillRef>
          <a:effectRef idx="0">
            <a:schemeClr val="accent1"/>
          </a:effectRef>
          <a:fontRef idx="minor">
            <a:schemeClr val="tx1"/>
          </a:fontRef>
        </p:style>
      </p:cxnSp>
      <p:sp>
        <p:nvSpPr>
          <p:cNvPr id="14" name="TextBox 13">
            <a:extLst>
              <a:ext uri="{FF2B5EF4-FFF2-40B4-BE49-F238E27FC236}">
                <a16:creationId xmlns:a16="http://schemas.microsoft.com/office/drawing/2014/main" id="{75D08306-5A92-4101-A0B1-B18B6E3023FB}"/>
              </a:ext>
            </a:extLst>
          </p:cNvPr>
          <p:cNvSpPr txBox="1"/>
          <p:nvPr/>
        </p:nvSpPr>
        <p:spPr>
          <a:xfrm>
            <a:off x="8768084" y="2218768"/>
            <a:ext cx="2691763" cy="923330"/>
          </a:xfrm>
          <a:prstGeom prst="rect">
            <a:avLst/>
          </a:prstGeom>
          <a:noFill/>
          <a:ln w="38100">
            <a:solidFill>
              <a:srgbClr val="0070C0"/>
            </a:solidFill>
          </a:ln>
        </p:spPr>
        <p:txBody>
          <a:bodyPr wrap="none" rtlCol="0">
            <a:spAutoFit/>
          </a:bodyPr>
          <a:lstStyle/>
          <a:p>
            <a:r>
              <a:rPr lang="en-US" b="1" dirty="0">
                <a:solidFill>
                  <a:srgbClr val="0070C0"/>
                </a:solidFill>
              </a:rPr>
              <a:t>“Presumption” or </a:t>
            </a:r>
            <a:br>
              <a:rPr lang="en-US" b="1" dirty="0">
                <a:solidFill>
                  <a:srgbClr val="0070C0"/>
                </a:solidFill>
              </a:rPr>
            </a:br>
            <a:r>
              <a:rPr lang="en-US" b="1" dirty="0">
                <a:solidFill>
                  <a:srgbClr val="0070C0"/>
                </a:solidFill>
              </a:rPr>
              <a:t>“Case-Specific” Evidence</a:t>
            </a:r>
          </a:p>
          <a:p>
            <a:r>
              <a:rPr lang="en-US" b="1" dirty="0">
                <a:solidFill>
                  <a:srgbClr val="0070C0"/>
                </a:solidFill>
              </a:rPr>
              <a:t>can shift the burden</a:t>
            </a:r>
          </a:p>
        </p:txBody>
      </p:sp>
      <p:cxnSp>
        <p:nvCxnSpPr>
          <p:cNvPr id="15" name="Straight Arrow Connector 14">
            <a:extLst>
              <a:ext uri="{FF2B5EF4-FFF2-40B4-BE49-F238E27FC236}">
                <a16:creationId xmlns:a16="http://schemas.microsoft.com/office/drawing/2014/main" id="{76CB238A-59D6-4D47-8624-6007E4F4D00F}"/>
              </a:ext>
            </a:extLst>
          </p:cNvPr>
          <p:cNvCxnSpPr>
            <a:cxnSpLocks/>
          </p:cNvCxnSpPr>
          <p:nvPr/>
        </p:nvCxnSpPr>
        <p:spPr>
          <a:xfrm flipH="1">
            <a:off x="10113964" y="3312179"/>
            <a:ext cx="1" cy="496745"/>
          </a:xfrm>
          <a:prstGeom prst="straightConnector1">
            <a:avLst/>
          </a:prstGeom>
          <a:ln w="38100">
            <a:solidFill>
              <a:srgbClr val="0070C0"/>
            </a:solidFill>
            <a:tailEnd type="triangle"/>
          </a:ln>
        </p:spPr>
        <p:style>
          <a:lnRef idx="1">
            <a:schemeClr val="accent1"/>
          </a:lnRef>
          <a:fillRef idx="0">
            <a:schemeClr val="accent1"/>
          </a:fillRef>
          <a:effectRef idx="0">
            <a:schemeClr val="accent1"/>
          </a:effectRef>
          <a:fontRef idx="minor">
            <a:schemeClr val="tx1"/>
          </a:fontRef>
        </p:style>
      </p:cxnSp>
      <p:cxnSp>
        <p:nvCxnSpPr>
          <p:cNvPr id="22" name="Straight Arrow Connector 21">
            <a:extLst>
              <a:ext uri="{FF2B5EF4-FFF2-40B4-BE49-F238E27FC236}">
                <a16:creationId xmlns:a16="http://schemas.microsoft.com/office/drawing/2014/main" id="{2F5D83CC-CCCE-4D43-95BA-53C58CF34202}"/>
              </a:ext>
            </a:extLst>
          </p:cNvPr>
          <p:cNvCxnSpPr>
            <a:cxnSpLocks/>
          </p:cNvCxnSpPr>
          <p:nvPr/>
        </p:nvCxnSpPr>
        <p:spPr>
          <a:xfrm flipH="1" flipV="1">
            <a:off x="6780435" y="3904010"/>
            <a:ext cx="1364105" cy="227592"/>
          </a:xfrm>
          <a:prstGeom prst="straightConnector1">
            <a:avLst/>
          </a:prstGeom>
          <a:ln w="38100">
            <a:solidFill>
              <a:srgbClr val="0070C0"/>
            </a:solidFill>
            <a:tailEnd type="triangle"/>
          </a:ln>
        </p:spPr>
        <p:style>
          <a:lnRef idx="1">
            <a:schemeClr val="accent1"/>
          </a:lnRef>
          <a:fillRef idx="0">
            <a:schemeClr val="accent1"/>
          </a:fillRef>
          <a:effectRef idx="0">
            <a:schemeClr val="accent1"/>
          </a:effectRef>
          <a:fontRef idx="minor">
            <a:schemeClr val="tx1"/>
          </a:fontRef>
        </p:style>
      </p:cxnSp>
      <p:sp>
        <p:nvSpPr>
          <p:cNvPr id="29" name="TextBox 28">
            <a:extLst>
              <a:ext uri="{FF2B5EF4-FFF2-40B4-BE49-F238E27FC236}">
                <a16:creationId xmlns:a16="http://schemas.microsoft.com/office/drawing/2014/main" id="{4F0FFD15-0A6D-4B5E-99F4-52EAAE742957}"/>
              </a:ext>
            </a:extLst>
          </p:cNvPr>
          <p:cNvSpPr txBox="1"/>
          <p:nvPr/>
        </p:nvSpPr>
        <p:spPr>
          <a:xfrm>
            <a:off x="8101572" y="4965287"/>
            <a:ext cx="2537874" cy="369332"/>
          </a:xfrm>
          <a:prstGeom prst="rect">
            <a:avLst/>
          </a:prstGeom>
          <a:noFill/>
          <a:ln w="38100">
            <a:solidFill>
              <a:srgbClr val="0070C0"/>
            </a:solidFill>
          </a:ln>
        </p:spPr>
        <p:txBody>
          <a:bodyPr wrap="none" rtlCol="0">
            <a:spAutoFit/>
          </a:bodyPr>
          <a:lstStyle/>
          <a:p>
            <a:r>
              <a:rPr lang="en-US" b="1" dirty="0">
                <a:solidFill>
                  <a:srgbClr val="0070C0"/>
                </a:solidFill>
              </a:rPr>
              <a:t>Decision theory at work</a:t>
            </a:r>
          </a:p>
        </p:txBody>
      </p:sp>
      <p:cxnSp>
        <p:nvCxnSpPr>
          <p:cNvPr id="30" name="Straight Arrow Connector 29">
            <a:extLst>
              <a:ext uri="{FF2B5EF4-FFF2-40B4-BE49-F238E27FC236}">
                <a16:creationId xmlns:a16="http://schemas.microsoft.com/office/drawing/2014/main" id="{C3688489-8A55-4512-B39E-ED40E18B7AF0}"/>
              </a:ext>
            </a:extLst>
          </p:cNvPr>
          <p:cNvCxnSpPr>
            <a:cxnSpLocks/>
          </p:cNvCxnSpPr>
          <p:nvPr/>
        </p:nvCxnSpPr>
        <p:spPr>
          <a:xfrm flipH="1" flipV="1">
            <a:off x="6780435" y="4861913"/>
            <a:ext cx="1191856" cy="146069"/>
          </a:xfrm>
          <a:prstGeom prst="straightConnector1">
            <a:avLst/>
          </a:prstGeom>
          <a:ln w="38100">
            <a:solidFill>
              <a:srgbClr val="0070C0"/>
            </a:solidFill>
            <a:tailEnd type="triangle"/>
          </a:ln>
        </p:spPr>
        <p:style>
          <a:lnRef idx="1">
            <a:schemeClr val="accent1"/>
          </a:lnRef>
          <a:fillRef idx="0">
            <a:schemeClr val="accent1"/>
          </a:fillRef>
          <a:effectRef idx="0">
            <a:schemeClr val="accent1"/>
          </a:effectRef>
          <a:fontRef idx="minor">
            <a:schemeClr val="tx1"/>
          </a:fontRef>
        </p:style>
      </p:cxnSp>
      <p:cxnSp>
        <p:nvCxnSpPr>
          <p:cNvPr id="31" name="Straight Arrow Connector 30">
            <a:extLst>
              <a:ext uri="{FF2B5EF4-FFF2-40B4-BE49-F238E27FC236}">
                <a16:creationId xmlns:a16="http://schemas.microsoft.com/office/drawing/2014/main" id="{0400196D-A575-456A-B19E-B708873878D6}"/>
              </a:ext>
            </a:extLst>
          </p:cNvPr>
          <p:cNvCxnSpPr>
            <a:cxnSpLocks/>
          </p:cNvCxnSpPr>
          <p:nvPr/>
        </p:nvCxnSpPr>
        <p:spPr>
          <a:xfrm flipH="1">
            <a:off x="10326003" y="3327366"/>
            <a:ext cx="1" cy="496745"/>
          </a:xfrm>
          <a:prstGeom prst="straightConnector1">
            <a:avLst/>
          </a:prstGeom>
          <a:ln w="38100">
            <a:solidFill>
              <a:srgbClr val="0070C0"/>
            </a:solidFill>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869197764"/>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26524A4-20CE-4C90-8026-7DFCEEF4DDDD}"/>
              </a:ext>
            </a:extLst>
          </p:cNvPr>
          <p:cNvSpPr>
            <a:spLocks noGrp="1"/>
          </p:cNvSpPr>
          <p:nvPr>
            <p:ph type="ctrTitle"/>
          </p:nvPr>
        </p:nvSpPr>
        <p:spPr>
          <a:xfrm>
            <a:off x="1181528" y="1352550"/>
            <a:ext cx="8886629" cy="4152900"/>
          </a:xfrm>
        </p:spPr>
        <p:txBody>
          <a:bodyPr>
            <a:normAutofit/>
          </a:bodyPr>
          <a:lstStyle/>
          <a:p>
            <a:pPr>
              <a:defRPr/>
            </a:pPr>
            <a:br>
              <a:rPr lang="en-US" sz="1600" dirty="0">
                <a:cs typeface="Times New Roman" panose="02020603050405020304" pitchFamily="18" charset="0"/>
              </a:rPr>
            </a:br>
            <a:br>
              <a:rPr lang="en-US" sz="1600" dirty="0">
                <a:cs typeface="Times New Roman" panose="02020603050405020304" pitchFamily="18" charset="0"/>
              </a:rPr>
            </a:br>
            <a:r>
              <a:rPr lang="en-US" sz="3200" dirty="0">
                <a:cs typeface="Times New Roman" panose="02020603050405020304" pitchFamily="18" charset="0"/>
              </a:rPr>
              <a:t>Economic Analysis of C</a:t>
            </a:r>
            <a:r>
              <a:rPr lang="en-US" altLang="en-US" sz="3200" dirty="0"/>
              <a:t>ost-Reducing Joint Ventures: </a:t>
            </a:r>
            <a:br>
              <a:rPr lang="en-US" altLang="en-US" sz="3200" dirty="0"/>
            </a:br>
            <a:r>
              <a:rPr lang="en-US" altLang="en-US" sz="3200" dirty="0"/>
              <a:t>Impact of JV Structure on Price and Output </a:t>
            </a:r>
            <a:br>
              <a:rPr lang="en-US" altLang="en-US" sz="3200" dirty="0"/>
            </a:br>
            <a:br>
              <a:rPr lang="en-US" sz="1600" dirty="0">
                <a:cs typeface="Times New Roman" panose="02020603050405020304" pitchFamily="18" charset="0"/>
              </a:rPr>
            </a:br>
            <a:br>
              <a:rPr lang="en-US" sz="1600" dirty="0">
                <a:cs typeface="Times New Roman" panose="02020603050405020304" pitchFamily="18" charset="0"/>
              </a:rPr>
            </a:br>
            <a:br>
              <a:rPr lang="en-US" sz="1600" dirty="0">
                <a:cs typeface="Times New Roman" panose="02020603050405020304" pitchFamily="18" charset="0"/>
              </a:rPr>
            </a:br>
            <a:endParaRPr lang="en-US" sz="1600" i="1" dirty="0">
              <a:cs typeface="Times New Roman" panose="02020603050405020304" pitchFamily="18" charset="0"/>
            </a:endParaRPr>
          </a:p>
        </p:txBody>
      </p:sp>
      <p:sp>
        <p:nvSpPr>
          <p:cNvPr id="3" name="Subtitle 2">
            <a:extLst>
              <a:ext uri="{FF2B5EF4-FFF2-40B4-BE49-F238E27FC236}">
                <a16:creationId xmlns:a16="http://schemas.microsoft.com/office/drawing/2014/main" id="{9A9CFEFD-76EC-4D1D-9173-CAF0A72B5521}"/>
              </a:ext>
            </a:extLst>
          </p:cNvPr>
          <p:cNvSpPr>
            <a:spLocks noGrp="1"/>
          </p:cNvSpPr>
          <p:nvPr>
            <p:ph type="subTitle" idx="1"/>
          </p:nvPr>
        </p:nvSpPr>
        <p:spPr>
          <a:xfrm>
            <a:off x="1800226" y="5911851"/>
            <a:ext cx="7724775" cy="587375"/>
          </a:xfrm>
        </p:spPr>
        <p:txBody>
          <a:bodyPr/>
          <a:lstStyle/>
          <a:p>
            <a:pPr>
              <a:defRPr/>
            </a:pPr>
            <a:r>
              <a:rPr lang="en-US" dirty="0"/>
              <a:t>  </a:t>
            </a:r>
          </a:p>
        </p:txBody>
      </p:sp>
    </p:spTree>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3" name="Rectangle 2">
            <a:extLst>
              <a:ext uri="{FF2B5EF4-FFF2-40B4-BE49-F238E27FC236}">
                <a16:creationId xmlns:a16="http://schemas.microsoft.com/office/drawing/2014/main" id="{B871B868-469B-46D6-9F7D-1FF6E21EDEA7}"/>
              </a:ext>
            </a:extLst>
          </p:cNvPr>
          <p:cNvSpPr>
            <a:spLocks noGrp="1" noChangeArrowheads="1"/>
          </p:cNvSpPr>
          <p:nvPr>
            <p:ph type="title"/>
          </p:nvPr>
        </p:nvSpPr>
        <p:spPr>
          <a:xfrm>
            <a:off x="149831" y="-162721"/>
            <a:ext cx="10515600" cy="1325563"/>
          </a:xfrm>
        </p:spPr>
        <p:txBody>
          <a:bodyPr rtlCol="0">
            <a:noAutofit/>
          </a:bodyPr>
          <a:lstStyle/>
          <a:p>
            <a:pPr>
              <a:defRPr/>
            </a:pPr>
            <a:br>
              <a:rPr lang="en-US" altLang="en-US" sz="2800" dirty="0"/>
            </a:br>
            <a:br>
              <a:rPr lang="en-US" altLang="en-US" sz="2800" dirty="0"/>
            </a:br>
            <a:r>
              <a:rPr lang="en-US" altLang="en-US" sz="2800" dirty="0"/>
              <a:t>Fig 1: Initial “Imperfect” Competition</a:t>
            </a:r>
            <a:br>
              <a:rPr lang="en-US" altLang="en-US" sz="2800" dirty="0"/>
            </a:br>
            <a:endParaRPr lang="en-US" altLang="en-US" sz="2800" dirty="0"/>
          </a:p>
        </p:txBody>
      </p:sp>
      <p:sp>
        <p:nvSpPr>
          <p:cNvPr id="7171" name="Rectangle 3">
            <a:extLst>
              <a:ext uri="{FF2B5EF4-FFF2-40B4-BE49-F238E27FC236}">
                <a16:creationId xmlns:a16="http://schemas.microsoft.com/office/drawing/2014/main" id="{B7F0F96D-2234-4440-93C2-8895B8B4946A}"/>
              </a:ext>
            </a:extLst>
          </p:cNvPr>
          <p:cNvSpPr>
            <a:spLocks noGrp="1"/>
          </p:cNvSpPr>
          <p:nvPr>
            <p:ph idx="1"/>
          </p:nvPr>
        </p:nvSpPr>
        <p:spPr/>
        <p:txBody>
          <a:bodyPr/>
          <a:lstStyle/>
          <a:p>
            <a:pPr eaLnBrk="1" hangingPunct="1">
              <a:buFont typeface="Wingdings" panose="05000000000000000000" pitchFamily="2" charset="2"/>
              <a:buNone/>
            </a:pPr>
            <a:r>
              <a:rPr lang="en-US" altLang="en-US" dirty="0"/>
              <a:t> </a:t>
            </a:r>
          </a:p>
        </p:txBody>
      </p:sp>
      <p:sp>
        <p:nvSpPr>
          <p:cNvPr id="7172" name="Slide Number Placeholder 5">
            <a:extLst>
              <a:ext uri="{FF2B5EF4-FFF2-40B4-BE49-F238E27FC236}">
                <a16:creationId xmlns:a16="http://schemas.microsoft.com/office/drawing/2014/main" id="{054E62D0-2D5B-40B1-B539-608E3183BDAC}"/>
              </a:ext>
            </a:extLst>
          </p:cNvPr>
          <p:cNvSpPr>
            <a:spLocks noGrp="1"/>
          </p:cNvSpPr>
          <p:nvPr>
            <p:ph type="sldNum" sz="quarter" idx="12"/>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fld id="{D14BC0BD-C882-494F-87C9-E97CC0C95383}" type="slidenum">
              <a:rPr lang="en-US" altLang="en-US" sz="1400">
                <a:latin typeface="Tahoma" panose="020B0604030504040204" pitchFamily="34" charset="0"/>
              </a:rPr>
              <a:pPr>
                <a:spcBef>
                  <a:spcPct val="0"/>
                </a:spcBef>
                <a:buFontTx/>
                <a:buNone/>
              </a:pPr>
              <a:t>26</a:t>
            </a:fld>
            <a:endParaRPr lang="en-US" altLang="en-US" sz="1400">
              <a:latin typeface="Tahoma" panose="020B0604030504040204" pitchFamily="34" charset="0"/>
            </a:endParaRPr>
          </a:p>
        </p:txBody>
      </p:sp>
      <p:sp>
        <p:nvSpPr>
          <p:cNvPr id="7173" name="Line 5">
            <a:extLst>
              <a:ext uri="{FF2B5EF4-FFF2-40B4-BE49-F238E27FC236}">
                <a16:creationId xmlns:a16="http://schemas.microsoft.com/office/drawing/2014/main" id="{ED05320F-2960-4BA0-9FA3-C242EC30C5E7}"/>
              </a:ext>
            </a:extLst>
          </p:cNvPr>
          <p:cNvSpPr>
            <a:spLocks noChangeShapeType="1"/>
          </p:cNvSpPr>
          <p:nvPr/>
        </p:nvSpPr>
        <p:spPr bwMode="auto">
          <a:xfrm>
            <a:off x="3352800" y="2286000"/>
            <a:ext cx="0" cy="32004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7174" name="Line 6">
            <a:extLst>
              <a:ext uri="{FF2B5EF4-FFF2-40B4-BE49-F238E27FC236}">
                <a16:creationId xmlns:a16="http://schemas.microsoft.com/office/drawing/2014/main" id="{AD34A0CC-D369-4C61-B9DB-2C2490F1175C}"/>
              </a:ext>
            </a:extLst>
          </p:cNvPr>
          <p:cNvSpPr>
            <a:spLocks noChangeShapeType="1"/>
          </p:cNvSpPr>
          <p:nvPr/>
        </p:nvSpPr>
        <p:spPr bwMode="auto">
          <a:xfrm>
            <a:off x="3352800" y="5486400"/>
            <a:ext cx="5181600" cy="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7175" name="Line 7">
            <a:extLst>
              <a:ext uri="{FF2B5EF4-FFF2-40B4-BE49-F238E27FC236}">
                <a16:creationId xmlns:a16="http://schemas.microsoft.com/office/drawing/2014/main" id="{6BC9D532-EFC1-481E-9B9A-297B7BB6D764}"/>
              </a:ext>
            </a:extLst>
          </p:cNvPr>
          <p:cNvSpPr>
            <a:spLocks noChangeShapeType="1"/>
          </p:cNvSpPr>
          <p:nvPr/>
        </p:nvSpPr>
        <p:spPr bwMode="auto">
          <a:xfrm>
            <a:off x="3810000" y="2057400"/>
            <a:ext cx="4419600" cy="31242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7176" name="Line 8">
            <a:extLst>
              <a:ext uri="{FF2B5EF4-FFF2-40B4-BE49-F238E27FC236}">
                <a16:creationId xmlns:a16="http://schemas.microsoft.com/office/drawing/2014/main" id="{F3AE56A4-8725-455A-9383-9646C4707570}"/>
              </a:ext>
            </a:extLst>
          </p:cNvPr>
          <p:cNvSpPr>
            <a:spLocks noChangeShapeType="1"/>
          </p:cNvSpPr>
          <p:nvPr/>
        </p:nvSpPr>
        <p:spPr bwMode="auto">
          <a:xfrm>
            <a:off x="3352800" y="3886200"/>
            <a:ext cx="3048000" cy="0"/>
          </a:xfrm>
          <a:prstGeom prst="line">
            <a:avLst/>
          </a:prstGeom>
          <a:noFill/>
          <a:ln w="9525">
            <a:solidFill>
              <a:srgbClr val="00B050"/>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7177" name="Text Box 14">
            <a:extLst>
              <a:ext uri="{FF2B5EF4-FFF2-40B4-BE49-F238E27FC236}">
                <a16:creationId xmlns:a16="http://schemas.microsoft.com/office/drawing/2014/main" id="{D89A818B-5449-4B93-9494-B6DBBB829548}"/>
              </a:ext>
            </a:extLst>
          </p:cNvPr>
          <p:cNvSpPr txBox="1">
            <a:spLocks noChangeArrowheads="1"/>
          </p:cNvSpPr>
          <p:nvPr/>
        </p:nvSpPr>
        <p:spPr bwMode="auto">
          <a:xfrm>
            <a:off x="1931454" y="3655367"/>
            <a:ext cx="1324402" cy="4616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a:solidFill>
                  <a:srgbClr val="00B050"/>
                </a:solidFill>
              </a:rPr>
              <a:t>P</a:t>
            </a:r>
            <a:r>
              <a:rPr lang="en-US" altLang="en-US" sz="2400" baseline="-25000" dirty="0">
                <a:solidFill>
                  <a:srgbClr val="00B050"/>
                </a:solidFill>
              </a:rPr>
              <a:t>1</a:t>
            </a:r>
            <a:r>
              <a:rPr lang="en-US" altLang="en-US" sz="2400" dirty="0">
                <a:solidFill>
                  <a:srgbClr val="00B050"/>
                </a:solidFill>
              </a:rPr>
              <a:t>=$1.00</a:t>
            </a:r>
          </a:p>
        </p:txBody>
      </p:sp>
      <p:sp>
        <p:nvSpPr>
          <p:cNvPr id="7178" name="Text Box 16">
            <a:extLst>
              <a:ext uri="{FF2B5EF4-FFF2-40B4-BE49-F238E27FC236}">
                <a16:creationId xmlns:a16="http://schemas.microsoft.com/office/drawing/2014/main" id="{A2EDBE91-94A6-4D16-BDFD-F92FE9C98CF7}"/>
              </a:ext>
            </a:extLst>
          </p:cNvPr>
          <p:cNvSpPr txBox="1">
            <a:spLocks noChangeArrowheads="1"/>
          </p:cNvSpPr>
          <p:nvPr/>
        </p:nvSpPr>
        <p:spPr bwMode="auto">
          <a:xfrm>
            <a:off x="1942617" y="4251969"/>
            <a:ext cx="1358064" cy="4616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a:solidFill>
                  <a:srgbClr val="00B050"/>
                </a:solidFill>
              </a:rPr>
              <a:t>C</a:t>
            </a:r>
            <a:r>
              <a:rPr lang="en-US" altLang="en-US" sz="2400" baseline="-25000" dirty="0">
                <a:solidFill>
                  <a:srgbClr val="00B050"/>
                </a:solidFill>
              </a:rPr>
              <a:t>1</a:t>
            </a:r>
            <a:r>
              <a:rPr lang="en-US" altLang="en-US" sz="2400" dirty="0">
                <a:solidFill>
                  <a:srgbClr val="00B050"/>
                </a:solidFill>
              </a:rPr>
              <a:t>=$0.50</a:t>
            </a:r>
          </a:p>
        </p:txBody>
      </p:sp>
      <p:sp>
        <p:nvSpPr>
          <p:cNvPr id="7179" name="Line 18">
            <a:extLst>
              <a:ext uri="{FF2B5EF4-FFF2-40B4-BE49-F238E27FC236}">
                <a16:creationId xmlns:a16="http://schemas.microsoft.com/office/drawing/2014/main" id="{5B97BEA8-0D47-49B5-8479-0E6FDEF2D2D9}"/>
              </a:ext>
            </a:extLst>
          </p:cNvPr>
          <p:cNvSpPr>
            <a:spLocks noChangeShapeType="1"/>
          </p:cNvSpPr>
          <p:nvPr/>
        </p:nvSpPr>
        <p:spPr bwMode="auto">
          <a:xfrm>
            <a:off x="6400800" y="3886200"/>
            <a:ext cx="0" cy="1676400"/>
          </a:xfrm>
          <a:prstGeom prst="line">
            <a:avLst/>
          </a:prstGeom>
          <a:noFill/>
          <a:ln w="9525">
            <a:solidFill>
              <a:srgbClr val="00B050"/>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cxnSp>
        <p:nvCxnSpPr>
          <p:cNvPr id="7180" name="Straight Connector 2">
            <a:extLst>
              <a:ext uri="{FF2B5EF4-FFF2-40B4-BE49-F238E27FC236}">
                <a16:creationId xmlns:a16="http://schemas.microsoft.com/office/drawing/2014/main" id="{B1DDF44B-2F1E-49C8-9AAC-7888BB168FBC}"/>
              </a:ext>
            </a:extLst>
          </p:cNvPr>
          <p:cNvCxnSpPr>
            <a:cxnSpLocks noChangeShapeType="1"/>
          </p:cNvCxnSpPr>
          <p:nvPr/>
        </p:nvCxnSpPr>
        <p:spPr bwMode="auto">
          <a:xfrm>
            <a:off x="3352801" y="4419600"/>
            <a:ext cx="4632325" cy="0"/>
          </a:xfrm>
          <a:prstGeom prst="line">
            <a:avLst/>
          </a:prstGeom>
          <a:noFill/>
          <a:ln w="9525" algn="ctr">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cxnSp>
      <p:sp>
        <p:nvSpPr>
          <p:cNvPr id="7181" name="Rectangle 19">
            <a:extLst>
              <a:ext uri="{FF2B5EF4-FFF2-40B4-BE49-F238E27FC236}">
                <a16:creationId xmlns:a16="http://schemas.microsoft.com/office/drawing/2014/main" id="{AB27908D-06BA-4A37-B2B0-62441630C8B8}"/>
              </a:ext>
            </a:extLst>
          </p:cNvPr>
          <p:cNvSpPr>
            <a:spLocks noChangeArrowheads="1"/>
          </p:cNvSpPr>
          <p:nvPr/>
        </p:nvSpPr>
        <p:spPr bwMode="auto">
          <a:xfrm>
            <a:off x="6019799" y="5486400"/>
            <a:ext cx="1387865" cy="4616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a:solidFill>
                  <a:srgbClr val="00B050"/>
                </a:solidFill>
              </a:rPr>
              <a:t>Q</a:t>
            </a:r>
            <a:r>
              <a:rPr lang="en-US" altLang="en-US" sz="2400" baseline="-25000" dirty="0">
                <a:solidFill>
                  <a:srgbClr val="00B050"/>
                </a:solidFill>
              </a:rPr>
              <a:t>1</a:t>
            </a:r>
            <a:r>
              <a:rPr lang="en-US" altLang="en-US" sz="2400" dirty="0">
                <a:solidFill>
                  <a:srgbClr val="00B050"/>
                </a:solidFill>
              </a:rPr>
              <a:t>=1000</a:t>
            </a:r>
            <a:endParaRPr lang="en-US" altLang="en-US" sz="2400" baseline="-25000" dirty="0">
              <a:solidFill>
                <a:srgbClr val="00B050"/>
              </a:solidFill>
            </a:endParaRPr>
          </a:p>
        </p:txBody>
      </p:sp>
      <p:sp>
        <p:nvSpPr>
          <p:cNvPr id="2" name="Oval 1">
            <a:extLst>
              <a:ext uri="{FF2B5EF4-FFF2-40B4-BE49-F238E27FC236}">
                <a16:creationId xmlns:a16="http://schemas.microsoft.com/office/drawing/2014/main" id="{384D38AF-3A60-40D3-BB4C-5622AF644294}"/>
              </a:ext>
            </a:extLst>
          </p:cNvPr>
          <p:cNvSpPr/>
          <p:nvPr/>
        </p:nvSpPr>
        <p:spPr>
          <a:xfrm>
            <a:off x="6361113" y="3783014"/>
            <a:ext cx="152400" cy="206375"/>
          </a:xfrm>
          <a:prstGeom prst="ellipse">
            <a:avLst/>
          </a:prstGeom>
          <a:solidFill>
            <a:srgbClr val="00B050"/>
          </a:solidFill>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US"/>
          </a:p>
        </p:txBody>
      </p:sp>
      <p:sp>
        <p:nvSpPr>
          <p:cNvPr id="7183" name="TextBox 2">
            <a:extLst>
              <a:ext uri="{FF2B5EF4-FFF2-40B4-BE49-F238E27FC236}">
                <a16:creationId xmlns:a16="http://schemas.microsoft.com/office/drawing/2014/main" id="{D92DE29B-63BA-4D91-A33A-6F8A116C17B5}"/>
              </a:ext>
            </a:extLst>
          </p:cNvPr>
          <p:cNvSpPr txBox="1">
            <a:spLocks noChangeArrowheads="1"/>
          </p:cNvSpPr>
          <p:nvPr/>
        </p:nvSpPr>
        <p:spPr bwMode="auto">
          <a:xfrm>
            <a:off x="3352800" y="6126164"/>
            <a:ext cx="6445250" cy="3698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1800">
                <a:latin typeface="Tahoma" panose="020B0604030504040204" pitchFamily="34" charset="0"/>
              </a:rPr>
              <a:t>Assume constant marginal (variable) cost equal to C</a:t>
            </a:r>
            <a:r>
              <a:rPr lang="en-US" altLang="en-US" sz="1800" baseline="-25000">
                <a:latin typeface="Tahoma" panose="020B0604030504040204" pitchFamily="34" charset="0"/>
              </a:rPr>
              <a:t>1</a:t>
            </a:r>
            <a:r>
              <a:rPr lang="en-US" altLang="en-US" sz="1800">
                <a:latin typeface="Tahoma" panose="020B0604030504040204" pitchFamily="34" charset="0"/>
              </a:rPr>
              <a:t> per unit</a:t>
            </a:r>
          </a:p>
        </p:txBody>
      </p:sp>
      <p:sp>
        <p:nvSpPr>
          <p:cNvPr id="4" name="Text Box 19">
            <a:extLst>
              <a:ext uri="{FF2B5EF4-FFF2-40B4-BE49-F238E27FC236}">
                <a16:creationId xmlns:a16="http://schemas.microsoft.com/office/drawing/2014/main" id="{04528601-A30C-43FA-8B7F-CA2E7195153F}"/>
              </a:ext>
            </a:extLst>
          </p:cNvPr>
          <p:cNvSpPr txBox="1">
            <a:spLocks noChangeArrowheads="1"/>
          </p:cNvSpPr>
          <p:nvPr/>
        </p:nvSpPr>
        <p:spPr bwMode="auto">
          <a:xfrm>
            <a:off x="271711" y="1219201"/>
            <a:ext cx="4580934" cy="830997"/>
          </a:xfrm>
          <a:prstGeom prst="rect">
            <a:avLst/>
          </a:prstGeom>
          <a:noFill/>
          <a:ln w="38100">
            <a:solidFill>
              <a:srgbClr val="3333CC"/>
            </a:solidFill>
            <a:miter lim="800000"/>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b="1" i="1" dirty="0">
                <a:solidFill>
                  <a:srgbClr val="0070C0"/>
                </a:solidFill>
              </a:rPr>
              <a:t>Assumes a different marginal cost </a:t>
            </a:r>
          </a:p>
          <a:p>
            <a:pPr>
              <a:spcBef>
                <a:spcPct val="0"/>
              </a:spcBef>
              <a:buFontTx/>
              <a:buNone/>
            </a:pPr>
            <a:r>
              <a:rPr lang="en-US" altLang="en-US" sz="2400" b="1" i="1" dirty="0">
                <a:solidFill>
                  <a:srgbClr val="0070C0"/>
                </a:solidFill>
              </a:rPr>
              <a:t>than topic 2 problem</a:t>
            </a:r>
            <a:endParaRPr lang="en-US" altLang="en-US" sz="2400" b="1" dirty="0">
              <a:solidFill>
                <a:srgbClr val="0070C0"/>
              </a:solidFill>
            </a:endParaRPr>
          </a:p>
        </p:txBody>
      </p:sp>
      <p:sp>
        <p:nvSpPr>
          <p:cNvPr id="5" name="TextBox 4">
            <a:extLst>
              <a:ext uri="{FF2B5EF4-FFF2-40B4-BE49-F238E27FC236}">
                <a16:creationId xmlns:a16="http://schemas.microsoft.com/office/drawing/2014/main" id="{126C7668-7280-43EA-9DE3-0E0CA9F23325}"/>
              </a:ext>
            </a:extLst>
          </p:cNvPr>
          <p:cNvSpPr txBox="1"/>
          <p:nvPr/>
        </p:nvSpPr>
        <p:spPr>
          <a:xfrm>
            <a:off x="6484936" y="3473921"/>
            <a:ext cx="444352" cy="523220"/>
          </a:xfrm>
          <a:prstGeom prst="rect">
            <a:avLst/>
          </a:prstGeom>
          <a:noFill/>
        </p:spPr>
        <p:txBody>
          <a:bodyPr wrap="none" rtlCol="0">
            <a:spAutoFit/>
          </a:bodyPr>
          <a:lstStyle/>
          <a:p>
            <a:r>
              <a:rPr lang="en-US" sz="2800" dirty="0">
                <a:solidFill>
                  <a:srgbClr val="00B050"/>
                </a:solidFill>
              </a:rPr>
              <a:t>A</a:t>
            </a:r>
            <a:endParaRPr lang="en-US" sz="2400" dirty="0">
              <a:solidFill>
                <a:srgbClr val="00B050"/>
              </a:solidFill>
            </a:endParaRPr>
          </a:p>
        </p:txBody>
      </p:sp>
      <p:sp>
        <p:nvSpPr>
          <p:cNvPr id="6" name="Text Box 12">
            <a:extLst>
              <a:ext uri="{FF2B5EF4-FFF2-40B4-BE49-F238E27FC236}">
                <a16:creationId xmlns:a16="http://schemas.microsoft.com/office/drawing/2014/main" id="{35F5C090-A6F9-4037-AD19-DBFFBB1DD05D}"/>
              </a:ext>
            </a:extLst>
          </p:cNvPr>
          <p:cNvSpPr txBox="1">
            <a:spLocks noChangeArrowheads="1"/>
          </p:cNvSpPr>
          <p:nvPr/>
        </p:nvSpPr>
        <p:spPr bwMode="auto">
          <a:xfrm>
            <a:off x="7985125" y="4191000"/>
            <a:ext cx="48895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a:solidFill>
                  <a:srgbClr val="00B050"/>
                </a:solidFill>
              </a:rPr>
              <a:t>C</a:t>
            </a:r>
            <a:r>
              <a:rPr lang="en-US" altLang="en-US" sz="2400" baseline="-25000" dirty="0">
                <a:solidFill>
                  <a:srgbClr val="00B050"/>
                </a:solidFill>
              </a:rPr>
              <a:t>1</a:t>
            </a:r>
            <a:endParaRPr lang="en-US" altLang="en-US" sz="2400" dirty="0">
              <a:solidFill>
                <a:srgbClr val="00B050"/>
              </a:solidFill>
            </a:endParaRPr>
          </a:p>
        </p:txBody>
      </p:sp>
    </p:spTree>
  </p:cSld>
  <p:clrMapOvr>
    <a:masterClrMapping/>
  </p:clrMapOvr>
  <p:transition/>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Rectangle 2">
            <a:extLst>
              <a:ext uri="{FF2B5EF4-FFF2-40B4-BE49-F238E27FC236}">
                <a16:creationId xmlns:a16="http://schemas.microsoft.com/office/drawing/2014/main" id="{BA4E00E7-BFCD-499C-8361-B8E89BA8CB55}"/>
              </a:ext>
            </a:extLst>
          </p:cNvPr>
          <p:cNvSpPr>
            <a:spLocks noGrp="1"/>
          </p:cNvSpPr>
          <p:nvPr>
            <p:ph type="title"/>
          </p:nvPr>
        </p:nvSpPr>
        <p:spPr>
          <a:xfrm>
            <a:off x="307981" y="253205"/>
            <a:ext cx="8334375" cy="838200"/>
          </a:xfrm>
        </p:spPr>
        <p:txBody>
          <a:bodyPr>
            <a:normAutofit fontScale="90000"/>
          </a:bodyPr>
          <a:lstStyle/>
          <a:p>
            <a:pPr eaLnBrk="1" hangingPunct="1">
              <a:lnSpc>
                <a:spcPct val="80000"/>
              </a:lnSpc>
            </a:pPr>
            <a:r>
              <a:rPr lang="en-US" altLang="en-US" dirty="0"/>
              <a:t>Fig 2: “Naked” Cartel: No Cost Saving</a:t>
            </a:r>
            <a:br>
              <a:rPr lang="en-US" altLang="en-US" dirty="0"/>
            </a:br>
            <a:br>
              <a:rPr lang="en-US" altLang="en-US" dirty="0"/>
            </a:br>
            <a:endParaRPr lang="en-US" altLang="en-US" i="1" dirty="0"/>
          </a:p>
        </p:txBody>
      </p:sp>
      <p:sp>
        <p:nvSpPr>
          <p:cNvPr id="9219" name="Rectangle 3">
            <a:extLst>
              <a:ext uri="{FF2B5EF4-FFF2-40B4-BE49-F238E27FC236}">
                <a16:creationId xmlns:a16="http://schemas.microsoft.com/office/drawing/2014/main" id="{531330D6-6095-4783-8A55-300829E0F61B}"/>
              </a:ext>
            </a:extLst>
          </p:cNvPr>
          <p:cNvSpPr>
            <a:spLocks noGrp="1"/>
          </p:cNvSpPr>
          <p:nvPr>
            <p:ph idx="1"/>
          </p:nvPr>
        </p:nvSpPr>
        <p:spPr/>
        <p:txBody>
          <a:bodyPr/>
          <a:lstStyle/>
          <a:p>
            <a:pPr eaLnBrk="1" hangingPunct="1">
              <a:buFont typeface="Wingdings" panose="05000000000000000000" pitchFamily="2" charset="2"/>
              <a:buNone/>
            </a:pPr>
            <a:r>
              <a:rPr lang="en-US" altLang="en-US" dirty="0"/>
              <a:t> </a:t>
            </a:r>
          </a:p>
        </p:txBody>
      </p:sp>
      <p:sp>
        <p:nvSpPr>
          <p:cNvPr id="9220" name="Slide Number Placeholder 5">
            <a:extLst>
              <a:ext uri="{FF2B5EF4-FFF2-40B4-BE49-F238E27FC236}">
                <a16:creationId xmlns:a16="http://schemas.microsoft.com/office/drawing/2014/main" id="{8C32B7E3-D5E5-4334-8389-C35EC4EA06B9}"/>
              </a:ext>
            </a:extLst>
          </p:cNvPr>
          <p:cNvSpPr>
            <a:spLocks noGrp="1"/>
          </p:cNvSpPr>
          <p:nvPr>
            <p:ph type="sldNum" sz="quarter" idx="12"/>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fld id="{16B778FF-9FA9-4201-B36F-69EDA253A812}" type="slidenum">
              <a:rPr lang="en-US" altLang="en-US" sz="1400">
                <a:latin typeface="Tahoma" panose="020B0604030504040204" pitchFamily="34" charset="0"/>
              </a:rPr>
              <a:pPr>
                <a:spcBef>
                  <a:spcPct val="0"/>
                </a:spcBef>
                <a:buFontTx/>
                <a:buNone/>
              </a:pPr>
              <a:t>27</a:t>
            </a:fld>
            <a:endParaRPr lang="en-US" altLang="en-US" sz="1400">
              <a:latin typeface="Tahoma" panose="020B0604030504040204" pitchFamily="34" charset="0"/>
            </a:endParaRPr>
          </a:p>
        </p:txBody>
      </p:sp>
      <p:sp>
        <p:nvSpPr>
          <p:cNvPr id="9221" name="Line 4">
            <a:extLst>
              <a:ext uri="{FF2B5EF4-FFF2-40B4-BE49-F238E27FC236}">
                <a16:creationId xmlns:a16="http://schemas.microsoft.com/office/drawing/2014/main" id="{4BAF1CD9-63CC-4902-8B6A-947289E58CCE}"/>
              </a:ext>
            </a:extLst>
          </p:cNvPr>
          <p:cNvSpPr>
            <a:spLocks noChangeShapeType="1"/>
          </p:cNvSpPr>
          <p:nvPr/>
        </p:nvSpPr>
        <p:spPr bwMode="auto">
          <a:xfrm>
            <a:off x="3352800" y="2286000"/>
            <a:ext cx="0" cy="32004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9222" name="Line 5">
            <a:extLst>
              <a:ext uri="{FF2B5EF4-FFF2-40B4-BE49-F238E27FC236}">
                <a16:creationId xmlns:a16="http://schemas.microsoft.com/office/drawing/2014/main" id="{E9C39548-A0D6-4666-9256-1BBFCE73D904}"/>
              </a:ext>
            </a:extLst>
          </p:cNvPr>
          <p:cNvSpPr>
            <a:spLocks noChangeShapeType="1"/>
          </p:cNvSpPr>
          <p:nvPr/>
        </p:nvSpPr>
        <p:spPr bwMode="auto">
          <a:xfrm>
            <a:off x="3352800" y="5486400"/>
            <a:ext cx="5181600" cy="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9223" name="Line 6">
            <a:extLst>
              <a:ext uri="{FF2B5EF4-FFF2-40B4-BE49-F238E27FC236}">
                <a16:creationId xmlns:a16="http://schemas.microsoft.com/office/drawing/2014/main" id="{B66C0085-A902-4DCE-8E76-FC9150FE76FD}"/>
              </a:ext>
            </a:extLst>
          </p:cNvPr>
          <p:cNvSpPr>
            <a:spLocks noChangeShapeType="1"/>
          </p:cNvSpPr>
          <p:nvPr/>
        </p:nvSpPr>
        <p:spPr bwMode="auto">
          <a:xfrm>
            <a:off x="3810000" y="2057400"/>
            <a:ext cx="4419600" cy="31242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9224" name="Line 7">
            <a:extLst>
              <a:ext uri="{FF2B5EF4-FFF2-40B4-BE49-F238E27FC236}">
                <a16:creationId xmlns:a16="http://schemas.microsoft.com/office/drawing/2014/main" id="{B1C8ED50-524B-4B1E-9FAE-6115F7952BB4}"/>
              </a:ext>
            </a:extLst>
          </p:cNvPr>
          <p:cNvSpPr>
            <a:spLocks noChangeShapeType="1"/>
          </p:cNvSpPr>
          <p:nvPr/>
        </p:nvSpPr>
        <p:spPr bwMode="auto">
          <a:xfrm>
            <a:off x="3309938" y="4419600"/>
            <a:ext cx="4419600" cy="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9225" name="Line 8">
            <a:extLst>
              <a:ext uri="{FF2B5EF4-FFF2-40B4-BE49-F238E27FC236}">
                <a16:creationId xmlns:a16="http://schemas.microsoft.com/office/drawing/2014/main" id="{F86ED9D0-49E4-49BA-8806-5AC91E856B7C}"/>
              </a:ext>
            </a:extLst>
          </p:cNvPr>
          <p:cNvSpPr>
            <a:spLocks noChangeShapeType="1"/>
          </p:cNvSpPr>
          <p:nvPr/>
        </p:nvSpPr>
        <p:spPr bwMode="auto">
          <a:xfrm>
            <a:off x="3352800" y="2971800"/>
            <a:ext cx="1752600" cy="0"/>
          </a:xfrm>
          <a:prstGeom prst="line">
            <a:avLst/>
          </a:prstGeom>
          <a:noFill/>
          <a:ln w="9525">
            <a:solidFill>
              <a:srgbClr val="C00000"/>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9226" name="Line 9">
            <a:extLst>
              <a:ext uri="{FF2B5EF4-FFF2-40B4-BE49-F238E27FC236}">
                <a16:creationId xmlns:a16="http://schemas.microsoft.com/office/drawing/2014/main" id="{7699FDFB-3F99-4395-820F-A42F539C8F3F}"/>
              </a:ext>
            </a:extLst>
          </p:cNvPr>
          <p:cNvSpPr>
            <a:spLocks noChangeShapeType="1"/>
          </p:cNvSpPr>
          <p:nvPr/>
        </p:nvSpPr>
        <p:spPr bwMode="auto">
          <a:xfrm>
            <a:off x="5105400" y="2895600"/>
            <a:ext cx="0" cy="2667000"/>
          </a:xfrm>
          <a:prstGeom prst="line">
            <a:avLst/>
          </a:prstGeom>
          <a:noFill/>
          <a:ln w="9525">
            <a:solidFill>
              <a:srgbClr val="C00000"/>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9227" name="Text Box 10">
            <a:extLst>
              <a:ext uri="{FF2B5EF4-FFF2-40B4-BE49-F238E27FC236}">
                <a16:creationId xmlns:a16="http://schemas.microsoft.com/office/drawing/2014/main" id="{C6E87F55-9121-40A1-B886-80644E7AB201}"/>
              </a:ext>
            </a:extLst>
          </p:cNvPr>
          <p:cNvSpPr txBox="1">
            <a:spLocks noChangeArrowheads="1"/>
          </p:cNvSpPr>
          <p:nvPr/>
        </p:nvSpPr>
        <p:spPr bwMode="auto">
          <a:xfrm>
            <a:off x="1918701" y="3607890"/>
            <a:ext cx="1443808" cy="4616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a:solidFill>
                  <a:srgbClr val="00B050"/>
                </a:solidFill>
              </a:rPr>
              <a:t>P</a:t>
            </a:r>
            <a:r>
              <a:rPr lang="en-US" altLang="en-US" sz="2400" baseline="-25000" dirty="0">
                <a:solidFill>
                  <a:srgbClr val="00B050"/>
                </a:solidFill>
              </a:rPr>
              <a:t>1</a:t>
            </a:r>
            <a:r>
              <a:rPr lang="en-US" altLang="en-US" sz="2400" dirty="0">
                <a:solidFill>
                  <a:srgbClr val="00B050"/>
                </a:solidFill>
              </a:rPr>
              <a:t>= $1.00</a:t>
            </a:r>
          </a:p>
        </p:txBody>
      </p:sp>
      <p:sp>
        <p:nvSpPr>
          <p:cNvPr id="9228" name="Text Box 11">
            <a:extLst>
              <a:ext uri="{FF2B5EF4-FFF2-40B4-BE49-F238E27FC236}">
                <a16:creationId xmlns:a16="http://schemas.microsoft.com/office/drawing/2014/main" id="{A6F61A4D-9203-4E5B-9E46-AEBDF039D090}"/>
              </a:ext>
            </a:extLst>
          </p:cNvPr>
          <p:cNvSpPr txBox="1">
            <a:spLocks noChangeArrowheads="1"/>
          </p:cNvSpPr>
          <p:nvPr/>
        </p:nvSpPr>
        <p:spPr bwMode="auto">
          <a:xfrm>
            <a:off x="2010937" y="2729210"/>
            <a:ext cx="1324402" cy="4616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a:solidFill>
                  <a:srgbClr val="C00000"/>
                </a:solidFill>
              </a:rPr>
              <a:t>P</a:t>
            </a:r>
            <a:r>
              <a:rPr lang="en-US" altLang="en-US" sz="2400" baseline="-25000" dirty="0">
                <a:solidFill>
                  <a:srgbClr val="C00000"/>
                </a:solidFill>
              </a:rPr>
              <a:t>2</a:t>
            </a:r>
            <a:r>
              <a:rPr lang="en-US" altLang="en-US" sz="2400" dirty="0">
                <a:solidFill>
                  <a:srgbClr val="C00000"/>
                </a:solidFill>
              </a:rPr>
              <a:t>=$1.50</a:t>
            </a:r>
          </a:p>
        </p:txBody>
      </p:sp>
      <p:sp>
        <p:nvSpPr>
          <p:cNvPr id="9229" name="Text Box 12">
            <a:extLst>
              <a:ext uri="{FF2B5EF4-FFF2-40B4-BE49-F238E27FC236}">
                <a16:creationId xmlns:a16="http://schemas.microsoft.com/office/drawing/2014/main" id="{864E64AB-DC58-449B-B7E7-D3CD9583FBE0}"/>
              </a:ext>
            </a:extLst>
          </p:cNvPr>
          <p:cNvSpPr txBox="1">
            <a:spLocks noChangeArrowheads="1"/>
          </p:cNvSpPr>
          <p:nvPr/>
        </p:nvSpPr>
        <p:spPr bwMode="auto">
          <a:xfrm>
            <a:off x="7964488" y="4191000"/>
            <a:ext cx="48895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a:solidFill>
                  <a:srgbClr val="00B050"/>
                </a:solidFill>
              </a:rPr>
              <a:t>C</a:t>
            </a:r>
            <a:r>
              <a:rPr lang="en-US" altLang="en-US" sz="2400" baseline="-25000" dirty="0">
                <a:solidFill>
                  <a:srgbClr val="00B050"/>
                </a:solidFill>
              </a:rPr>
              <a:t>1</a:t>
            </a:r>
            <a:endParaRPr lang="en-US" altLang="en-US" sz="2400" dirty="0">
              <a:solidFill>
                <a:srgbClr val="00B050"/>
              </a:solidFill>
            </a:endParaRPr>
          </a:p>
        </p:txBody>
      </p:sp>
      <p:sp>
        <p:nvSpPr>
          <p:cNvPr id="9230" name="Text Box 13">
            <a:extLst>
              <a:ext uri="{FF2B5EF4-FFF2-40B4-BE49-F238E27FC236}">
                <a16:creationId xmlns:a16="http://schemas.microsoft.com/office/drawing/2014/main" id="{207E8EC9-A0DF-4FD7-B880-9E28951A16EC}"/>
              </a:ext>
            </a:extLst>
          </p:cNvPr>
          <p:cNvSpPr txBox="1">
            <a:spLocks noChangeArrowheads="1"/>
          </p:cNvSpPr>
          <p:nvPr/>
        </p:nvSpPr>
        <p:spPr bwMode="auto">
          <a:xfrm>
            <a:off x="4475169" y="5581303"/>
            <a:ext cx="1161250" cy="4616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a:solidFill>
                  <a:srgbClr val="C00000"/>
                </a:solidFill>
              </a:rPr>
              <a:t>Q</a:t>
            </a:r>
            <a:r>
              <a:rPr lang="en-US" altLang="en-US" sz="2400" baseline="-25000" dirty="0">
                <a:solidFill>
                  <a:srgbClr val="C00000"/>
                </a:solidFill>
              </a:rPr>
              <a:t>2</a:t>
            </a:r>
            <a:r>
              <a:rPr lang="en-US" altLang="en-US" sz="2400" dirty="0">
                <a:solidFill>
                  <a:srgbClr val="C00000"/>
                </a:solidFill>
              </a:rPr>
              <a:t>=800</a:t>
            </a:r>
          </a:p>
        </p:txBody>
      </p:sp>
      <p:sp>
        <p:nvSpPr>
          <p:cNvPr id="9231" name="Line 14">
            <a:extLst>
              <a:ext uri="{FF2B5EF4-FFF2-40B4-BE49-F238E27FC236}">
                <a16:creationId xmlns:a16="http://schemas.microsoft.com/office/drawing/2014/main" id="{7D12931B-285A-446B-8E8B-AD1E67EC1867}"/>
              </a:ext>
            </a:extLst>
          </p:cNvPr>
          <p:cNvSpPr>
            <a:spLocks noChangeShapeType="1"/>
          </p:cNvSpPr>
          <p:nvPr/>
        </p:nvSpPr>
        <p:spPr bwMode="auto">
          <a:xfrm>
            <a:off x="6400800" y="3886200"/>
            <a:ext cx="0" cy="1676400"/>
          </a:xfrm>
          <a:prstGeom prst="line">
            <a:avLst/>
          </a:prstGeom>
          <a:noFill/>
          <a:ln w="9525">
            <a:solidFill>
              <a:srgbClr val="00B050"/>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9232" name="Rectangle 15">
            <a:extLst>
              <a:ext uri="{FF2B5EF4-FFF2-40B4-BE49-F238E27FC236}">
                <a16:creationId xmlns:a16="http://schemas.microsoft.com/office/drawing/2014/main" id="{D93E4178-3C5B-45FA-AFF9-BE4FE4E320D9}"/>
              </a:ext>
            </a:extLst>
          </p:cNvPr>
          <p:cNvSpPr>
            <a:spLocks noChangeArrowheads="1"/>
          </p:cNvSpPr>
          <p:nvPr/>
        </p:nvSpPr>
        <p:spPr bwMode="auto">
          <a:xfrm>
            <a:off x="6019799" y="5486400"/>
            <a:ext cx="1447793" cy="4616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a:solidFill>
                  <a:srgbClr val="00B050"/>
                </a:solidFill>
              </a:rPr>
              <a:t>Q</a:t>
            </a:r>
            <a:r>
              <a:rPr lang="en-US" altLang="en-US" sz="2400" baseline="-25000" dirty="0">
                <a:solidFill>
                  <a:srgbClr val="00B050"/>
                </a:solidFill>
              </a:rPr>
              <a:t>1</a:t>
            </a:r>
            <a:r>
              <a:rPr lang="en-US" altLang="en-US" sz="2400" dirty="0">
                <a:solidFill>
                  <a:srgbClr val="00B050"/>
                </a:solidFill>
              </a:rPr>
              <a:t>=1000</a:t>
            </a:r>
            <a:endParaRPr lang="en-US" altLang="en-US" sz="2400" baseline="-25000" dirty="0">
              <a:solidFill>
                <a:srgbClr val="00B050"/>
              </a:solidFill>
            </a:endParaRPr>
          </a:p>
        </p:txBody>
      </p:sp>
      <p:sp>
        <p:nvSpPr>
          <p:cNvPr id="9233" name="Text Box 16">
            <a:extLst>
              <a:ext uri="{FF2B5EF4-FFF2-40B4-BE49-F238E27FC236}">
                <a16:creationId xmlns:a16="http://schemas.microsoft.com/office/drawing/2014/main" id="{35CF0DFE-BC86-4B55-8346-1EA0B294AAD6}"/>
              </a:ext>
            </a:extLst>
          </p:cNvPr>
          <p:cNvSpPr txBox="1">
            <a:spLocks noChangeArrowheads="1"/>
          </p:cNvSpPr>
          <p:nvPr/>
        </p:nvSpPr>
        <p:spPr bwMode="auto">
          <a:xfrm>
            <a:off x="4022726" y="3165475"/>
            <a:ext cx="658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i="1" dirty="0"/>
              <a:t>MO</a:t>
            </a:r>
            <a:endParaRPr lang="en-US" altLang="en-US" sz="2400" dirty="0"/>
          </a:p>
        </p:txBody>
      </p:sp>
      <p:sp>
        <p:nvSpPr>
          <p:cNvPr id="9234" name="Text Box 18">
            <a:extLst>
              <a:ext uri="{FF2B5EF4-FFF2-40B4-BE49-F238E27FC236}">
                <a16:creationId xmlns:a16="http://schemas.microsoft.com/office/drawing/2014/main" id="{B300B1BE-4488-4B67-8702-95B814EEC0CB}"/>
              </a:ext>
            </a:extLst>
          </p:cNvPr>
          <p:cNvSpPr txBox="1">
            <a:spLocks noChangeArrowheads="1"/>
          </p:cNvSpPr>
          <p:nvPr/>
        </p:nvSpPr>
        <p:spPr bwMode="auto">
          <a:xfrm>
            <a:off x="5089525" y="3394076"/>
            <a:ext cx="971550" cy="4619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i="1" dirty="0" err="1"/>
              <a:t>DWLc</a:t>
            </a:r>
            <a:endParaRPr lang="en-US" altLang="en-US" sz="2400" dirty="0"/>
          </a:p>
        </p:txBody>
      </p:sp>
      <p:sp>
        <p:nvSpPr>
          <p:cNvPr id="9235" name="Text Box 19">
            <a:extLst>
              <a:ext uri="{FF2B5EF4-FFF2-40B4-BE49-F238E27FC236}">
                <a16:creationId xmlns:a16="http://schemas.microsoft.com/office/drawing/2014/main" id="{A8FC2842-9F2A-4A7C-905C-23EB585E6B67}"/>
              </a:ext>
            </a:extLst>
          </p:cNvPr>
          <p:cNvSpPr txBox="1">
            <a:spLocks noChangeArrowheads="1"/>
          </p:cNvSpPr>
          <p:nvPr/>
        </p:nvSpPr>
        <p:spPr bwMode="auto">
          <a:xfrm>
            <a:off x="6131627" y="1441450"/>
            <a:ext cx="3278462" cy="830997"/>
          </a:xfrm>
          <a:prstGeom prst="rect">
            <a:avLst/>
          </a:prstGeom>
          <a:noFill/>
          <a:ln w="38100">
            <a:solidFill>
              <a:srgbClr val="0070C0"/>
            </a:solidFill>
            <a:miter lim="800000"/>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b="1" i="1" dirty="0">
                <a:solidFill>
                  <a:srgbClr val="0070C0"/>
                </a:solidFill>
              </a:rPr>
              <a:t>Price rises, Output falls;</a:t>
            </a:r>
          </a:p>
          <a:p>
            <a:pPr>
              <a:spcBef>
                <a:spcPct val="0"/>
              </a:spcBef>
              <a:buFontTx/>
              <a:buNone/>
            </a:pPr>
            <a:r>
              <a:rPr lang="en-US" altLang="en-US" sz="2400" b="1" i="1" dirty="0">
                <a:solidFill>
                  <a:srgbClr val="0070C0"/>
                </a:solidFill>
              </a:rPr>
              <a:t>Consumers harmed;</a:t>
            </a:r>
            <a:endParaRPr lang="en-US" altLang="en-US" sz="2400" b="1" dirty="0">
              <a:solidFill>
                <a:srgbClr val="0070C0"/>
              </a:solidFill>
            </a:endParaRPr>
          </a:p>
        </p:txBody>
      </p:sp>
      <p:cxnSp>
        <p:nvCxnSpPr>
          <p:cNvPr id="9236" name="Straight Connector 2">
            <a:extLst>
              <a:ext uri="{FF2B5EF4-FFF2-40B4-BE49-F238E27FC236}">
                <a16:creationId xmlns:a16="http://schemas.microsoft.com/office/drawing/2014/main" id="{72F0146C-B17D-43E5-BEAB-A45BDD524028}"/>
              </a:ext>
            </a:extLst>
          </p:cNvPr>
          <p:cNvCxnSpPr>
            <a:cxnSpLocks noChangeShapeType="1"/>
          </p:cNvCxnSpPr>
          <p:nvPr/>
        </p:nvCxnSpPr>
        <p:spPr bwMode="auto">
          <a:xfrm>
            <a:off x="3352800" y="3886200"/>
            <a:ext cx="2933700" cy="0"/>
          </a:xfrm>
          <a:prstGeom prst="line">
            <a:avLst/>
          </a:prstGeom>
          <a:noFill/>
          <a:ln w="9525" algn="ctr">
            <a:solidFill>
              <a:srgbClr val="00B050"/>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cxnSp>
      <p:sp>
        <p:nvSpPr>
          <p:cNvPr id="9237" name="Text Box 18">
            <a:extLst>
              <a:ext uri="{FF2B5EF4-FFF2-40B4-BE49-F238E27FC236}">
                <a16:creationId xmlns:a16="http://schemas.microsoft.com/office/drawing/2014/main" id="{F1497C92-0AAB-42E4-A175-9680A44CD801}"/>
              </a:ext>
            </a:extLst>
          </p:cNvPr>
          <p:cNvSpPr txBox="1">
            <a:spLocks noChangeArrowheads="1"/>
          </p:cNvSpPr>
          <p:nvPr/>
        </p:nvSpPr>
        <p:spPr bwMode="auto">
          <a:xfrm>
            <a:off x="5141913" y="3989388"/>
            <a:ext cx="989012" cy="46196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i="1"/>
              <a:t>DWLp</a:t>
            </a:r>
            <a:endParaRPr lang="en-US" altLang="en-US" sz="2400"/>
          </a:p>
        </p:txBody>
      </p:sp>
      <p:sp>
        <p:nvSpPr>
          <p:cNvPr id="22" name="Oval 21">
            <a:extLst>
              <a:ext uri="{FF2B5EF4-FFF2-40B4-BE49-F238E27FC236}">
                <a16:creationId xmlns:a16="http://schemas.microsoft.com/office/drawing/2014/main" id="{F4F3CA17-D575-4D06-A1B6-5E4CF06F04CD}"/>
              </a:ext>
            </a:extLst>
          </p:cNvPr>
          <p:cNvSpPr/>
          <p:nvPr/>
        </p:nvSpPr>
        <p:spPr>
          <a:xfrm>
            <a:off x="6361113" y="3783014"/>
            <a:ext cx="152400" cy="206375"/>
          </a:xfrm>
          <a:prstGeom prst="ellipse">
            <a:avLst/>
          </a:prstGeom>
          <a:solidFill>
            <a:srgbClr val="00B050"/>
          </a:solidFill>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US"/>
          </a:p>
        </p:txBody>
      </p:sp>
      <p:sp>
        <p:nvSpPr>
          <p:cNvPr id="23" name="Oval 22">
            <a:extLst>
              <a:ext uri="{FF2B5EF4-FFF2-40B4-BE49-F238E27FC236}">
                <a16:creationId xmlns:a16="http://schemas.microsoft.com/office/drawing/2014/main" id="{E5FA9A95-D929-47E3-9DE7-ADBA4327714D}"/>
              </a:ext>
            </a:extLst>
          </p:cNvPr>
          <p:cNvSpPr/>
          <p:nvPr/>
        </p:nvSpPr>
        <p:spPr>
          <a:xfrm>
            <a:off x="5029200" y="2890839"/>
            <a:ext cx="152400" cy="204787"/>
          </a:xfrm>
          <a:prstGeom prst="ellipse">
            <a:avLst/>
          </a:prstGeom>
          <a:solidFill>
            <a:srgbClr val="FF0000"/>
          </a:solidFill>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US"/>
          </a:p>
        </p:txBody>
      </p:sp>
      <p:sp>
        <p:nvSpPr>
          <p:cNvPr id="2" name="Text Box 16">
            <a:extLst>
              <a:ext uri="{FF2B5EF4-FFF2-40B4-BE49-F238E27FC236}">
                <a16:creationId xmlns:a16="http://schemas.microsoft.com/office/drawing/2014/main" id="{45416106-613E-4AE3-A086-CE13D5BCF1BC}"/>
              </a:ext>
            </a:extLst>
          </p:cNvPr>
          <p:cNvSpPr txBox="1">
            <a:spLocks noChangeArrowheads="1"/>
          </p:cNvSpPr>
          <p:nvPr/>
        </p:nvSpPr>
        <p:spPr bwMode="auto">
          <a:xfrm>
            <a:off x="1942617" y="4251969"/>
            <a:ext cx="1358064" cy="4616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a:solidFill>
                  <a:srgbClr val="00B050"/>
                </a:solidFill>
              </a:rPr>
              <a:t>C</a:t>
            </a:r>
            <a:r>
              <a:rPr lang="en-US" altLang="en-US" sz="2400" baseline="-25000" dirty="0">
                <a:solidFill>
                  <a:srgbClr val="00B050"/>
                </a:solidFill>
              </a:rPr>
              <a:t>1</a:t>
            </a:r>
            <a:r>
              <a:rPr lang="en-US" altLang="en-US" sz="2400" dirty="0">
                <a:solidFill>
                  <a:srgbClr val="00B050"/>
                </a:solidFill>
              </a:rPr>
              <a:t>=$0.50</a:t>
            </a:r>
          </a:p>
        </p:txBody>
      </p:sp>
      <p:sp>
        <p:nvSpPr>
          <p:cNvPr id="3" name="TextBox 2">
            <a:extLst>
              <a:ext uri="{FF2B5EF4-FFF2-40B4-BE49-F238E27FC236}">
                <a16:creationId xmlns:a16="http://schemas.microsoft.com/office/drawing/2014/main" id="{088FA31D-646F-4A12-92A5-8E35853CD5DC}"/>
              </a:ext>
            </a:extLst>
          </p:cNvPr>
          <p:cNvSpPr txBox="1"/>
          <p:nvPr/>
        </p:nvSpPr>
        <p:spPr>
          <a:xfrm>
            <a:off x="6484936" y="3473921"/>
            <a:ext cx="444352" cy="523220"/>
          </a:xfrm>
          <a:prstGeom prst="rect">
            <a:avLst/>
          </a:prstGeom>
          <a:noFill/>
        </p:spPr>
        <p:txBody>
          <a:bodyPr wrap="none" rtlCol="0">
            <a:spAutoFit/>
          </a:bodyPr>
          <a:lstStyle/>
          <a:p>
            <a:r>
              <a:rPr lang="en-US" sz="2800" dirty="0">
                <a:solidFill>
                  <a:srgbClr val="00B050"/>
                </a:solidFill>
              </a:rPr>
              <a:t>A</a:t>
            </a:r>
            <a:endParaRPr lang="en-US" sz="2400" dirty="0">
              <a:solidFill>
                <a:srgbClr val="00B050"/>
              </a:solidFill>
            </a:endParaRPr>
          </a:p>
        </p:txBody>
      </p:sp>
      <p:sp>
        <p:nvSpPr>
          <p:cNvPr id="4" name="TextBox 3">
            <a:extLst>
              <a:ext uri="{FF2B5EF4-FFF2-40B4-BE49-F238E27FC236}">
                <a16:creationId xmlns:a16="http://schemas.microsoft.com/office/drawing/2014/main" id="{5C01FC6B-4815-413A-99E4-DC97C9BFFEB0}"/>
              </a:ext>
            </a:extLst>
          </p:cNvPr>
          <p:cNvSpPr txBox="1"/>
          <p:nvPr/>
        </p:nvSpPr>
        <p:spPr>
          <a:xfrm>
            <a:off x="5127625" y="2550448"/>
            <a:ext cx="503664" cy="523220"/>
          </a:xfrm>
          <a:prstGeom prst="rect">
            <a:avLst/>
          </a:prstGeom>
          <a:noFill/>
        </p:spPr>
        <p:txBody>
          <a:bodyPr wrap="none" rtlCol="0">
            <a:spAutoFit/>
          </a:bodyPr>
          <a:lstStyle/>
          <a:p>
            <a:r>
              <a:rPr lang="en-US" sz="2800" dirty="0">
                <a:solidFill>
                  <a:srgbClr val="C00000"/>
                </a:solidFill>
              </a:rPr>
              <a:t>M</a:t>
            </a:r>
            <a:endParaRPr lang="en-US" sz="2400" dirty="0">
              <a:solidFill>
                <a:srgbClr val="C00000"/>
              </a:solidFill>
            </a:endParaRPr>
          </a:p>
        </p:txBody>
      </p:sp>
      <p:sp>
        <p:nvSpPr>
          <p:cNvPr id="30" name="Text Box 12">
            <a:extLst>
              <a:ext uri="{FF2B5EF4-FFF2-40B4-BE49-F238E27FC236}">
                <a16:creationId xmlns:a16="http://schemas.microsoft.com/office/drawing/2014/main" id="{C64CECB3-9E5F-462A-8018-0D3A49109C0B}"/>
              </a:ext>
            </a:extLst>
          </p:cNvPr>
          <p:cNvSpPr txBox="1">
            <a:spLocks noChangeArrowheads="1"/>
          </p:cNvSpPr>
          <p:nvPr/>
        </p:nvSpPr>
        <p:spPr bwMode="auto">
          <a:xfrm>
            <a:off x="7985125" y="4191000"/>
            <a:ext cx="48895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a:solidFill>
                  <a:srgbClr val="00B050"/>
                </a:solidFill>
              </a:rPr>
              <a:t>C</a:t>
            </a:r>
            <a:r>
              <a:rPr lang="en-US" altLang="en-US" sz="2400" baseline="-25000" dirty="0">
                <a:solidFill>
                  <a:srgbClr val="00B050"/>
                </a:solidFill>
              </a:rPr>
              <a:t>1</a:t>
            </a:r>
            <a:endParaRPr lang="en-US" altLang="en-US" sz="2400" dirty="0">
              <a:solidFill>
                <a:srgbClr val="00B050"/>
              </a:solidFill>
            </a:endParaRPr>
          </a:p>
        </p:txBody>
      </p:sp>
    </p:spTree>
  </p:cSld>
  <p:clrMapOvr>
    <a:masterClrMapping/>
  </p:clrMapOvr>
  <p:transition/>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Title 1">
            <a:extLst>
              <a:ext uri="{FF2B5EF4-FFF2-40B4-BE49-F238E27FC236}">
                <a16:creationId xmlns:a16="http://schemas.microsoft.com/office/drawing/2014/main" id="{016534CB-D486-4F5D-85C5-AF73BC3DAFB7}"/>
              </a:ext>
            </a:extLst>
          </p:cNvPr>
          <p:cNvSpPr>
            <a:spLocks noGrp="1"/>
          </p:cNvSpPr>
          <p:nvPr>
            <p:ph type="title"/>
          </p:nvPr>
        </p:nvSpPr>
        <p:spPr>
          <a:xfrm>
            <a:off x="791110" y="177230"/>
            <a:ext cx="7438490" cy="560388"/>
          </a:xfrm>
        </p:spPr>
        <p:txBody>
          <a:bodyPr/>
          <a:lstStyle/>
          <a:p>
            <a:r>
              <a:rPr lang="en-US" altLang="en-US" dirty="0"/>
              <a:t>Horizontal Joint Ventures</a:t>
            </a:r>
            <a:endParaRPr lang="en-US" altLang="en-US" sz="2800" dirty="0"/>
          </a:p>
        </p:txBody>
      </p:sp>
      <p:sp>
        <p:nvSpPr>
          <p:cNvPr id="3" name="Content Placeholder 2">
            <a:extLst>
              <a:ext uri="{FF2B5EF4-FFF2-40B4-BE49-F238E27FC236}">
                <a16:creationId xmlns:a16="http://schemas.microsoft.com/office/drawing/2014/main" id="{FF303054-23AA-4A2E-AADC-897F8FA5B52B}"/>
              </a:ext>
            </a:extLst>
          </p:cNvPr>
          <p:cNvSpPr>
            <a:spLocks noGrp="1"/>
          </p:cNvSpPr>
          <p:nvPr>
            <p:ph idx="1"/>
          </p:nvPr>
        </p:nvSpPr>
        <p:spPr>
          <a:xfrm>
            <a:off x="893762" y="1093788"/>
            <a:ext cx="7716838" cy="5535612"/>
          </a:xfrm>
        </p:spPr>
        <p:txBody>
          <a:bodyPr/>
          <a:lstStyle/>
          <a:p>
            <a:pPr>
              <a:defRPr/>
            </a:pPr>
            <a:r>
              <a:rPr lang="en-US" sz="2400" dirty="0"/>
              <a:t>Three Common Types of Joint Ventures (sidebar 2-2 p.175)</a:t>
            </a:r>
          </a:p>
          <a:p>
            <a:pPr lvl="1">
              <a:defRPr/>
            </a:pPr>
            <a:r>
              <a:rPr lang="en-US" sz="2000" dirty="0"/>
              <a:t>Research &amp; Development (“R&amp;D”)</a:t>
            </a:r>
          </a:p>
          <a:p>
            <a:pPr lvl="1">
              <a:defRPr/>
            </a:pPr>
            <a:r>
              <a:rPr lang="en-US" sz="2000" dirty="0"/>
              <a:t>Input Production</a:t>
            </a:r>
          </a:p>
          <a:p>
            <a:pPr lvl="1">
              <a:defRPr/>
            </a:pPr>
            <a:r>
              <a:rPr lang="en-US" sz="2000" dirty="0"/>
              <a:t>Output Distribution/Marketing</a:t>
            </a:r>
          </a:p>
          <a:p>
            <a:pPr>
              <a:defRPr/>
            </a:pPr>
            <a:r>
              <a:rPr lang="en-US" sz="2400" dirty="0"/>
              <a:t>Patent Pools</a:t>
            </a:r>
          </a:p>
          <a:p>
            <a:pPr lvl="1">
              <a:defRPr/>
            </a:pPr>
            <a:r>
              <a:rPr lang="en-US" sz="2000" dirty="0"/>
              <a:t>Type of JV to license “complementary” patents</a:t>
            </a:r>
          </a:p>
          <a:p>
            <a:pPr>
              <a:defRPr/>
            </a:pPr>
            <a:r>
              <a:rPr lang="en-US" sz="2400" dirty="0"/>
              <a:t>Possible Anticompetitive Effects</a:t>
            </a:r>
          </a:p>
          <a:p>
            <a:pPr lvl="1">
              <a:defRPr/>
            </a:pPr>
            <a:r>
              <a:rPr lang="en-US" sz="2000" dirty="0"/>
              <a:t>Collusive </a:t>
            </a:r>
            <a:r>
              <a:rPr lang="en-US" sz="2000" b="1" i="1" dirty="0">
                <a:solidFill>
                  <a:srgbClr val="C00000"/>
                </a:solidFill>
              </a:rPr>
              <a:t>(focus for today)</a:t>
            </a:r>
          </a:p>
          <a:p>
            <a:pPr lvl="1">
              <a:defRPr/>
            </a:pPr>
            <a:r>
              <a:rPr lang="en-US" sz="2000" dirty="0"/>
              <a:t>Exclusionary</a:t>
            </a:r>
          </a:p>
          <a:p>
            <a:pPr marL="0" indent="0">
              <a:buNone/>
              <a:defRPr/>
            </a:pPr>
            <a:endParaRPr lang="en-US" sz="2400" dirty="0"/>
          </a:p>
        </p:txBody>
      </p:sp>
      <p:sp>
        <p:nvSpPr>
          <p:cNvPr id="11268" name="Slide Number Placeholder 3">
            <a:extLst>
              <a:ext uri="{FF2B5EF4-FFF2-40B4-BE49-F238E27FC236}">
                <a16:creationId xmlns:a16="http://schemas.microsoft.com/office/drawing/2014/main" id="{0402C4FD-E40C-47A3-A361-507FF8E68333}"/>
              </a:ext>
            </a:extLst>
          </p:cNvPr>
          <p:cNvSpPr>
            <a:spLocks noGrp="1" noChangeArrowheads="1"/>
          </p:cNvSpPr>
          <p:nvPr>
            <p:ph type="sldNum" sz="quarter" idx="12"/>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fld id="{A68638EB-3F97-4DFF-835B-A3A78838C8B1}" type="slidenum">
              <a:rPr lang="en-US" altLang="en-US" sz="1200">
                <a:solidFill>
                  <a:srgbClr val="898989"/>
                </a:solidFill>
                <a:latin typeface="Tahoma" panose="020B0604030504040204" pitchFamily="34" charset="0"/>
              </a:rPr>
              <a:pPr>
                <a:spcBef>
                  <a:spcPct val="0"/>
                </a:spcBef>
                <a:buFontTx/>
                <a:buNone/>
              </a:pPr>
              <a:t>28</a:t>
            </a:fld>
            <a:endParaRPr lang="en-US" altLang="en-US" sz="1200">
              <a:solidFill>
                <a:srgbClr val="898989"/>
              </a:solidFill>
              <a:latin typeface="Tahoma" panose="020B0604030504040204" pitchFamily="34" charset="0"/>
            </a:endParaRPr>
          </a:p>
        </p:txBody>
      </p:sp>
      <p:sp>
        <p:nvSpPr>
          <p:cNvPr id="2" name="Text Box 19">
            <a:extLst>
              <a:ext uri="{FF2B5EF4-FFF2-40B4-BE49-F238E27FC236}">
                <a16:creationId xmlns:a16="http://schemas.microsoft.com/office/drawing/2014/main" id="{C8BBF561-FACD-4A7D-8D03-E2608074CF45}"/>
              </a:ext>
            </a:extLst>
          </p:cNvPr>
          <p:cNvSpPr txBox="1">
            <a:spLocks noChangeArrowheads="1"/>
          </p:cNvSpPr>
          <p:nvPr/>
        </p:nvSpPr>
        <p:spPr bwMode="auto">
          <a:xfrm>
            <a:off x="7685507" y="2092270"/>
            <a:ext cx="1850186" cy="1015663"/>
          </a:xfrm>
          <a:prstGeom prst="rect">
            <a:avLst/>
          </a:prstGeom>
          <a:noFill/>
          <a:ln w="38100">
            <a:solidFill>
              <a:srgbClr val="0070C0"/>
            </a:solidFill>
            <a:miter lim="800000"/>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000" b="1" i="1" dirty="0" err="1">
                <a:solidFill>
                  <a:srgbClr val="0070C0"/>
                </a:solidFill>
              </a:rPr>
              <a:t>Eyeco</a:t>
            </a:r>
            <a:r>
              <a:rPr lang="en-US" altLang="en-US" sz="2000" b="1" i="1" dirty="0">
                <a:solidFill>
                  <a:srgbClr val="0070C0"/>
                </a:solidFill>
              </a:rPr>
              <a:t> Problem </a:t>
            </a:r>
          </a:p>
          <a:p>
            <a:pPr>
              <a:spcBef>
                <a:spcPct val="0"/>
              </a:spcBef>
              <a:buFontTx/>
              <a:buNone/>
            </a:pPr>
            <a:r>
              <a:rPr lang="en-US" altLang="en-US" sz="2000" b="1" i="1" dirty="0">
                <a:solidFill>
                  <a:srgbClr val="0070C0"/>
                </a:solidFill>
              </a:rPr>
              <a:t>Illustrates. </a:t>
            </a:r>
          </a:p>
          <a:p>
            <a:pPr>
              <a:spcBef>
                <a:spcPct val="0"/>
              </a:spcBef>
              <a:buFontTx/>
              <a:buNone/>
            </a:pPr>
            <a:endParaRPr lang="en-US" altLang="en-US" sz="2000" b="1" dirty="0">
              <a:solidFill>
                <a:srgbClr val="0070C0"/>
              </a:solidFill>
            </a:endParaRPr>
          </a:p>
        </p:txBody>
      </p:sp>
      <p:cxnSp>
        <p:nvCxnSpPr>
          <p:cNvPr id="6" name="Straight Arrow Connector 5">
            <a:extLst>
              <a:ext uri="{FF2B5EF4-FFF2-40B4-BE49-F238E27FC236}">
                <a16:creationId xmlns:a16="http://schemas.microsoft.com/office/drawing/2014/main" id="{A343D558-B063-4998-B94E-3DB5E4C29626}"/>
              </a:ext>
            </a:extLst>
          </p:cNvPr>
          <p:cNvCxnSpPr/>
          <p:nvPr/>
        </p:nvCxnSpPr>
        <p:spPr>
          <a:xfrm flipH="1">
            <a:off x="6226577" y="2506698"/>
            <a:ext cx="1458930" cy="431515"/>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Title 1">
            <a:extLst>
              <a:ext uri="{FF2B5EF4-FFF2-40B4-BE49-F238E27FC236}">
                <a16:creationId xmlns:a16="http://schemas.microsoft.com/office/drawing/2014/main" id="{087ABF46-9AC2-45A9-BBE0-9A6D2736A963}"/>
              </a:ext>
            </a:extLst>
          </p:cNvPr>
          <p:cNvSpPr>
            <a:spLocks noGrp="1"/>
          </p:cNvSpPr>
          <p:nvPr>
            <p:ph type="title"/>
          </p:nvPr>
        </p:nvSpPr>
        <p:spPr>
          <a:xfrm>
            <a:off x="636999" y="136525"/>
            <a:ext cx="9356316" cy="1462088"/>
          </a:xfrm>
        </p:spPr>
        <p:txBody>
          <a:bodyPr/>
          <a:lstStyle/>
          <a:p>
            <a:pPr eaLnBrk="1" hangingPunct="1"/>
            <a:r>
              <a:rPr lang="en-US" altLang="en-US" dirty="0"/>
              <a:t>To Analyze: A Cost-Reducing “Input” Joint Venture</a:t>
            </a:r>
            <a:endParaRPr lang="en-US" altLang="en-US" i="1" dirty="0"/>
          </a:p>
        </p:txBody>
      </p:sp>
      <p:sp>
        <p:nvSpPr>
          <p:cNvPr id="7171" name="Content Placeholder 2">
            <a:extLst>
              <a:ext uri="{FF2B5EF4-FFF2-40B4-BE49-F238E27FC236}">
                <a16:creationId xmlns:a16="http://schemas.microsoft.com/office/drawing/2014/main" id="{E2C2F2A6-DBE5-44A1-8584-7B3CA8E4CF16}"/>
              </a:ext>
            </a:extLst>
          </p:cNvPr>
          <p:cNvSpPr>
            <a:spLocks noGrp="1"/>
          </p:cNvSpPr>
          <p:nvPr>
            <p:ph idx="1"/>
          </p:nvPr>
        </p:nvSpPr>
        <p:spPr>
          <a:xfrm>
            <a:off x="549349" y="1674687"/>
            <a:ext cx="8286426" cy="4911047"/>
          </a:xfrm>
        </p:spPr>
        <p:txBody>
          <a:bodyPr rtlCol="0">
            <a:normAutofit fontScale="92500" lnSpcReduction="10000"/>
          </a:bodyPr>
          <a:lstStyle/>
          <a:p>
            <a:pPr>
              <a:buFontTx/>
              <a:buChar char="•"/>
              <a:defRPr/>
            </a:pPr>
            <a:r>
              <a:rPr lang="en-US" altLang="en-US" sz="2400" dirty="0"/>
              <a:t>Suppose a group of competitors join together into a JV to produce an </a:t>
            </a:r>
            <a:r>
              <a:rPr lang="en-US" altLang="en-US" sz="2400" dirty="0">
                <a:solidFill>
                  <a:srgbClr val="C00000"/>
                </a:solidFill>
              </a:rPr>
              <a:t>“critical input” </a:t>
            </a:r>
            <a:r>
              <a:rPr lang="en-US" altLang="en-US" sz="2400" dirty="0"/>
              <a:t>that they all use.  </a:t>
            </a:r>
          </a:p>
          <a:p>
            <a:pPr lvl="1">
              <a:buFontTx/>
              <a:buChar char="•"/>
              <a:defRPr/>
            </a:pPr>
            <a:r>
              <a:rPr lang="en-US" altLang="en-US" sz="2000" dirty="0"/>
              <a:t>Example: Electric vehicle makers join together to build a large scale battery factory that has lower costs </a:t>
            </a:r>
          </a:p>
          <a:p>
            <a:pPr lvl="1">
              <a:buFontTx/>
              <a:buChar char="•"/>
              <a:defRPr/>
            </a:pPr>
            <a:r>
              <a:rPr lang="en-US" altLang="en-US" sz="2000" dirty="0"/>
              <a:t>Example: Steel companies combine individual expertise in various areas to create a new lightweight but very strong automotive steel</a:t>
            </a:r>
          </a:p>
          <a:p>
            <a:pPr lvl="1">
              <a:buFontTx/>
              <a:buChar char="•"/>
              <a:defRPr/>
            </a:pPr>
            <a:r>
              <a:rPr lang="en-US" altLang="en-US" sz="2000" dirty="0"/>
              <a:t>Example: Competing airlines build a refinery to produce lower cost jet fuel</a:t>
            </a:r>
          </a:p>
          <a:p>
            <a:pPr>
              <a:buFontTx/>
              <a:buChar char="•"/>
              <a:defRPr/>
            </a:pPr>
            <a:r>
              <a:rPr lang="en-US" altLang="en-US" sz="2400" dirty="0"/>
              <a:t>By combining, suppose they can produce the input at </a:t>
            </a:r>
            <a:br>
              <a:rPr lang="en-US" altLang="en-US" sz="2400" dirty="0"/>
            </a:br>
            <a:r>
              <a:rPr lang="en-US" altLang="en-US" sz="2400" dirty="0">
                <a:solidFill>
                  <a:srgbClr val="C00000"/>
                </a:solidFill>
              </a:rPr>
              <a:t>lower marginal (variable) cost </a:t>
            </a:r>
            <a:r>
              <a:rPr lang="en-US" altLang="en-US" sz="2400" dirty="0"/>
              <a:t>C</a:t>
            </a:r>
            <a:r>
              <a:rPr lang="en-US" altLang="en-US" sz="2400" baseline="-25000" dirty="0"/>
              <a:t>2</a:t>
            </a:r>
            <a:r>
              <a:rPr lang="en-US" altLang="en-US" sz="2400" dirty="0"/>
              <a:t> &lt; C</a:t>
            </a:r>
            <a:r>
              <a:rPr lang="en-US" altLang="en-US" sz="2400" baseline="-25000" dirty="0"/>
              <a:t>1</a:t>
            </a:r>
          </a:p>
          <a:p>
            <a:pPr lvl="1">
              <a:buFontTx/>
              <a:buChar char="•"/>
              <a:defRPr/>
            </a:pPr>
            <a:r>
              <a:rPr lang="en-US" altLang="en-US" sz="2000" dirty="0"/>
              <a:t> S</a:t>
            </a:r>
            <a:r>
              <a:rPr lang="en-US" altLang="en-US" sz="2100" dirty="0"/>
              <a:t>cale economies</a:t>
            </a:r>
          </a:p>
          <a:p>
            <a:pPr lvl="1">
              <a:buFontTx/>
              <a:buChar char="•"/>
              <a:defRPr/>
            </a:pPr>
            <a:r>
              <a:rPr lang="en-US" altLang="en-US" sz="2100" dirty="0"/>
              <a:t>“Best of breed” (combining the best component from each to create a </a:t>
            </a:r>
            <a:br>
              <a:rPr lang="en-US" altLang="en-US" sz="2100" dirty="0"/>
            </a:br>
            <a:r>
              <a:rPr lang="en-US" altLang="en-US" sz="2100" dirty="0"/>
              <a:t>better overall product)</a:t>
            </a:r>
          </a:p>
          <a:p>
            <a:pPr lvl="1">
              <a:buFontTx/>
              <a:buChar char="•"/>
              <a:defRPr/>
            </a:pPr>
            <a:r>
              <a:rPr lang="en-US" altLang="en-US" sz="2100" i="1" dirty="0"/>
              <a:t>Note: we will extend to quality increases later</a:t>
            </a:r>
          </a:p>
          <a:p>
            <a:pPr>
              <a:buFontTx/>
              <a:buChar char="•"/>
              <a:defRPr/>
            </a:pPr>
            <a:r>
              <a:rPr lang="en-US" altLang="en-US" sz="2500" i="1" dirty="0">
                <a:solidFill>
                  <a:srgbClr val="C00000"/>
                </a:solidFill>
              </a:rPr>
              <a:t>We next will compare price outcomes from various JV governance structures </a:t>
            </a:r>
            <a:br>
              <a:rPr lang="en-US" altLang="en-US" sz="2500" i="1" dirty="0">
                <a:solidFill>
                  <a:srgbClr val="C00000"/>
                </a:solidFill>
              </a:rPr>
            </a:br>
            <a:r>
              <a:rPr lang="en-US" altLang="en-US" sz="2400" dirty="0"/>
              <a:t>  </a:t>
            </a:r>
          </a:p>
        </p:txBody>
      </p:sp>
      <p:sp>
        <p:nvSpPr>
          <p:cNvPr id="12292" name="Slide Number Placeholder 3">
            <a:extLst>
              <a:ext uri="{FF2B5EF4-FFF2-40B4-BE49-F238E27FC236}">
                <a16:creationId xmlns:a16="http://schemas.microsoft.com/office/drawing/2014/main" id="{EA83D8F2-815B-45B1-8A4F-C3C200460F08}"/>
              </a:ext>
            </a:extLst>
          </p:cNvPr>
          <p:cNvSpPr>
            <a:spLocks noGrp="1"/>
          </p:cNvSpPr>
          <p:nvPr>
            <p:ph type="sldNum" sz="quarter" idx="12"/>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fld id="{B71EE2BD-F731-4C55-812D-F493A6DA725A}" type="slidenum">
              <a:rPr lang="en-US" altLang="en-US" sz="1400">
                <a:latin typeface="Tahoma" panose="020B0604030504040204" pitchFamily="34" charset="0"/>
              </a:rPr>
              <a:pPr>
                <a:spcBef>
                  <a:spcPct val="0"/>
                </a:spcBef>
                <a:buFontTx/>
                <a:buNone/>
              </a:pPr>
              <a:t>29</a:t>
            </a:fld>
            <a:endParaRPr lang="en-US" altLang="en-US" sz="1400">
              <a:latin typeface="Tahoma" panose="020B0604030504040204" pitchFamily="34" charset="0"/>
            </a:endParaRPr>
          </a:p>
        </p:txBody>
      </p:sp>
      <p:sp>
        <p:nvSpPr>
          <p:cNvPr id="5" name="Text Box 19">
            <a:extLst>
              <a:ext uri="{FF2B5EF4-FFF2-40B4-BE49-F238E27FC236}">
                <a16:creationId xmlns:a16="http://schemas.microsoft.com/office/drawing/2014/main" id="{41C5B8D6-B792-4B5B-A9CC-AAB31F7A1187}"/>
              </a:ext>
            </a:extLst>
          </p:cNvPr>
          <p:cNvSpPr txBox="1">
            <a:spLocks noChangeArrowheads="1"/>
          </p:cNvSpPr>
          <p:nvPr/>
        </p:nvSpPr>
        <p:spPr bwMode="auto">
          <a:xfrm>
            <a:off x="9290787" y="4151252"/>
            <a:ext cx="2515133" cy="1015663"/>
          </a:xfrm>
          <a:prstGeom prst="rect">
            <a:avLst/>
          </a:prstGeom>
          <a:noFill/>
          <a:ln w="38100">
            <a:solidFill>
              <a:srgbClr val="0070C0"/>
            </a:solidFill>
            <a:miter lim="800000"/>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000" b="1" i="1" dirty="0">
                <a:solidFill>
                  <a:srgbClr val="0070C0"/>
                </a:solidFill>
              </a:rPr>
              <a:t>Discuss quality improvements later. </a:t>
            </a:r>
          </a:p>
          <a:p>
            <a:pPr>
              <a:spcBef>
                <a:spcPct val="0"/>
              </a:spcBef>
              <a:buFontTx/>
              <a:buNone/>
            </a:pPr>
            <a:endParaRPr lang="en-US" altLang="en-US" sz="2000" b="1" dirty="0">
              <a:solidFill>
                <a:srgbClr val="0070C0"/>
              </a:solidFill>
            </a:endParaRPr>
          </a:p>
        </p:txBody>
      </p:sp>
      <p:cxnSp>
        <p:nvCxnSpPr>
          <p:cNvPr id="6" name="Straight Arrow Connector 5">
            <a:extLst>
              <a:ext uri="{FF2B5EF4-FFF2-40B4-BE49-F238E27FC236}">
                <a16:creationId xmlns:a16="http://schemas.microsoft.com/office/drawing/2014/main" id="{394D7E0A-468E-47D9-B285-EB8184123C66}"/>
              </a:ext>
            </a:extLst>
          </p:cNvPr>
          <p:cNvCxnSpPr>
            <a:cxnSpLocks/>
          </p:cNvCxnSpPr>
          <p:nvPr/>
        </p:nvCxnSpPr>
        <p:spPr>
          <a:xfrm flipH="1" flipV="1">
            <a:off x="7761298" y="4402463"/>
            <a:ext cx="1301983" cy="513239"/>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DB00A32-9E38-48A4-BBF7-2988964D17DC}"/>
              </a:ext>
            </a:extLst>
          </p:cNvPr>
          <p:cNvSpPr>
            <a:spLocks noGrp="1"/>
          </p:cNvSpPr>
          <p:nvPr>
            <p:ph type="title"/>
          </p:nvPr>
        </p:nvSpPr>
        <p:spPr/>
        <p:txBody>
          <a:bodyPr>
            <a:normAutofit/>
          </a:bodyPr>
          <a:lstStyle/>
          <a:p>
            <a:r>
              <a:rPr lang="en-US" sz="3200" dirty="0"/>
              <a:t>Per Se Condemnation</a:t>
            </a:r>
          </a:p>
        </p:txBody>
      </p:sp>
      <p:sp>
        <p:nvSpPr>
          <p:cNvPr id="3" name="Content Placeholder 2">
            <a:extLst>
              <a:ext uri="{FF2B5EF4-FFF2-40B4-BE49-F238E27FC236}">
                <a16:creationId xmlns:a16="http://schemas.microsoft.com/office/drawing/2014/main" id="{65BB99D5-8C1E-4569-9B20-AE7C5B4956B9}"/>
              </a:ext>
            </a:extLst>
          </p:cNvPr>
          <p:cNvSpPr>
            <a:spLocks noGrp="1"/>
          </p:cNvSpPr>
          <p:nvPr>
            <p:ph idx="1"/>
          </p:nvPr>
        </p:nvSpPr>
        <p:spPr>
          <a:xfrm>
            <a:off x="838200" y="1552248"/>
            <a:ext cx="10515600" cy="4351338"/>
          </a:xfrm>
        </p:spPr>
        <p:txBody>
          <a:bodyPr>
            <a:normAutofit fontScale="77500" lnSpcReduction="20000"/>
          </a:bodyPr>
          <a:lstStyle/>
          <a:p>
            <a:pPr marL="0" indent="0">
              <a:buNone/>
            </a:pPr>
            <a:r>
              <a:rPr lang="en-US" sz="2400" b="1" i="1" dirty="0"/>
              <a:t>Socony Vacuum </a:t>
            </a:r>
            <a:r>
              <a:rPr lang="en-US" sz="2400" b="1" dirty="0"/>
              <a:t>(1940)</a:t>
            </a:r>
          </a:p>
          <a:p>
            <a:pPr marL="0" indent="0">
              <a:buNone/>
            </a:pPr>
            <a:r>
              <a:rPr lang="en-US" sz="2400" dirty="0">
                <a:solidFill>
                  <a:srgbClr val="C00000"/>
                </a:solidFill>
              </a:rPr>
              <a:t>“Under the Sherman Act a combination formed for the purpose and with the effect of raising, depressing, fixing, pegging, or stabilizing the price of a commodity in interstate or foreign commerce is illegal </a:t>
            </a:r>
            <a:r>
              <a:rPr lang="en-US" sz="2400" i="1" dirty="0">
                <a:solidFill>
                  <a:srgbClr val="C00000"/>
                </a:solidFill>
              </a:rPr>
              <a:t>per se</a:t>
            </a:r>
            <a:r>
              <a:rPr lang="en-US" sz="2400" dirty="0">
                <a:solidFill>
                  <a:srgbClr val="C00000"/>
                </a:solidFill>
              </a:rPr>
              <a:t>.”</a:t>
            </a:r>
          </a:p>
          <a:p>
            <a:endParaRPr kumimoji="1" lang="en-US" sz="2400" dirty="0">
              <a:solidFill>
                <a:srgbClr val="C00000"/>
              </a:solidFill>
            </a:endParaRPr>
          </a:p>
          <a:p>
            <a:endParaRPr kumimoji="1" lang="en-US" sz="2400" dirty="0">
              <a:solidFill>
                <a:srgbClr val="C00000"/>
              </a:solidFill>
            </a:endParaRPr>
          </a:p>
          <a:p>
            <a:pPr marL="0" indent="0">
              <a:buNone/>
            </a:pPr>
            <a:r>
              <a:rPr lang="en-US" sz="2400" b="1" i="1" dirty="0"/>
              <a:t>Northern Pacific </a:t>
            </a:r>
            <a:r>
              <a:rPr lang="en-US" sz="2400" b="1" dirty="0"/>
              <a:t>(1958) </a:t>
            </a:r>
          </a:p>
          <a:p>
            <a:pPr marL="0" indent="0">
              <a:buNone/>
            </a:pPr>
            <a:r>
              <a:rPr lang="en-US" sz="2400" dirty="0"/>
              <a:t>“[T]here are certain agreements or practices which, </a:t>
            </a:r>
            <a:r>
              <a:rPr lang="en-US" sz="2400" dirty="0">
                <a:solidFill>
                  <a:srgbClr val="C00000"/>
                </a:solidFill>
              </a:rPr>
              <a:t>because of their pernicious effect on competition </a:t>
            </a:r>
            <a:r>
              <a:rPr lang="en-US" sz="2400" dirty="0"/>
              <a:t>and </a:t>
            </a:r>
            <a:r>
              <a:rPr lang="en-US" sz="2400" dirty="0">
                <a:solidFill>
                  <a:srgbClr val="C00000"/>
                </a:solidFill>
              </a:rPr>
              <a:t>lack of any redeeming virtue</a:t>
            </a:r>
            <a:r>
              <a:rPr lang="en-US" sz="2400" dirty="0"/>
              <a:t>, are </a:t>
            </a:r>
            <a:r>
              <a:rPr lang="en-US" sz="2400" b="1" dirty="0">
                <a:solidFill>
                  <a:srgbClr val="C00000"/>
                </a:solidFill>
              </a:rPr>
              <a:t>conclusively presumed to be unreasonable</a:t>
            </a:r>
            <a:r>
              <a:rPr lang="en-US" sz="2400" dirty="0"/>
              <a:t>, and therefore </a:t>
            </a:r>
            <a:r>
              <a:rPr lang="en-US" sz="2400" dirty="0">
                <a:solidFill>
                  <a:srgbClr val="C00000"/>
                </a:solidFill>
              </a:rPr>
              <a:t>illegal, without elaborate inquiry </a:t>
            </a:r>
            <a:r>
              <a:rPr lang="en-US" sz="2400" dirty="0"/>
              <a:t>as to the precise harm they have caused or the business excuse for their use. </a:t>
            </a:r>
          </a:p>
          <a:p>
            <a:pPr marL="0" indent="0">
              <a:buNone/>
            </a:pPr>
            <a:r>
              <a:rPr lang="en-US" sz="2400" dirty="0"/>
              <a:t>This principle of </a:t>
            </a:r>
            <a:r>
              <a:rPr lang="en-US" sz="2400" i="1" dirty="0"/>
              <a:t>per se</a:t>
            </a:r>
            <a:r>
              <a:rPr lang="en-US" sz="2400" dirty="0"/>
              <a:t> unreasonableness not only makes the type of restraints which are proscribed by the Sherman Act </a:t>
            </a:r>
            <a:r>
              <a:rPr lang="en-US" sz="2400" dirty="0">
                <a:solidFill>
                  <a:srgbClr val="C00000"/>
                </a:solidFill>
              </a:rPr>
              <a:t>more certain to the benefit of everyone concerned</a:t>
            </a:r>
            <a:r>
              <a:rPr lang="en-US" sz="2400" dirty="0"/>
              <a:t>, but it also </a:t>
            </a:r>
            <a:r>
              <a:rPr lang="en-US" sz="2400" b="1" dirty="0">
                <a:solidFill>
                  <a:srgbClr val="C00000"/>
                </a:solidFill>
              </a:rPr>
              <a:t>avoids the necessity for an incredibly complicated and prolonged economic investigation </a:t>
            </a:r>
            <a:r>
              <a:rPr lang="en-US" sz="2400" dirty="0"/>
              <a:t>into the entire history of the industry involved, as well as related industries, in an effort to determine at large whether a particular restraint has been unreasonable -- </a:t>
            </a:r>
            <a:r>
              <a:rPr lang="en-US" sz="2400" dirty="0">
                <a:solidFill>
                  <a:srgbClr val="C00000"/>
                </a:solidFill>
              </a:rPr>
              <a:t>an inquiry so often wholly fruitless when undertaken</a:t>
            </a:r>
            <a:r>
              <a:rPr lang="en-US" sz="2400" dirty="0"/>
              <a:t>.” </a:t>
            </a:r>
            <a:endParaRPr kumimoji="1" lang="en-US" sz="2400" dirty="0">
              <a:solidFill>
                <a:srgbClr val="C00000"/>
              </a:solidFill>
            </a:endParaRPr>
          </a:p>
          <a:p>
            <a:endParaRPr lang="en-US" dirty="0"/>
          </a:p>
        </p:txBody>
      </p:sp>
      <p:sp>
        <p:nvSpPr>
          <p:cNvPr id="4" name="Slide Number Placeholder 3">
            <a:extLst>
              <a:ext uri="{FF2B5EF4-FFF2-40B4-BE49-F238E27FC236}">
                <a16:creationId xmlns:a16="http://schemas.microsoft.com/office/drawing/2014/main" id="{0A3A76DE-970A-44B6-B211-025A7F276F65}"/>
              </a:ext>
            </a:extLst>
          </p:cNvPr>
          <p:cNvSpPr>
            <a:spLocks noGrp="1"/>
          </p:cNvSpPr>
          <p:nvPr>
            <p:ph type="sldNum" sz="quarter" idx="12"/>
          </p:nvPr>
        </p:nvSpPr>
        <p:spPr/>
        <p:txBody>
          <a:bodyPr/>
          <a:lstStyle/>
          <a:p>
            <a:fld id="{837F2808-4F7B-49B1-B06A-0BD2F2A2DA16}" type="slidenum">
              <a:rPr lang="en-US" smtClean="0"/>
              <a:t>3</a:t>
            </a:fld>
            <a:endParaRPr lang="en-US"/>
          </a:p>
        </p:txBody>
      </p:sp>
    </p:spTree>
    <p:extLst>
      <p:ext uri="{BB962C8B-B14F-4D97-AF65-F5344CB8AC3E}">
        <p14:creationId xmlns:p14="http://schemas.microsoft.com/office/powerpoint/2010/main" val="3544278053"/>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C36A75C-F4A1-4921-8DA9-A796B03D1FE4}"/>
              </a:ext>
            </a:extLst>
          </p:cNvPr>
          <p:cNvSpPr>
            <a:spLocks noGrp="1"/>
          </p:cNvSpPr>
          <p:nvPr>
            <p:ph type="title"/>
          </p:nvPr>
        </p:nvSpPr>
        <p:spPr>
          <a:xfrm>
            <a:off x="838200" y="354965"/>
            <a:ext cx="10515600" cy="1325563"/>
          </a:xfrm>
        </p:spPr>
        <p:txBody>
          <a:bodyPr/>
          <a:lstStyle/>
          <a:p>
            <a:r>
              <a:rPr lang="en-US" dirty="0"/>
              <a:t>“Pure Production JV” Governance Structure </a:t>
            </a:r>
          </a:p>
        </p:txBody>
      </p:sp>
      <p:sp>
        <p:nvSpPr>
          <p:cNvPr id="3" name="Content Placeholder 2">
            <a:extLst>
              <a:ext uri="{FF2B5EF4-FFF2-40B4-BE49-F238E27FC236}">
                <a16:creationId xmlns:a16="http://schemas.microsoft.com/office/drawing/2014/main" id="{F6F9B47B-EB78-4173-85F4-AC67EA9AE78E}"/>
              </a:ext>
            </a:extLst>
          </p:cNvPr>
          <p:cNvSpPr>
            <a:spLocks noGrp="1"/>
          </p:cNvSpPr>
          <p:nvPr>
            <p:ph idx="1"/>
          </p:nvPr>
        </p:nvSpPr>
        <p:spPr>
          <a:xfrm>
            <a:off x="704637" y="1253331"/>
            <a:ext cx="7627706" cy="5239544"/>
          </a:xfrm>
        </p:spPr>
        <p:txBody>
          <a:bodyPr>
            <a:normAutofit fontScale="92500" lnSpcReduction="20000"/>
          </a:bodyPr>
          <a:lstStyle/>
          <a:p>
            <a:r>
              <a:rPr lang="en-US" altLang="en-US" sz="2400" dirty="0"/>
              <a:t>Assumptions</a:t>
            </a:r>
          </a:p>
          <a:p>
            <a:pPr lvl="1"/>
            <a:r>
              <a:rPr lang="en-US" altLang="en-US" sz="2000" dirty="0"/>
              <a:t>Suppose the jointly owned input facility sells the input to members at </a:t>
            </a:r>
            <a:r>
              <a:rPr lang="en-US" altLang="en-US" sz="2000" dirty="0">
                <a:solidFill>
                  <a:srgbClr val="C00000"/>
                </a:solidFill>
              </a:rPr>
              <a:t>price equal to a new lower marginal cost C</a:t>
            </a:r>
            <a:r>
              <a:rPr lang="en-US" altLang="en-US" sz="2000" baseline="-25000" dirty="0">
                <a:solidFill>
                  <a:srgbClr val="C00000"/>
                </a:solidFill>
              </a:rPr>
              <a:t>2</a:t>
            </a:r>
          </a:p>
          <a:p>
            <a:pPr lvl="1"/>
            <a:r>
              <a:rPr lang="en-US" altLang="en-US" sz="2000" dirty="0"/>
              <a:t>Suppose the member firms continue to price compete </a:t>
            </a:r>
            <a:r>
              <a:rPr lang="en-US" altLang="en-US" sz="2000" i="1" dirty="0">
                <a:solidFill>
                  <a:srgbClr val="C00000"/>
                </a:solidFill>
              </a:rPr>
              <a:t>independently </a:t>
            </a:r>
            <a:r>
              <a:rPr lang="en-US" altLang="en-US" sz="2000" dirty="0"/>
              <a:t>in the output market, just as they did before the JV </a:t>
            </a:r>
          </a:p>
          <a:p>
            <a:r>
              <a:rPr lang="en-US" altLang="en-US" sz="2400" u="sng" dirty="0"/>
              <a:t>Example</a:t>
            </a:r>
            <a:r>
              <a:rPr lang="en-US" altLang="en-US" sz="2400" dirty="0"/>
              <a:t>: Robot producers create a new, superior product standard based on patents owned by each and </a:t>
            </a:r>
            <a:br>
              <a:rPr lang="en-US" altLang="en-US" sz="2400" dirty="0"/>
            </a:br>
            <a:r>
              <a:rPr lang="en-US" altLang="en-US" sz="2400" i="1" dirty="0"/>
              <a:t>cross-license</a:t>
            </a:r>
            <a:r>
              <a:rPr lang="en-US" altLang="en-US" sz="2400" dirty="0"/>
              <a:t> at a zero royalty</a:t>
            </a:r>
          </a:p>
          <a:p>
            <a:r>
              <a:rPr lang="en-US" altLang="en-US" sz="2400" u="sng" dirty="0"/>
              <a:t>Example</a:t>
            </a:r>
            <a:r>
              <a:rPr lang="en-US" altLang="en-US" sz="2400" dirty="0"/>
              <a:t>: Steel manufacturers jointly develop and produce a new ultra-light steel to compete with aluminum. Factory is jointly financed and product is transferred to owners at cost.</a:t>
            </a:r>
          </a:p>
          <a:p>
            <a:r>
              <a:rPr lang="en-US" altLang="en-US" sz="2400" dirty="0"/>
              <a:t>This governance structure will lead to a price reduction below the initial competitive price P</a:t>
            </a:r>
            <a:r>
              <a:rPr lang="en-US" altLang="en-US" sz="2400" baseline="-25000" dirty="0"/>
              <a:t>1</a:t>
            </a:r>
          </a:p>
          <a:p>
            <a:r>
              <a:rPr lang="en-US" altLang="en-US" sz="2400" dirty="0"/>
              <a:t>This is because There is no joint (cartel) pricing.</a:t>
            </a:r>
          </a:p>
          <a:p>
            <a:r>
              <a:rPr lang="en-US" altLang="en-US" sz="2400" b="1" dirty="0">
                <a:solidFill>
                  <a:srgbClr val="C00000"/>
                </a:solidFill>
              </a:rPr>
              <a:t>Best of both worlds	</a:t>
            </a:r>
          </a:p>
          <a:p>
            <a:pPr lvl="1"/>
            <a:r>
              <a:rPr lang="en-US" altLang="en-US" sz="2000" b="1" dirty="0">
                <a:solidFill>
                  <a:srgbClr val="C00000"/>
                </a:solidFill>
              </a:rPr>
              <a:t>Lower costs</a:t>
            </a:r>
          </a:p>
          <a:p>
            <a:pPr lvl="1"/>
            <a:r>
              <a:rPr lang="en-US" altLang="en-US" sz="2000" b="1" dirty="0">
                <a:solidFill>
                  <a:srgbClr val="C00000"/>
                </a:solidFill>
              </a:rPr>
              <a:t>Continued competition </a:t>
            </a:r>
          </a:p>
          <a:p>
            <a:pPr marL="0" indent="0">
              <a:buNone/>
            </a:pPr>
            <a:endParaRPr lang="en-US" altLang="en-US" sz="2400" dirty="0">
              <a:solidFill>
                <a:srgbClr val="C00000"/>
              </a:solidFill>
            </a:endParaRPr>
          </a:p>
        </p:txBody>
      </p:sp>
      <p:sp>
        <p:nvSpPr>
          <p:cNvPr id="4" name="Slide Number Placeholder 3">
            <a:extLst>
              <a:ext uri="{FF2B5EF4-FFF2-40B4-BE49-F238E27FC236}">
                <a16:creationId xmlns:a16="http://schemas.microsoft.com/office/drawing/2014/main" id="{324B6DC1-613C-4122-AA3C-7B143DB88E48}"/>
              </a:ext>
            </a:extLst>
          </p:cNvPr>
          <p:cNvSpPr>
            <a:spLocks noGrp="1"/>
          </p:cNvSpPr>
          <p:nvPr>
            <p:ph type="sldNum" sz="quarter" idx="12"/>
          </p:nvPr>
        </p:nvSpPr>
        <p:spPr/>
        <p:txBody>
          <a:bodyPr/>
          <a:lstStyle/>
          <a:p>
            <a:fld id="{837F2808-4F7B-49B1-B06A-0BD2F2A2DA16}" type="slidenum">
              <a:rPr lang="en-US" smtClean="0"/>
              <a:t>30</a:t>
            </a:fld>
            <a:endParaRPr lang="en-US"/>
          </a:p>
        </p:txBody>
      </p:sp>
      <p:sp>
        <p:nvSpPr>
          <p:cNvPr id="5" name="Text Box 19">
            <a:extLst>
              <a:ext uri="{FF2B5EF4-FFF2-40B4-BE49-F238E27FC236}">
                <a16:creationId xmlns:a16="http://schemas.microsoft.com/office/drawing/2014/main" id="{8F058877-3FD4-4055-B625-EE838F20F529}"/>
              </a:ext>
            </a:extLst>
          </p:cNvPr>
          <p:cNvSpPr txBox="1">
            <a:spLocks noChangeArrowheads="1"/>
          </p:cNvSpPr>
          <p:nvPr/>
        </p:nvSpPr>
        <p:spPr bwMode="auto">
          <a:xfrm>
            <a:off x="8731858" y="1161235"/>
            <a:ext cx="3431567" cy="707886"/>
          </a:xfrm>
          <a:prstGeom prst="rect">
            <a:avLst/>
          </a:prstGeom>
          <a:noFill/>
          <a:ln w="38100">
            <a:solidFill>
              <a:srgbClr val="0070C0"/>
            </a:solidFill>
            <a:miter lim="800000"/>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000" b="1" i="1" u="sng" dirty="0">
                <a:solidFill>
                  <a:srgbClr val="0070C0"/>
                </a:solidFill>
              </a:rPr>
              <a:t>“Co-opetition” approach</a:t>
            </a:r>
          </a:p>
          <a:p>
            <a:pPr>
              <a:spcBef>
                <a:spcPct val="0"/>
              </a:spcBef>
              <a:buFontTx/>
              <a:buNone/>
            </a:pPr>
            <a:r>
              <a:rPr lang="en-US" altLang="en-US" sz="2000" b="1" i="1" dirty="0">
                <a:solidFill>
                  <a:srgbClr val="0070C0"/>
                </a:solidFill>
              </a:rPr>
              <a:t>(</a:t>
            </a:r>
            <a:r>
              <a:rPr lang="en-US" altLang="en-US" sz="2000" b="1" i="1" dirty="0" err="1">
                <a:solidFill>
                  <a:srgbClr val="0070C0"/>
                </a:solidFill>
              </a:rPr>
              <a:t>ie</a:t>
            </a:r>
            <a:r>
              <a:rPr lang="en-US" altLang="en-US" sz="2000" b="1" i="1" dirty="0">
                <a:solidFill>
                  <a:srgbClr val="0070C0"/>
                </a:solidFill>
              </a:rPr>
              <a:t> cooperation + competition)</a:t>
            </a:r>
            <a:endParaRPr lang="en-US" altLang="en-US" sz="2000" b="1" dirty="0">
              <a:solidFill>
                <a:srgbClr val="0070C0"/>
              </a:solidFill>
            </a:endParaRPr>
          </a:p>
        </p:txBody>
      </p:sp>
      <p:cxnSp>
        <p:nvCxnSpPr>
          <p:cNvPr id="6" name="Straight Arrow Connector 5">
            <a:extLst>
              <a:ext uri="{FF2B5EF4-FFF2-40B4-BE49-F238E27FC236}">
                <a16:creationId xmlns:a16="http://schemas.microsoft.com/office/drawing/2014/main" id="{130E616E-61AB-4B80-BEAA-279BF5388CB9}"/>
              </a:ext>
            </a:extLst>
          </p:cNvPr>
          <p:cNvCxnSpPr>
            <a:cxnSpLocks/>
          </p:cNvCxnSpPr>
          <p:nvPr/>
        </p:nvCxnSpPr>
        <p:spPr>
          <a:xfrm flipH="1">
            <a:off x="5489824" y="5767229"/>
            <a:ext cx="1212352" cy="87214"/>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9" name="Text Box 19">
            <a:extLst>
              <a:ext uri="{FF2B5EF4-FFF2-40B4-BE49-F238E27FC236}">
                <a16:creationId xmlns:a16="http://schemas.microsoft.com/office/drawing/2014/main" id="{5D079EF7-E585-4E40-B8E0-9216F53EB8B6}"/>
              </a:ext>
            </a:extLst>
          </p:cNvPr>
          <p:cNvSpPr txBox="1">
            <a:spLocks noChangeArrowheads="1"/>
          </p:cNvSpPr>
          <p:nvPr/>
        </p:nvSpPr>
        <p:spPr bwMode="auto">
          <a:xfrm>
            <a:off x="7396971" y="5319437"/>
            <a:ext cx="3667857" cy="1323439"/>
          </a:xfrm>
          <a:prstGeom prst="rect">
            <a:avLst/>
          </a:prstGeom>
          <a:solidFill>
            <a:srgbClr val="FFFF00"/>
          </a:solidFill>
          <a:ln w="38100">
            <a:solidFill>
              <a:srgbClr val="0070C0"/>
            </a:solidFill>
            <a:miter lim="800000"/>
            <a:headEnd/>
            <a:tailEnd/>
          </a:ln>
          <a:effectLst/>
        </p:spPr>
        <p:txBody>
          <a:bodyPr wrap="squar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000" b="1" i="1" dirty="0">
                <a:solidFill>
                  <a:srgbClr val="0070C0"/>
                </a:solidFill>
              </a:rPr>
              <a:t>But – Would the firms have the incentive to set up a pure production JV?  What if they want to have joint pricing?</a:t>
            </a:r>
            <a:endParaRPr lang="en-US" altLang="en-US" sz="2000" b="1" dirty="0">
              <a:solidFill>
                <a:srgbClr val="0070C0"/>
              </a:solidFill>
            </a:endParaRPr>
          </a:p>
        </p:txBody>
      </p:sp>
      <p:cxnSp>
        <p:nvCxnSpPr>
          <p:cNvPr id="10" name="Straight Arrow Connector 9">
            <a:extLst>
              <a:ext uri="{FF2B5EF4-FFF2-40B4-BE49-F238E27FC236}">
                <a16:creationId xmlns:a16="http://schemas.microsoft.com/office/drawing/2014/main" id="{3A4AEA4F-7357-42CA-B45B-30F3940610EE}"/>
              </a:ext>
            </a:extLst>
          </p:cNvPr>
          <p:cNvCxnSpPr>
            <a:cxnSpLocks/>
          </p:cNvCxnSpPr>
          <p:nvPr/>
        </p:nvCxnSpPr>
        <p:spPr>
          <a:xfrm flipV="1">
            <a:off x="7870434" y="1527252"/>
            <a:ext cx="771418" cy="493239"/>
          </a:xfrm>
          <a:prstGeom prst="straightConnector1">
            <a:avLst/>
          </a:prstGeom>
          <a:ln w="38100">
            <a:headEnd type="triangl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18" name="Straight Arrow Connector 17">
            <a:extLst>
              <a:ext uri="{FF2B5EF4-FFF2-40B4-BE49-F238E27FC236}">
                <a16:creationId xmlns:a16="http://schemas.microsoft.com/office/drawing/2014/main" id="{BF5BF9C2-0E13-4EFB-81F4-FD69BF63C650}"/>
              </a:ext>
            </a:extLst>
          </p:cNvPr>
          <p:cNvCxnSpPr>
            <a:cxnSpLocks/>
          </p:cNvCxnSpPr>
          <p:nvPr/>
        </p:nvCxnSpPr>
        <p:spPr>
          <a:xfrm flipV="1">
            <a:off x="8435084" y="2134791"/>
            <a:ext cx="795816" cy="953277"/>
          </a:xfrm>
          <a:prstGeom prst="straightConnector1">
            <a:avLst/>
          </a:prstGeom>
          <a:ln w="38100">
            <a:headEnd type="triangle" w="med" len="med"/>
            <a:tailEnd type="none" w="med" len="med"/>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746686978"/>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Rectangle 2">
            <a:extLst>
              <a:ext uri="{FF2B5EF4-FFF2-40B4-BE49-F238E27FC236}">
                <a16:creationId xmlns:a16="http://schemas.microsoft.com/office/drawing/2014/main" id="{BA4E00E7-BFCD-499C-8361-B8E89BA8CB55}"/>
              </a:ext>
            </a:extLst>
          </p:cNvPr>
          <p:cNvSpPr>
            <a:spLocks noGrp="1"/>
          </p:cNvSpPr>
          <p:nvPr>
            <p:ph type="title"/>
          </p:nvPr>
        </p:nvSpPr>
        <p:spPr>
          <a:xfrm>
            <a:off x="159124" y="393303"/>
            <a:ext cx="10275196" cy="838200"/>
          </a:xfrm>
        </p:spPr>
        <p:txBody>
          <a:bodyPr>
            <a:normAutofit fontScale="90000"/>
          </a:bodyPr>
          <a:lstStyle/>
          <a:p>
            <a:pPr eaLnBrk="1" hangingPunct="1">
              <a:lnSpc>
                <a:spcPct val="80000"/>
              </a:lnSpc>
            </a:pPr>
            <a:r>
              <a:rPr lang="en-US" altLang="en-US" dirty="0"/>
              <a:t>Fig 3: “Pure Production JV” (Cost Reductions, Independent Pricing)</a:t>
            </a:r>
            <a:br>
              <a:rPr lang="en-US" altLang="en-US" dirty="0"/>
            </a:br>
            <a:br>
              <a:rPr lang="en-US" altLang="en-US" dirty="0"/>
            </a:br>
            <a:endParaRPr lang="en-US" altLang="en-US" i="1" dirty="0"/>
          </a:p>
        </p:txBody>
      </p:sp>
      <p:sp>
        <p:nvSpPr>
          <p:cNvPr id="9219" name="Rectangle 3">
            <a:extLst>
              <a:ext uri="{FF2B5EF4-FFF2-40B4-BE49-F238E27FC236}">
                <a16:creationId xmlns:a16="http://schemas.microsoft.com/office/drawing/2014/main" id="{531330D6-6095-4783-8A55-300829E0F61B}"/>
              </a:ext>
            </a:extLst>
          </p:cNvPr>
          <p:cNvSpPr>
            <a:spLocks noGrp="1"/>
          </p:cNvSpPr>
          <p:nvPr>
            <p:ph idx="1"/>
          </p:nvPr>
        </p:nvSpPr>
        <p:spPr/>
        <p:txBody>
          <a:bodyPr/>
          <a:lstStyle/>
          <a:p>
            <a:pPr algn="r" eaLnBrk="1" hangingPunct="1">
              <a:buFont typeface="Wingdings" panose="05000000000000000000" pitchFamily="2" charset="2"/>
              <a:buNone/>
            </a:pPr>
            <a:r>
              <a:rPr lang="en-US" altLang="en-US" dirty="0"/>
              <a:t> </a:t>
            </a:r>
          </a:p>
        </p:txBody>
      </p:sp>
      <p:sp>
        <p:nvSpPr>
          <p:cNvPr id="9221" name="Line 4">
            <a:extLst>
              <a:ext uri="{FF2B5EF4-FFF2-40B4-BE49-F238E27FC236}">
                <a16:creationId xmlns:a16="http://schemas.microsoft.com/office/drawing/2014/main" id="{4BAF1CD9-63CC-4902-8B6A-947289E58CCE}"/>
              </a:ext>
            </a:extLst>
          </p:cNvPr>
          <p:cNvSpPr>
            <a:spLocks noChangeShapeType="1"/>
          </p:cNvSpPr>
          <p:nvPr/>
        </p:nvSpPr>
        <p:spPr bwMode="auto">
          <a:xfrm>
            <a:off x="3352800" y="2286000"/>
            <a:ext cx="0" cy="32004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9222" name="Line 5">
            <a:extLst>
              <a:ext uri="{FF2B5EF4-FFF2-40B4-BE49-F238E27FC236}">
                <a16:creationId xmlns:a16="http://schemas.microsoft.com/office/drawing/2014/main" id="{E9C39548-A0D6-4666-9256-1BBFCE73D904}"/>
              </a:ext>
            </a:extLst>
          </p:cNvPr>
          <p:cNvSpPr>
            <a:spLocks noChangeShapeType="1"/>
          </p:cNvSpPr>
          <p:nvPr/>
        </p:nvSpPr>
        <p:spPr bwMode="auto">
          <a:xfrm>
            <a:off x="3352800" y="5486400"/>
            <a:ext cx="5181600" cy="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9223" name="Line 6">
            <a:extLst>
              <a:ext uri="{FF2B5EF4-FFF2-40B4-BE49-F238E27FC236}">
                <a16:creationId xmlns:a16="http://schemas.microsoft.com/office/drawing/2014/main" id="{B66C0085-A902-4DCE-8E76-FC9150FE76FD}"/>
              </a:ext>
            </a:extLst>
          </p:cNvPr>
          <p:cNvSpPr>
            <a:spLocks noChangeShapeType="1"/>
          </p:cNvSpPr>
          <p:nvPr/>
        </p:nvSpPr>
        <p:spPr bwMode="auto">
          <a:xfrm>
            <a:off x="3810000" y="2057400"/>
            <a:ext cx="4419600" cy="31242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9224" name="Line 7">
            <a:extLst>
              <a:ext uri="{FF2B5EF4-FFF2-40B4-BE49-F238E27FC236}">
                <a16:creationId xmlns:a16="http://schemas.microsoft.com/office/drawing/2014/main" id="{B1C8ED50-524B-4B1E-9FAE-6115F7952BB4}"/>
              </a:ext>
            </a:extLst>
          </p:cNvPr>
          <p:cNvSpPr>
            <a:spLocks noChangeShapeType="1"/>
          </p:cNvSpPr>
          <p:nvPr/>
        </p:nvSpPr>
        <p:spPr bwMode="auto">
          <a:xfrm>
            <a:off x="3309936" y="4419600"/>
            <a:ext cx="4894253" cy="5204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9225" name="Line 8">
            <a:extLst>
              <a:ext uri="{FF2B5EF4-FFF2-40B4-BE49-F238E27FC236}">
                <a16:creationId xmlns:a16="http://schemas.microsoft.com/office/drawing/2014/main" id="{F86ED9D0-49E4-49BA-8806-5AC91E856B7C}"/>
              </a:ext>
            </a:extLst>
          </p:cNvPr>
          <p:cNvSpPr>
            <a:spLocks noChangeShapeType="1"/>
          </p:cNvSpPr>
          <p:nvPr/>
        </p:nvSpPr>
        <p:spPr bwMode="auto">
          <a:xfrm>
            <a:off x="3352800" y="2971800"/>
            <a:ext cx="1752600" cy="0"/>
          </a:xfrm>
          <a:prstGeom prst="line">
            <a:avLst/>
          </a:prstGeom>
          <a:noFill/>
          <a:ln w="9525">
            <a:solidFill>
              <a:srgbClr val="C00000"/>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9226" name="Line 9">
            <a:extLst>
              <a:ext uri="{FF2B5EF4-FFF2-40B4-BE49-F238E27FC236}">
                <a16:creationId xmlns:a16="http://schemas.microsoft.com/office/drawing/2014/main" id="{7699FDFB-3F99-4395-820F-A42F539C8F3F}"/>
              </a:ext>
            </a:extLst>
          </p:cNvPr>
          <p:cNvSpPr>
            <a:spLocks noChangeShapeType="1"/>
          </p:cNvSpPr>
          <p:nvPr/>
        </p:nvSpPr>
        <p:spPr bwMode="auto">
          <a:xfrm>
            <a:off x="5105400" y="2895600"/>
            <a:ext cx="0" cy="2667000"/>
          </a:xfrm>
          <a:prstGeom prst="line">
            <a:avLst/>
          </a:prstGeom>
          <a:noFill/>
          <a:ln w="9525">
            <a:solidFill>
              <a:srgbClr val="C00000"/>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9227" name="Text Box 10">
            <a:extLst>
              <a:ext uri="{FF2B5EF4-FFF2-40B4-BE49-F238E27FC236}">
                <a16:creationId xmlns:a16="http://schemas.microsoft.com/office/drawing/2014/main" id="{C6E87F55-9121-40A1-B886-80644E7AB201}"/>
              </a:ext>
            </a:extLst>
          </p:cNvPr>
          <p:cNvSpPr txBox="1">
            <a:spLocks noChangeArrowheads="1"/>
          </p:cNvSpPr>
          <p:nvPr/>
        </p:nvSpPr>
        <p:spPr bwMode="auto">
          <a:xfrm>
            <a:off x="2007852" y="3607890"/>
            <a:ext cx="1401346" cy="4616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a:solidFill>
                  <a:srgbClr val="00B050"/>
                </a:solidFill>
              </a:rPr>
              <a:t>P</a:t>
            </a:r>
            <a:r>
              <a:rPr lang="en-US" altLang="en-US" sz="2400" baseline="-25000" dirty="0">
                <a:solidFill>
                  <a:srgbClr val="00B050"/>
                </a:solidFill>
              </a:rPr>
              <a:t>1</a:t>
            </a:r>
            <a:r>
              <a:rPr lang="en-US" altLang="en-US" sz="2400" dirty="0">
                <a:solidFill>
                  <a:srgbClr val="00B050"/>
                </a:solidFill>
              </a:rPr>
              <a:t>= $1.00</a:t>
            </a:r>
          </a:p>
        </p:txBody>
      </p:sp>
      <p:sp>
        <p:nvSpPr>
          <p:cNvPr id="9228" name="Text Box 11">
            <a:extLst>
              <a:ext uri="{FF2B5EF4-FFF2-40B4-BE49-F238E27FC236}">
                <a16:creationId xmlns:a16="http://schemas.microsoft.com/office/drawing/2014/main" id="{A6F61A4D-9203-4E5B-9E46-AEBDF039D090}"/>
              </a:ext>
            </a:extLst>
          </p:cNvPr>
          <p:cNvSpPr txBox="1">
            <a:spLocks noChangeArrowheads="1"/>
          </p:cNvSpPr>
          <p:nvPr/>
        </p:nvSpPr>
        <p:spPr bwMode="auto">
          <a:xfrm>
            <a:off x="2010937" y="2729210"/>
            <a:ext cx="1324402" cy="4616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a:solidFill>
                  <a:srgbClr val="C00000"/>
                </a:solidFill>
              </a:rPr>
              <a:t>P</a:t>
            </a:r>
            <a:r>
              <a:rPr lang="en-US" altLang="en-US" sz="2400" baseline="-25000" dirty="0">
                <a:solidFill>
                  <a:srgbClr val="C00000"/>
                </a:solidFill>
              </a:rPr>
              <a:t>2</a:t>
            </a:r>
            <a:r>
              <a:rPr lang="en-US" altLang="en-US" sz="2400" dirty="0">
                <a:solidFill>
                  <a:srgbClr val="C00000"/>
                </a:solidFill>
              </a:rPr>
              <a:t>=$1.50</a:t>
            </a:r>
          </a:p>
        </p:txBody>
      </p:sp>
      <p:sp>
        <p:nvSpPr>
          <p:cNvPr id="9229" name="Text Box 12">
            <a:extLst>
              <a:ext uri="{FF2B5EF4-FFF2-40B4-BE49-F238E27FC236}">
                <a16:creationId xmlns:a16="http://schemas.microsoft.com/office/drawing/2014/main" id="{864E64AB-DC58-449B-B7E7-D3CD9583FBE0}"/>
              </a:ext>
            </a:extLst>
          </p:cNvPr>
          <p:cNvSpPr txBox="1">
            <a:spLocks noChangeArrowheads="1"/>
          </p:cNvSpPr>
          <p:nvPr/>
        </p:nvSpPr>
        <p:spPr bwMode="auto">
          <a:xfrm>
            <a:off x="8433913" y="4152900"/>
            <a:ext cx="48895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a:solidFill>
                  <a:srgbClr val="00B050"/>
                </a:solidFill>
              </a:rPr>
              <a:t>C</a:t>
            </a:r>
            <a:r>
              <a:rPr lang="en-US" altLang="en-US" sz="2400" baseline="-25000" dirty="0">
                <a:solidFill>
                  <a:srgbClr val="00B050"/>
                </a:solidFill>
              </a:rPr>
              <a:t>1</a:t>
            </a:r>
            <a:endParaRPr lang="en-US" altLang="en-US" sz="2400" dirty="0">
              <a:solidFill>
                <a:srgbClr val="00B050"/>
              </a:solidFill>
            </a:endParaRPr>
          </a:p>
        </p:txBody>
      </p:sp>
      <p:sp>
        <p:nvSpPr>
          <p:cNvPr id="9230" name="Text Box 13">
            <a:extLst>
              <a:ext uri="{FF2B5EF4-FFF2-40B4-BE49-F238E27FC236}">
                <a16:creationId xmlns:a16="http://schemas.microsoft.com/office/drawing/2014/main" id="{207E8EC9-A0DF-4FD7-B880-9E28951A16EC}"/>
              </a:ext>
            </a:extLst>
          </p:cNvPr>
          <p:cNvSpPr txBox="1">
            <a:spLocks noChangeArrowheads="1"/>
          </p:cNvSpPr>
          <p:nvPr/>
        </p:nvSpPr>
        <p:spPr bwMode="auto">
          <a:xfrm>
            <a:off x="4427983" y="5562015"/>
            <a:ext cx="1161250" cy="4616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a:solidFill>
                  <a:srgbClr val="C00000"/>
                </a:solidFill>
              </a:rPr>
              <a:t>Q</a:t>
            </a:r>
            <a:r>
              <a:rPr lang="en-US" altLang="en-US" sz="2400" baseline="-25000" dirty="0">
                <a:solidFill>
                  <a:srgbClr val="C00000"/>
                </a:solidFill>
              </a:rPr>
              <a:t>2</a:t>
            </a:r>
            <a:r>
              <a:rPr lang="en-US" altLang="en-US" sz="2400" dirty="0">
                <a:solidFill>
                  <a:srgbClr val="C00000"/>
                </a:solidFill>
              </a:rPr>
              <a:t>=800</a:t>
            </a:r>
          </a:p>
        </p:txBody>
      </p:sp>
      <p:sp>
        <p:nvSpPr>
          <p:cNvPr id="9231" name="Line 14">
            <a:extLst>
              <a:ext uri="{FF2B5EF4-FFF2-40B4-BE49-F238E27FC236}">
                <a16:creationId xmlns:a16="http://schemas.microsoft.com/office/drawing/2014/main" id="{7D12931B-285A-446B-8E8B-AD1E67EC1867}"/>
              </a:ext>
            </a:extLst>
          </p:cNvPr>
          <p:cNvSpPr>
            <a:spLocks noChangeShapeType="1"/>
          </p:cNvSpPr>
          <p:nvPr/>
        </p:nvSpPr>
        <p:spPr bwMode="auto">
          <a:xfrm>
            <a:off x="6400800" y="3886200"/>
            <a:ext cx="0" cy="1676400"/>
          </a:xfrm>
          <a:prstGeom prst="line">
            <a:avLst/>
          </a:prstGeom>
          <a:noFill/>
          <a:ln w="9525">
            <a:solidFill>
              <a:srgbClr val="00B050"/>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9232" name="Rectangle 15">
            <a:extLst>
              <a:ext uri="{FF2B5EF4-FFF2-40B4-BE49-F238E27FC236}">
                <a16:creationId xmlns:a16="http://schemas.microsoft.com/office/drawing/2014/main" id="{D93E4178-3C5B-45FA-AFF9-BE4FE4E320D9}"/>
              </a:ext>
            </a:extLst>
          </p:cNvPr>
          <p:cNvSpPr>
            <a:spLocks noChangeArrowheads="1"/>
          </p:cNvSpPr>
          <p:nvPr/>
        </p:nvSpPr>
        <p:spPr bwMode="auto">
          <a:xfrm>
            <a:off x="5694020" y="5476500"/>
            <a:ext cx="1447793" cy="4616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a:solidFill>
                  <a:srgbClr val="00B050"/>
                </a:solidFill>
              </a:rPr>
              <a:t>Q</a:t>
            </a:r>
            <a:r>
              <a:rPr lang="en-US" altLang="en-US" sz="2400" baseline="-25000" dirty="0">
                <a:solidFill>
                  <a:srgbClr val="00B050"/>
                </a:solidFill>
              </a:rPr>
              <a:t>1</a:t>
            </a:r>
            <a:r>
              <a:rPr lang="en-US" altLang="en-US" sz="2400" dirty="0">
                <a:solidFill>
                  <a:srgbClr val="00B050"/>
                </a:solidFill>
              </a:rPr>
              <a:t>=1000</a:t>
            </a:r>
            <a:endParaRPr lang="en-US" altLang="en-US" sz="2400" baseline="-25000" dirty="0">
              <a:solidFill>
                <a:srgbClr val="00B050"/>
              </a:solidFill>
            </a:endParaRPr>
          </a:p>
        </p:txBody>
      </p:sp>
      <p:sp>
        <p:nvSpPr>
          <p:cNvPr id="9235" name="Text Box 19">
            <a:extLst>
              <a:ext uri="{FF2B5EF4-FFF2-40B4-BE49-F238E27FC236}">
                <a16:creationId xmlns:a16="http://schemas.microsoft.com/office/drawing/2014/main" id="{A8FC2842-9F2A-4A7C-905C-23EB585E6B67}"/>
              </a:ext>
            </a:extLst>
          </p:cNvPr>
          <p:cNvSpPr txBox="1">
            <a:spLocks noChangeArrowheads="1"/>
          </p:cNvSpPr>
          <p:nvPr/>
        </p:nvSpPr>
        <p:spPr bwMode="auto">
          <a:xfrm>
            <a:off x="5719990" y="1013704"/>
            <a:ext cx="5016117" cy="1200329"/>
          </a:xfrm>
          <a:prstGeom prst="rect">
            <a:avLst/>
          </a:prstGeom>
          <a:noFill/>
          <a:ln w="38100">
            <a:solidFill>
              <a:srgbClr val="0070C0"/>
            </a:solidFill>
            <a:miter lim="800000"/>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b="1" i="1" dirty="0">
                <a:solidFill>
                  <a:srgbClr val="0070C0"/>
                </a:solidFill>
              </a:rPr>
              <a:t>Price falls from the cost savings.</a:t>
            </a:r>
          </a:p>
          <a:p>
            <a:pPr>
              <a:spcBef>
                <a:spcPct val="0"/>
              </a:spcBef>
              <a:buFontTx/>
              <a:buNone/>
            </a:pPr>
            <a:r>
              <a:rPr lang="en-US" altLang="en-US" sz="2400" b="1" i="1" dirty="0">
                <a:solidFill>
                  <a:srgbClr val="0070C0"/>
                </a:solidFill>
              </a:rPr>
              <a:t>Price is lower than competitive price,</a:t>
            </a:r>
          </a:p>
          <a:p>
            <a:pPr>
              <a:spcBef>
                <a:spcPct val="0"/>
              </a:spcBef>
              <a:buFontTx/>
              <a:buNone/>
            </a:pPr>
            <a:r>
              <a:rPr lang="en-US" altLang="en-US" sz="2400" b="1" i="1" dirty="0">
                <a:solidFill>
                  <a:srgbClr val="C00000"/>
                </a:solidFill>
                <a:highlight>
                  <a:srgbClr val="FFFF00"/>
                </a:highlight>
              </a:rPr>
              <a:t>P</a:t>
            </a:r>
            <a:r>
              <a:rPr lang="en-US" altLang="en-US" sz="2400" b="1" i="1" baseline="-25000" dirty="0">
                <a:solidFill>
                  <a:srgbClr val="C00000"/>
                </a:solidFill>
                <a:highlight>
                  <a:srgbClr val="FFFF00"/>
                </a:highlight>
              </a:rPr>
              <a:t>Z  </a:t>
            </a:r>
            <a:r>
              <a:rPr lang="en-US" altLang="en-US" sz="2400" b="1" i="1" dirty="0">
                <a:solidFill>
                  <a:srgbClr val="C00000"/>
                </a:solidFill>
                <a:highlight>
                  <a:srgbClr val="FFFF00"/>
                </a:highlight>
              </a:rPr>
              <a:t>&lt;  P</a:t>
            </a:r>
            <a:r>
              <a:rPr lang="en-US" altLang="en-US" sz="2400" b="1" i="1" baseline="-25000" dirty="0">
                <a:solidFill>
                  <a:srgbClr val="C00000"/>
                </a:solidFill>
                <a:highlight>
                  <a:srgbClr val="FFFF00"/>
                </a:highlight>
              </a:rPr>
              <a:t>1</a:t>
            </a:r>
            <a:endParaRPr lang="en-US" altLang="en-US" sz="2400" b="1" dirty="0">
              <a:solidFill>
                <a:srgbClr val="C00000"/>
              </a:solidFill>
              <a:highlight>
                <a:srgbClr val="FFFF00"/>
              </a:highlight>
            </a:endParaRPr>
          </a:p>
        </p:txBody>
      </p:sp>
      <p:cxnSp>
        <p:nvCxnSpPr>
          <p:cNvPr id="9236" name="Straight Connector 2">
            <a:extLst>
              <a:ext uri="{FF2B5EF4-FFF2-40B4-BE49-F238E27FC236}">
                <a16:creationId xmlns:a16="http://schemas.microsoft.com/office/drawing/2014/main" id="{72F0146C-B17D-43E5-BEAB-A45BDD524028}"/>
              </a:ext>
            </a:extLst>
          </p:cNvPr>
          <p:cNvCxnSpPr>
            <a:cxnSpLocks noChangeShapeType="1"/>
          </p:cNvCxnSpPr>
          <p:nvPr/>
        </p:nvCxnSpPr>
        <p:spPr bwMode="auto">
          <a:xfrm>
            <a:off x="3352800" y="3886200"/>
            <a:ext cx="2933700" cy="0"/>
          </a:xfrm>
          <a:prstGeom prst="line">
            <a:avLst/>
          </a:prstGeom>
          <a:noFill/>
          <a:ln w="9525" algn="ctr">
            <a:solidFill>
              <a:srgbClr val="00B050"/>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cxnSp>
      <p:sp>
        <p:nvSpPr>
          <p:cNvPr id="22" name="Oval 21">
            <a:extLst>
              <a:ext uri="{FF2B5EF4-FFF2-40B4-BE49-F238E27FC236}">
                <a16:creationId xmlns:a16="http://schemas.microsoft.com/office/drawing/2014/main" id="{F4F3CA17-D575-4D06-A1B6-5E4CF06F04CD}"/>
              </a:ext>
            </a:extLst>
          </p:cNvPr>
          <p:cNvSpPr/>
          <p:nvPr/>
        </p:nvSpPr>
        <p:spPr>
          <a:xfrm>
            <a:off x="6361113" y="3783014"/>
            <a:ext cx="152400" cy="206375"/>
          </a:xfrm>
          <a:prstGeom prst="ellipse">
            <a:avLst/>
          </a:prstGeom>
          <a:solidFill>
            <a:srgbClr val="00B050"/>
          </a:solidFill>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US"/>
          </a:p>
        </p:txBody>
      </p:sp>
      <p:sp>
        <p:nvSpPr>
          <p:cNvPr id="23" name="Oval 22">
            <a:extLst>
              <a:ext uri="{FF2B5EF4-FFF2-40B4-BE49-F238E27FC236}">
                <a16:creationId xmlns:a16="http://schemas.microsoft.com/office/drawing/2014/main" id="{E5FA9A95-D929-47E3-9DE7-ADBA4327714D}"/>
              </a:ext>
            </a:extLst>
          </p:cNvPr>
          <p:cNvSpPr/>
          <p:nvPr/>
        </p:nvSpPr>
        <p:spPr>
          <a:xfrm>
            <a:off x="5029200" y="2890839"/>
            <a:ext cx="152400" cy="204787"/>
          </a:xfrm>
          <a:prstGeom prst="ellipse">
            <a:avLst/>
          </a:prstGeom>
          <a:solidFill>
            <a:srgbClr val="FF0000"/>
          </a:solidFill>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US"/>
          </a:p>
        </p:txBody>
      </p:sp>
      <p:sp>
        <p:nvSpPr>
          <p:cNvPr id="2" name="Text Box 16">
            <a:extLst>
              <a:ext uri="{FF2B5EF4-FFF2-40B4-BE49-F238E27FC236}">
                <a16:creationId xmlns:a16="http://schemas.microsoft.com/office/drawing/2014/main" id="{45416106-613E-4AE3-A086-CE13D5BCF1BC}"/>
              </a:ext>
            </a:extLst>
          </p:cNvPr>
          <p:cNvSpPr txBox="1">
            <a:spLocks noChangeArrowheads="1"/>
          </p:cNvSpPr>
          <p:nvPr/>
        </p:nvSpPr>
        <p:spPr bwMode="auto">
          <a:xfrm>
            <a:off x="1942617" y="4251969"/>
            <a:ext cx="1358064" cy="4616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a:solidFill>
                  <a:srgbClr val="00B050"/>
                </a:solidFill>
              </a:rPr>
              <a:t>C</a:t>
            </a:r>
            <a:r>
              <a:rPr lang="en-US" altLang="en-US" sz="2400" baseline="-25000" dirty="0">
                <a:solidFill>
                  <a:srgbClr val="00B050"/>
                </a:solidFill>
              </a:rPr>
              <a:t>1</a:t>
            </a:r>
            <a:r>
              <a:rPr lang="en-US" altLang="en-US" sz="2400" dirty="0">
                <a:solidFill>
                  <a:srgbClr val="00B050"/>
                </a:solidFill>
              </a:rPr>
              <a:t>=$0.50</a:t>
            </a:r>
          </a:p>
        </p:txBody>
      </p:sp>
      <p:sp>
        <p:nvSpPr>
          <p:cNvPr id="3" name="TextBox 2">
            <a:extLst>
              <a:ext uri="{FF2B5EF4-FFF2-40B4-BE49-F238E27FC236}">
                <a16:creationId xmlns:a16="http://schemas.microsoft.com/office/drawing/2014/main" id="{088FA31D-646F-4A12-92A5-8E35853CD5DC}"/>
              </a:ext>
            </a:extLst>
          </p:cNvPr>
          <p:cNvSpPr txBox="1"/>
          <p:nvPr/>
        </p:nvSpPr>
        <p:spPr>
          <a:xfrm>
            <a:off x="6484936" y="3473921"/>
            <a:ext cx="444352" cy="523220"/>
          </a:xfrm>
          <a:prstGeom prst="rect">
            <a:avLst/>
          </a:prstGeom>
          <a:noFill/>
        </p:spPr>
        <p:txBody>
          <a:bodyPr wrap="none" rtlCol="0">
            <a:spAutoFit/>
          </a:bodyPr>
          <a:lstStyle/>
          <a:p>
            <a:r>
              <a:rPr lang="en-US" sz="2800" dirty="0">
                <a:solidFill>
                  <a:srgbClr val="00B050"/>
                </a:solidFill>
              </a:rPr>
              <a:t>A</a:t>
            </a:r>
            <a:endParaRPr lang="en-US" sz="2400" dirty="0">
              <a:solidFill>
                <a:srgbClr val="00B050"/>
              </a:solidFill>
            </a:endParaRPr>
          </a:p>
        </p:txBody>
      </p:sp>
      <p:sp>
        <p:nvSpPr>
          <p:cNvPr id="4" name="TextBox 3">
            <a:extLst>
              <a:ext uri="{FF2B5EF4-FFF2-40B4-BE49-F238E27FC236}">
                <a16:creationId xmlns:a16="http://schemas.microsoft.com/office/drawing/2014/main" id="{5C01FC6B-4815-413A-99E4-DC97C9BFFEB0}"/>
              </a:ext>
            </a:extLst>
          </p:cNvPr>
          <p:cNvSpPr txBox="1"/>
          <p:nvPr/>
        </p:nvSpPr>
        <p:spPr>
          <a:xfrm>
            <a:off x="5127625" y="2550448"/>
            <a:ext cx="503664" cy="523220"/>
          </a:xfrm>
          <a:prstGeom prst="rect">
            <a:avLst/>
          </a:prstGeom>
          <a:noFill/>
        </p:spPr>
        <p:txBody>
          <a:bodyPr wrap="none" rtlCol="0">
            <a:spAutoFit/>
          </a:bodyPr>
          <a:lstStyle/>
          <a:p>
            <a:r>
              <a:rPr lang="en-US" sz="2800" dirty="0">
                <a:solidFill>
                  <a:srgbClr val="C00000"/>
                </a:solidFill>
              </a:rPr>
              <a:t>M</a:t>
            </a:r>
            <a:endParaRPr lang="en-US" sz="2400" dirty="0">
              <a:solidFill>
                <a:srgbClr val="C00000"/>
              </a:solidFill>
            </a:endParaRPr>
          </a:p>
        </p:txBody>
      </p:sp>
      <p:sp>
        <p:nvSpPr>
          <p:cNvPr id="5" name="Line 7">
            <a:extLst>
              <a:ext uri="{FF2B5EF4-FFF2-40B4-BE49-F238E27FC236}">
                <a16:creationId xmlns:a16="http://schemas.microsoft.com/office/drawing/2014/main" id="{BC50755F-041A-4FB8-8911-9B9186D58A5E}"/>
              </a:ext>
            </a:extLst>
          </p:cNvPr>
          <p:cNvSpPr>
            <a:spLocks noChangeShapeType="1"/>
          </p:cNvSpPr>
          <p:nvPr/>
        </p:nvSpPr>
        <p:spPr bwMode="auto">
          <a:xfrm>
            <a:off x="3335338" y="4880224"/>
            <a:ext cx="4894253" cy="31977"/>
          </a:xfrm>
          <a:prstGeom prst="line">
            <a:avLst/>
          </a:prstGeom>
          <a:noFill/>
          <a:ln w="9525">
            <a:solidFill>
              <a:srgbClr val="0070C0"/>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6" name="Text Box 19">
            <a:extLst>
              <a:ext uri="{FF2B5EF4-FFF2-40B4-BE49-F238E27FC236}">
                <a16:creationId xmlns:a16="http://schemas.microsoft.com/office/drawing/2014/main" id="{7034B28B-A1D1-4130-A889-1FAD7E2A1F5A}"/>
              </a:ext>
            </a:extLst>
          </p:cNvPr>
          <p:cNvSpPr txBox="1">
            <a:spLocks noChangeArrowheads="1"/>
          </p:cNvSpPr>
          <p:nvPr/>
        </p:nvSpPr>
        <p:spPr bwMode="auto">
          <a:xfrm>
            <a:off x="159124" y="1129826"/>
            <a:ext cx="3658374" cy="1200329"/>
          </a:xfrm>
          <a:prstGeom prst="rect">
            <a:avLst/>
          </a:prstGeom>
          <a:noFill/>
          <a:ln w="38100">
            <a:solidFill>
              <a:srgbClr val="0070C0"/>
            </a:solidFill>
            <a:miter lim="800000"/>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b="1" i="1" dirty="0">
                <a:solidFill>
                  <a:srgbClr val="0070C0"/>
                </a:solidFill>
              </a:rPr>
              <a:t>Assume:</a:t>
            </a:r>
            <a:br>
              <a:rPr lang="en-US" altLang="en-US" sz="2400" b="1" i="1" dirty="0">
                <a:solidFill>
                  <a:srgbClr val="0070C0"/>
                </a:solidFill>
              </a:rPr>
            </a:br>
            <a:r>
              <a:rPr lang="en-US" altLang="en-US" sz="2400" b="1" i="1" dirty="0">
                <a:solidFill>
                  <a:srgbClr val="0070C0"/>
                </a:solidFill>
              </a:rPr>
              <a:t>New cost = $0.40.  </a:t>
            </a:r>
          </a:p>
          <a:p>
            <a:pPr>
              <a:spcBef>
                <a:spcPct val="0"/>
              </a:spcBef>
              <a:buFontTx/>
              <a:buNone/>
            </a:pPr>
            <a:r>
              <a:rPr lang="en-US" altLang="en-US" sz="2400" b="1" i="1" dirty="0">
                <a:solidFill>
                  <a:srgbClr val="0070C0"/>
                </a:solidFill>
              </a:rPr>
              <a:t>Independent price = $0.80. </a:t>
            </a:r>
            <a:endParaRPr lang="en-US" altLang="en-US" sz="2400" b="1" dirty="0">
              <a:solidFill>
                <a:srgbClr val="0070C0"/>
              </a:solidFill>
            </a:endParaRPr>
          </a:p>
        </p:txBody>
      </p:sp>
      <p:sp>
        <p:nvSpPr>
          <p:cNvPr id="7" name="Text Box 11">
            <a:extLst>
              <a:ext uri="{FF2B5EF4-FFF2-40B4-BE49-F238E27FC236}">
                <a16:creationId xmlns:a16="http://schemas.microsoft.com/office/drawing/2014/main" id="{EE972C47-06DE-4B53-85CB-08FC306C3DF7}"/>
              </a:ext>
            </a:extLst>
          </p:cNvPr>
          <p:cNvSpPr txBox="1">
            <a:spLocks noChangeArrowheads="1"/>
          </p:cNvSpPr>
          <p:nvPr/>
        </p:nvSpPr>
        <p:spPr bwMode="auto">
          <a:xfrm>
            <a:off x="1950084" y="3977538"/>
            <a:ext cx="1603851" cy="4616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a:solidFill>
                  <a:srgbClr val="0070C0"/>
                </a:solidFill>
                <a:highlight>
                  <a:srgbClr val="FFFF00"/>
                </a:highlight>
              </a:rPr>
              <a:t>P</a:t>
            </a:r>
            <a:r>
              <a:rPr lang="en-US" altLang="en-US" sz="2400" baseline="-25000" dirty="0">
                <a:solidFill>
                  <a:srgbClr val="0070C0"/>
                </a:solidFill>
                <a:highlight>
                  <a:srgbClr val="FFFF00"/>
                </a:highlight>
              </a:rPr>
              <a:t>Z</a:t>
            </a:r>
            <a:r>
              <a:rPr lang="en-US" altLang="en-US" sz="2400" dirty="0">
                <a:solidFill>
                  <a:srgbClr val="0070C0"/>
                </a:solidFill>
                <a:highlight>
                  <a:srgbClr val="FFFF00"/>
                </a:highlight>
              </a:rPr>
              <a:t>=$0.80</a:t>
            </a:r>
          </a:p>
        </p:txBody>
      </p:sp>
      <p:cxnSp>
        <p:nvCxnSpPr>
          <p:cNvPr id="33" name="Straight Connector 2">
            <a:extLst>
              <a:ext uri="{FF2B5EF4-FFF2-40B4-BE49-F238E27FC236}">
                <a16:creationId xmlns:a16="http://schemas.microsoft.com/office/drawing/2014/main" id="{9926D75E-E23C-40D5-816F-5AF0A1C7E89E}"/>
              </a:ext>
            </a:extLst>
          </p:cNvPr>
          <p:cNvCxnSpPr>
            <a:cxnSpLocks noChangeShapeType="1"/>
          </p:cNvCxnSpPr>
          <p:nvPr/>
        </p:nvCxnSpPr>
        <p:spPr bwMode="auto">
          <a:xfrm>
            <a:off x="3360042" y="4218506"/>
            <a:ext cx="3529856" cy="23885"/>
          </a:xfrm>
          <a:prstGeom prst="line">
            <a:avLst/>
          </a:prstGeom>
          <a:noFill/>
          <a:ln w="38100" algn="ctr">
            <a:solidFill>
              <a:srgbClr val="0070C0"/>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cxnSp>
      <p:sp>
        <p:nvSpPr>
          <p:cNvPr id="15" name="Line 14">
            <a:extLst>
              <a:ext uri="{FF2B5EF4-FFF2-40B4-BE49-F238E27FC236}">
                <a16:creationId xmlns:a16="http://schemas.microsoft.com/office/drawing/2014/main" id="{AF83DDD5-3165-4807-9496-184B216698A0}"/>
              </a:ext>
            </a:extLst>
          </p:cNvPr>
          <p:cNvSpPr>
            <a:spLocks noChangeShapeType="1"/>
          </p:cNvSpPr>
          <p:nvPr/>
        </p:nvSpPr>
        <p:spPr bwMode="auto">
          <a:xfrm>
            <a:off x="6929962" y="4226247"/>
            <a:ext cx="23531" cy="1786393"/>
          </a:xfrm>
          <a:prstGeom prst="line">
            <a:avLst/>
          </a:prstGeom>
          <a:noFill/>
          <a:ln w="38100">
            <a:solidFill>
              <a:srgbClr val="0070C0"/>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18" name="Oval 17">
            <a:extLst>
              <a:ext uri="{FF2B5EF4-FFF2-40B4-BE49-F238E27FC236}">
                <a16:creationId xmlns:a16="http://schemas.microsoft.com/office/drawing/2014/main" id="{F378912D-A223-441E-BCCF-6F51DCF62B2C}"/>
              </a:ext>
            </a:extLst>
          </p:cNvPr>
          <p:cNvSpPr/>
          <p:nvPr/>
        </p:nvSpPr>
        <p:spPr>
          <a:xfrm>
            <a:off x="6889898" y="4069555"/>
            <a:ext cx="181679" cy="280686"/>
          </a:xfrm>
          <a:prstGeom prst="ellipse">
            <a:avLst/>
          </a:prstGeom>
          <a:solidFill>
            <a:schemeClr val="accent1"/>
          </a:solidFill>
          <a:ln>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US" dirty="0"/>
          </a:p>
        </p:txBody>
      </p:sp>
      <p:sp>
        <p:nvSpPr>
          <p:cNvPr id="21" name="Text Box 16">
            <a:extLst>
              <a:ext uri="{FF2B5EF4-FFF2-40B4-BE49-F238E27FC236}">
                <a16:creationId xmlns:a16="http://schemas.microsoft.com/office/drawing/2014/main" id="{5D5921E7-B334-4354-BBAE-9460C493C47F}"/>
              </a:ext>
            </a:extLst>
          </p:cNvPr>
          <p:cNvSpPr txBox="1">
            <a:spLocks noChangeArrowheads="1"/>
          </p:cNvSpPr>
          <p:nvPr/>
        </p:nvSpPr>
        <p:spPr bwMode="auto">
          <a:xfrm>
            <a:off x="1988520" y="4605635"/>
            <a:ext cx="1358064" cy="4616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a:t>C</a:t>
            </a:r>
            <a:r>
              <a:rPr lang="en-US" altLang="en-US" sz="2400" baseline="-25000" dirty="0"/>
              <a:t>2</a:t>
            </a:r>
            <a:r>
              <a:rPr lang="en-US" altLang="en-US" sz="2400" dirty="0"/>
              <a:t>=$0.40</a:t>
            </a:r>
          </a:p>
        </p:txBody>
      </p:sp>
      <p:sp>
        <p:nvSpPr>
          <p:cNvPr id="24" name="Text Box 12">
            <a:extLst>
              <a:ext uri="{FF2B5EF4-FFF2-40B4-BE49-F238E27FC236}">
                <a16:creationId xmlns:a16="http://schemas.microsoft.com/office/drawing/2014/main" id="{898BEB84-B460-4968-995E-07302E6DF5FA}"/>
              </a:ext>
            </a:extLst>
          </p:cNvPr>
          <p:cNvSpPr txBox="1">
            <a:spLocks noChangeArrowheads="1"/>
          </p:cNvSpPr>
          <p:nvPr/>
        </p:nvSpPr>
        <p:spPr bwMode="auto">
          <a:xfrm>
            <a:off x="8534400" y="4677041"/>
            <a:ext cx="492443" cy="4616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a:solidFill>
                  <a:srgbClr val="0070C0"/>
                </a:solidFill>
              </a:rPr>
              <a:t>C</a:t>
            </a:r>
            <a:r>
              <a:rPr lang="en-US" altLang="en-US" sz="2400" baseline="-25000" dirty="0">
                <a:solidFill>
                  <a:srgbClr val="0070C0"/>
                </a:solidFill>
              </a:rPr>
              <a:t>2</a:t>
            </a:r>
            <a:endParaRPr lang="en-US" altLang="en-US" sz="2400" dirty="0">
              <a:solidFill>
                <a:srgbClr val="0070C0"/>
              </a:solidFill>
            </a:endParaRPr>
          </a:p>
        </p:txBody>
      </p:sp>
      <p:sp>
        <p:nvSpPr>
          <p:cNvPr id="26" name="Text Box 13">
            <a:extLst>
              <a:ext uri="{FF2B5EF4-FFF2-40B4-BE49-F238E27FC236}">
                <a16:creationId xmlns:a16="http://schemas.microsoft.com/office/drawing/2014/main" id="{F769C894-0F17-474F-9A95-DA24C532B5EE}"/>
              </a:ext>
            </a:extLst>
          </p:cNvPr>
          <p:cNvSpPr txBox="1">
            <a:spLocks noChangeArrowheads="1"/>
          </p:cNvSpPr>
          <p:nvPr/>
        </p:nvSpPr>
        <p:spPr bwMode="auto">
          <a:xfrm>
            <a:off x="6255165" y="6087116"/>
            <a:ext cx="1334619" cy="4616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err="1">
                <a:solidFill>
                  <a:srgbClr val="0070C0"/>
                </a:solidFill>
                <a:highlight>
                  <a:srgbClr val="FFFF00"/>
                </a:highlight>
              </a:rPr>
              <a:t>Q</a:t>
            </a:r>
            <a:r>
              <a:rPr lang="en-US" altLang="en-US" sz="2400" baseline="-25000" dirty="0" err="1">
                <a:solidFill>
                  <a:srgbClr val="0070C0"/>
                </a:solidFill>
                <a:highlight>
                  <a:srgbClr val="FFFF00"/>
                </a:highlight>
              </a:rPr>
              <a:t>Z</a:t>
            </a:r>
            <a:r>
              <a:rPr lang="en-US" altLang="en-US" sz="2400" dirty="0">
                <a:solidFill>
                  <a:srgbClr val="0070C0"/>
                </a:solidFill>
                <a:highlight>
                  <a:srgbClr val="FFFF00"/>
                </a:highlight>
              </a:rPr>
              <a:t>=1100</a:t>
            </a:r>
          </a:p>
        </p:txBody>
      </p:sp>
      <p:sp>
        <p:nvSpPr>
          <p:cNvPr id="34" name="TextBox 33">
            <a:extLst>
              <a:ext uri="{FF2B5EF4-FFF2-40B4-BE49-F238E27FC236}">
                <a16:creationId xmlns:a16="http://schemas.microsoft.com/office/drawing/2014/main" id="{78E59319-7F16-4FB3-8068-8A3F9E9A8004}"/>
              </a:ext>
            </a:extLst>
          </p:cNvPr>
          <p:cNvSpPr txBox="1"/>
          <p:nvPr/>
        </p:nvSpPr>
        <p:spPr>
          <a:xfrm>
            <a:off x="7023289" y="3838722"/>
            <a:ext cx="404278" cy="523220"/>
          </a:xfrm>
          <a:prstGeom prst="rect">
            <a:avLst/>
          </a:prstGeom>
          <a:noFill/>
        </p:spPr>
        <p:txBody>
          <a:bodyPr wrap="none" rtlCol="0">
            <a:spAutoFit/>
          </a:bodyPr>
          <a:lstStyle/>
          <a:p>
            <a:r>
              <a:rPr lang="en-US" sz="2800" dirty="0">
                <a:solidFill>
                  <a:srgbClr val="0070C0"/>
                </a:solidFill>
              </a:rPr>
              <a:t>Z</a:t>
            </a:r>
            <a:endParaRPr lang="en-US" sz="2400" dirty="0">
              <a:solidFill>
                <a:srgbClr val="0070C0"/>
              </a:solidFill>
            </a:endParaRPr>
          </a:p>
        </p:txBody>
      </p:sp>
      <p:sp>
        <p:nvSpPr>
          <p:cNvPr id="35" name="Slide Number Placeholder 3">
            <a:extLst>
              <a:ext uri="{FF2B5EF4-FFF2-40B4-BE49-F238E27FC236}">
                <a16:creationId xmlns:a16="http://schemas.microsoft.com/office/drawing/2014/main" id="{DE291E6A-4758-4815-9E9C-2A3209AE7356}"/>
              </a:ext>
            </a:extLst>
          </p:cNvPr>
          <p:cNvSpPr>
            <a:spLocks noGrp="1"/>
          </p:cNvSpPr>
          <p:nvPr>
            <p:ph type="sldNum" sz="quarter" idx="12"/>
          </p:nvPr>
        </p:nvSpPr>
        <p:spPr>
          <a:xfrm>
            <a:off x="8610600" y="6356350"/>
            <a:ext cx="2743200" cy="365125"/>
          </a:xfrm>
        </p:spPr>
        <p:txBody>
          <a:bodyPr/>
          <a:lstStyle/>
          <a:p>
            <a:fld id="{837F2808-4F7B-49B1-B06A-0BD2F2A2DA16}" type="slidenum">
              <a:rPr lang="en-US" smtClean="0"/>
              <a:t>31</a:t>
            </a:fld>
            <a:endParaRPr lang="en-US"/>
          </a:p>
        </p:txBody>
      </p:sp>
    </p:spTree>
    <p:extLst>
      <p:ext uri="{BB962C8B-B14F-4D97-AF65-F5344CB8AC3E}">
        <p14:creationId xmlns:p14="http://schemas.microsoft.com/office/powerpoint/2010/main" val="1604230788"/>
      </p:ext>
    </p:extLst>
  </p:cSld>
  <p:clrMapOvr>
    <a:masterClrMapping/>
  </p:clrMapOvr>
  <p:transition/>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D28ACFB-ADEE-454D-9A1E-381CE05097E6}"/>
              </a:ext>
            </a:extLst>
          </p:cNvPr>
          <p:cNvSpPr>
            <a:spLocks noGrp="1"/>
          </p:cNvSpPr>
          <p:nvPr>
            <p:ph type="title"/>
          </p:nvPr>
        </p:nvSpPr>
        <p:spPr>
          <a:xfrm>
            <a:off x="297951" y="365125"/>
            <a:ext cx="11476233" cy="1325563"/>
          </a:xfrm>
        </p:spPr>
        <p:txBody>
          <a:bodyPr/>
          <a:lstStyle/>
          <a:p>
            <a:r>
              <a:rPr lang="en-US" dirty="0"/>
              <a:t>“Production plus Marketing JV” (</a:t>
            </a:r>
            <a:r>
              <a:rPr lang="en-US" altLang="en-US" dirty="0"/>
              <a:t>Cost Reductions, Joint Pricing)</a:t>
            </a:r>
            <a:endParaRPr lang="en-US" dirty="0"/>
          </a:p>
        </p:txBody>
      </p:sp>
      <p:sp>
        <p:nvSpPr>
          <p:cNvPr id="3" name="Content Placeholder 2">
            <a:extLst>
              <a:ext uri="{FF2B5EF4-FFF2-40B4-BE49-F238E27FC236}">
                <a16:creationId xmlns:a16="http://schemas.microsoft.com/office/drawing/2014/main" id="{355A90CA-4F9E-4D21-A47B-95423AA0EAF9}"/>
              </a:ext>
            </a:extLst>
          </p:cNvPr>
          <p:cNvSpPr>
            <a:spLocks noGrp="1"/>
          </p:cNvSpPr>
          <p:nvPr>
            <p:ph idx="1"/>
          </p:nvPr>
        </p:nvSpPr>
        <p:spPr/>
        <p:txBody>
          <a:bodyPr>
            <a:normAutofit/>
          </a:bodyPr>
          <a:lstStyle/>
          <a:p>
            <a:r>
              <a:rPr lang="en-US" dirty="0"/>
              <a:t>Example: Suppose firms create a jointly owned factory to produce </a:t>
            </a:r>
            <a:br>
              <a:rPr lang="en-US" dirty="0"/>
            </a:br>
            <a:r>
              <a:rPr lang="en-US" dirty="0"/>
              <a:t>new ultra-light weight steel</a:t>
            </a:r>
          </a:p>
          <a:p>
            <a:r>
              <a:rPr lang="en-US" dirty="0"/>
              <a:t>Independent marketing leads to more intense competition </a:t>
            </a:r>
            <a:br>
              <a:rPr lang="en-US" dirty="0"/>
            </a:br>
            <a:r>
              <a:rPr lang="en-US" dirty="0"/>
              <a:t>among JV members in the output market</a:t>
            </a:r>
          </a:p>
          <a:p>
            <a:r>
              <a:rPr lang="en-US" dirty="0"/>
              <a:t>Two ways to avoid this intense competition </a:t>
            </a:r>
          </a:p>
          <a:p>
            <a:pPr lvl="1"/>
            <a:r>
              <a:rPr lang="en-US" dirty="0">
                <a:solidFill>
                  <a:srgbClr val="C00000"/>
                </a:solidFill>
              </a:rPr>
              <a:t>Produce separately but set output prices jointly (e.g., ASCAP)</a:t>
            </a:r>
          </a:p>
          <a:p>
            <a:pPr lvl="1"/>
            <a:r>
              <a:rPr lang="en-US" dirty="0">
                <a:solidFill>
                  <a:srgbClr val="0070C0"/>
                </a:solidFill>
              </a:rPr>
              <a:t>Transfer the input to the members at a high price instead of at marginal cost (input facility as a “profit-center”), which will push up members’ cost, and lead them to charge higher output prices</a:t>
            </a:r>
          </a:p>
          <a:p>
            <a:r>
              <a:rPr lang="en-US" dirty="0"/>
              <a:t>We will focus first on joint output pricing, then look at transfer price</a:t>
            </a:r>
          </a:p>
        </p:txBody>
      </p:sp>
      <p:sp>
        <p:nvSpPr>
          <p:cNvPr id="4" name="Slide Number Placeholder 3">
            <a:extLst>
              <a:ext uri="{FF2B5EF4-FFF2-40B4-BE49-F238E27FC236}">
                <a16:creationId xmlns:a16="http://schemas.microsoft.com/office/drawing/2014/main" id="{F6F5C9F5-CE98-41F7-B164-A5A9745A1CDD}"/>
              </a:ext>
            </a:extLst>
          </p:cNvPr>
          <p:cNvSpPr>
            <a:spLocks noGrp="1"/>
          </p:cNvSpPr>
          <p:nvPr>
            <p:ph type="sldNum" sz="quarter" idx="12"/>
          </p:nvPr>
        </p:nvSpPr>
        <p:spPr/>
        <p:txBody>
          <a:bodyPr/>
          <a:lstStyle/>
          <a:p>
            <a:fld id="{837F2808-4F7B-49B1-B06A-0BD2F2A2DA16}" type="slidenum">
              <a:rPr lang="en-US" smtClean="0"/>
              <a:t>32</a:t>
            </a:fld>
            <a:endParaRPr lang="en-US"/>
          </a:p>
        </p:txBody>
      </p:sp>
    </p:spTree>
    <p:extLst>
      <p:ext uri="{BB962C8B-B14F-4D97-AF65-F5344CB8AC3E}">
        <p14:creationId xmlns:p14="http://schemas.microsoft.com/office/powerpoint/2010/main" val="3626656373"/>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Rectangle 2">
            <a:extLst>
              <a:ext uri="{FF2B5EF4-FFF2-40B4-BE49-F238E27FC236}">
                <a16:creationId xmlns:a16="http://schemas.microsoft.com/office/drawing/2014/main" id="{BA4E00E7-BFCD-499C-8361-B8E89BA8CB55}"/>
              </a:ext>
            </a:extLst>
          </p:cNvPr>
          <p:cNvSpPr>
            <a:spLocks noGrp="1"/>
          </p:cNvSpPr>
          <p:nvPr>
            <p:ph type="title"/>
          </p:nvPr>
        </p:nvSpPr>
        <p:spPr>
          <a:xfrm>
            <a:off x="159124" y="234628"/>
            <a:ext cx="10166403" cy="838200"/>
          </a:xfrm>
        </p:spPr>
        <p:txBody>
          <a:bodyPr>
            <a:normAutofit fontScale="90000"/>
          </a:bodyPr>
          <a:lstStyle/>
          <a:p>
            <a:pPr eaLnBrk="1" hangingPunct="1">
              <a:lnSpc>
                <a:spcPct val="80000"/>
              </a:lnSpc>
            </a:pPr>
            <a:r>
              <a:rPr lang="en-US" altLang="en-US" dirty="0"/>
              <a:t>Fig 4a: JV Achieves Cost Savings; Joint Pricing (i.e., like Cartel)</a:t>
            </a:r>
            <a:br>
              <a:rPr lang="en-US" altLang="en-US" dirty="0"/>
            </a:br>
            <a:br>
              <a:rPr lang="en-US" altLang="en-US" dirty="0"/>
            </a:br>
            <a:endParaRPr lang="en-US" altLang="en-US" i="1" dirty="0"/>
          </a:p>
        </p:txBody>
      </p:sp>
      <p:sp>
        <p:nvSpPr>
          <p:cNvPr id="9219" name="Rectangle 3">
            <a:extLst>
              <a:ext uri="{FF2B5EF4-FFF2-40B4-BE49-F238E27FC236}">
                <a16:creationId xmlns:a16="http://schemas.microsoft.com/office/drawing/2014/main" id="{531330D6-6095-4783-8A55-300829E0F61B}"/>
              </a:ext>
            </a:extLst>
          </p:cNvPr>
          <p:cNvSpPr>
            <a:spLocks noGrp="1"/>
          </p:cNvSpPr>
          <p:nvPr>
            <p:ph idx="1"/>
          </p:nvPr>
        </p:nvSpPr>
        <p:spPr/>
        <p:txBody>
          <a:bodyPr/>
          <a:lstStyle/>
          <a:p>
            <a:pPr algn="r" eaLnBrk="1" hangingPunct="1">
              <a:buFont typeface="Wingdings" panose="05000000000000000000" pitchFamily="2" charset="2"/>
              <a:buNone/>
            </a:pPr>
            <a:r>
              <a:rPr lang="en-US" altLang="en-US" dirty="0"/>
              <a:t> </a:t>
            </a:r>
          </a:p>
        </p:txBody>
      </p:sp>
      <p:sp>
        <p:nvSpPr>
          <p:cNvPr id="9220" name="Slide Number Placeholder 5">
            <a:extLst>
              <a:ext uri="{FF2B5EF4-FFF2-40B4-BE49-F238E27FC236}">
                <a16:creationId xmlns:a16="http://schemas.microsoft.com/office/drawing/2014/main" id="{8C32B7E3-D5E5-4334-8389-C35EC4EA06B9}"/>
              </a:ext>
            </a:extLst>
          </p:cNvPr>
          <p:cNvSpPr>
            <a:spLocks noGrp="1"/>
          </p:cNvSpPr>
          <p:nvPr>
            <p:ph type="sldNum" sz="quarter" idx="12"/>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fld id="{16B778FF-9FA9-4201-B36F-69EDA253A812}" type="slidenum">
              <a:rPr lang="en-US" altLang="en-US" sz="1400">
                <a:latin typeface="Tahoma" panose="020B0604030504040204" pitchFamily="34" charset="0"/>
              </a:rPr>
              <a:pPr>
                <a:spcBef>
                  <a:spcPct val="0"/>
                </a:spcBef>
                <a:buFontTx/>
                <a:buNone/>
              </a:pPr>
              <a:t>33</a:t>
            </a:fld>
            <a:endParaRPr lang="en-US" altLang="en-US" sz="1400">
              <a:latin typeface="Tahoma" panose="020B0604030504040204" pitchFamily="34" charset="0"/>
            </a:endParaRPr>
          </a:p>
        </p:txBody>
      </p:sp>
      <p:sp>
        <p:nvSpPr>
          <p:cNvPr id="9221" name="Line 4">
            <a:extLst>
              <a:ext uri="{FF2B5EF4-FFF2-40B4-BE49-F238E27FC236}">
                <a16:creationId xmlns:a16="http://schemas.microsoft.com/office/drawing/2014/main" id="{4BAF1CD9-63CC-4902-8B6A-947289E58CCE}"/>
              </a:ext>
            </a:extLst>
          </p:cNvPr>
          <p:cNvSpPr>
            <a:spLocks noChangeShapeType="1"/>
          </p:cNvSpPr>
          <p:nvPr/>
        </p:nvSpPr>
        <p:spPr bwMode="auto">
          <a:xfrm>
            <a:off x="3352800" y="2286000"/>
            <a:ext cx="0" cy="32004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9222" name="Line 5">
            <a:extLst>
              <a:ext uri="{FF2B5EF4-FFF2-40B4-BE49-F238E27FC236}">
                <a16:creationId xmlns:a16="http://schemas.microsoft.com/office/drawing/2014/main" id="{E9C39548-A0D6-4666-9256-1BBFCE73D904}"/>
              </a:ext>
            </a:extLst>
          </p:cNvPr>
          <p:cNvSpPr>
            <a:spLocks noChangeShapeType="1"/>
          </p:cNvSpPr>
          <p:nvPr/>
        </p:nvSpPr>
        <p:spPr bwMode="auto">
          <a:xfrm>
            <a:off x="3352800" y="5486400"/>
            <a:ext cx="5181600" cy="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9223" name="Line 6">
            <a:extLst>
              <a:ext uri="{FF2B5EF4-FFF2-40B4-BE49-F238E27FC236}">
                <a16:creationId xmlns:a16="http://schemas.microsoft.com/office/drawing/2014/main" id="{B66C0085-A902-4DCE-8E76-FC9150FE76FD}"/>
              </a:ext>
            </a:extLst>
          </p:cNvPr>
          <p:cNvSpPr>
            <a:spLocks noChangeShapeType="1"/>
          </p:cNvSpPr>
          <p:nvPr/>
        </p:nvSpPr>
        <p:spPr bwMode="auto">
          <a:xfrm>
            <a:off x="3810000" y="2057400"/>
            <a:ext cx="4419600" cy="31242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9224" name="Line 7">
            <a:extLst>
              <a:ext uri="{FF2B5EF4-FFF2-40B4-BE49-F238E27FC236}">
                <a16:creationId xmlns:a16="http://schemas.microsoft.com/office/drawing/2014/main" id="{B1C8ED50-524B-4B1E-9FAE-6115F7952BB4}"/>
              </a:ext>
            </a:extLst>
          </p:cNvPr>
          <p:cNvSpPr>
            <a:spLocks noChangeShapeType="1"/>
          </p:cNvSpPr>
          <p:nvPr/>
        </p:nvSpPr>
        <p:spPr bwMode="auto">
          <a:xfrm>
            <a:off x="3309936" y="4419600"/>
            <a:ext cx="4894253" cy="5204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9225" name="Line 8">
            <a:extLst>
              <a:ext uri="{FF2B5EF4-FFF2-40B4-BE49-F238E27FC236}">
                <a16:creationId xmlns:a16="http://schemas.microsoft.com/office/drawing/2014/main" id="{F86ED9D0-49E4-49BA-8806-5AC91E856B7C}"/>
              </a:ext>
            </a:extLst>
          </p:cNvPr>
          <p:cNvSpPr>
            <a:spLocks noChangeShapeType="1"/>
          </p:cNvSpPr>
          <p:nvPr/>
        </p:nvSpPr>
        <p:spPr bwMode="auto">
          <a:xfrm>
            <a:off x="3352800" y="2971800"/>
            <a:ext cx="1752600" cy="0"/>
          </a:xfrm>
          <a:prstGeom prst="line">
            <a:avLst/>
          </a:prstGeom>
          <a:noFill/>
          <a:ln w="9525">
            <a:solidFill>
              <a:srgbClr val="C00000"/>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9226" name="Line 9">
            <a:extLst>
              <a:ext uri="{FF2B5EF4-FFF2-40B4-BE49-F238E27FC236}">
                <a16:creationId xmlns:a16="http://schemas.microsoft.com/office/drawing/2014/main" id="{7699FDFB-3F99-4395-820F-A42F539C8F3F}"/>
              </a:ext>
            </a:extLst>
          </p:cNvPr>
          <p:cNvSpPr>
            <a:spLocks noChangeShapeType="1"/>
          </p:cNvSpPr>
          <p:nvPr/>
        </p:nvSpPr>
        <p:spPr bwMode="auto">
          <a:xfrm>
            <a:off x="5105400" y="2895600"/>
            <a:ext cx="0" cy="2667000"/>
          </a:xfrm>
          <a:prstGeom prst="line">
            <a:avLst/>
          </a:prstGeom>
          <a:noFill/>
          <a:ln w="9525">
            <a:solidFill>
              <a:srgbClr val="C00000"/>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9227" name="Text Box 10">
            <a:extLst>
              <a:ext uri="{FF2B5EF4-FFF2-40B4-BE49-F238E27FC236}">
                <a16:creationId xmlns:a16="http://schemas.microsoft.com/office/drawing/2014/main" id="{C6E87F55-9121-40A1-B886-80644E7AB201}"/>
              </a:ext>
            </a:extLst>
          </p:cNvPr>
          <p:cNvSpPr txBox="1">
            <a:spLocks noChangeArrowheads="1"/>
          </p:cNvSpPr>
          <p:nvPr/>
        </p:nvSpPr>
        <p:spPr bwMode="auto">
          <a:xfrm>
            <a:off x="2007852" y="3607890"/>
            <a:ext cx="1401346" cy="4616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a:solidFill>
                  <a:srgbClr val="00B050"/>
                </a:solidFill>
              </a:rPr>
              <a:t>P</a:t>
            </a:r>
            <a:r>
              <a:rPr lang="en-US" altLang="en-US" sz="2400" baseline="-25000" dirty="0">
                <a:solidFill>
                  <a:srgbClr val="00B050"/>
                </a:solidFill>
              </a:rPr>
              <a:t>1</a:t>
            </a:r>
            <a:r>
              <a:rPr lang="en-US" altLang="en-US" sz="2400" dirty="0">
                <a:solidFill>
                  <a:srgbClr val="00B050"/>
                </a:solidFill>
              </a:rPr>
              <a:t>= $1.00</a:t>
            </a:r>
          </a:p>
        </p:txBody>
      </p:sp>
      <p:sp>
        <p:nvSpPr>
          <p:cNvPr id="9228" name="Text Box 11">
            <a:extLst>
              <a:ext uri="{FF2B5EF4-FFF2-40B4-BE49-F238E27FC236}">
                <a16:creationId xmlns:a16="http://schemas.microsoft.com/office/drawing/2014/main" id="{A6F61A4D-9203-4E5B-9E46-AEBDF039D090}"/>
              </a:ext>
            </a:extLst>
          </p:cNvPr>
          <p:cNvSpPr txBox="1">
            <a:spLocks noChangeArrowheads="1"/>
          </p:cNvSpPr>
          <p:nvPr/>
        </p:nvSpPr>
        <p:spPr bwMode="auto">
          <a:xfrm>
            <a:off x="2010937" y="2729210"/>
            <a:ext cx="1324402" cy="4616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a:solidFill>
                  <a:srgbClr val="C00000"/>
                </a:solidFill>
              </a:rPr>
              <a:t>P</a:t>
            </a:r>
            <a:r>
              <a:rPr lang="en-US" altLang="en-US" sz="2400" baseline="-25000" dirty="0">
                <a:solidFill>
                  <a:srgbClr val="C00000"/>
                </a:solidFill>
              </a:rPr>
              <a:t>2</a:t>
            </a:r>
            <a:r>
              <a:rPr lang="en-US" altLang="en-US" sz="2400" dirty="0">
                <a:solidFill>
                  <a:srgbClr val="C00000"/>
                </a:solidFill>
              </a:rPr>
              <a:t>=$1.50</a:t>
            </a:r>
          </a:p>
        </p:txBody>
      </p:sp>
      <p:sp>
        <p:nvSpPr>
          <p:cNvPr id="9229" name="Text Box 12">
            <a:extLst>
              <a:ext uri="{FF2B5EF4-FFF2-40B4-BE49-F238E27FC236}">
                <a16:creationId xmlns:a16="http://schemas.microsoft.com/office/drawing/2014/main" id="{864E64AB-DC58-449B-B7E7-D3CD9583FBE0}"/>
              </a:ext>
            </a:extLst>
          </p:cNvPr>
          <p:cNvSpPr txBox="1">
            <a:spLocks noChangeArrowheads="1"/>
          </p:cNvSpPr>
          <p:nvPr/>
        </p:nvSpPr>
        <p:spPr bwMode="auto">
          <a:xfrm>
            <a:off x="8433913" y="4152900"/>
            <a:ext cx="48895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a:solidFill>
                  <a:srgbClr val="00B050"/>
                </a:solidFill>
              </a:rPr>
              <a:t>C</a:t>
            </a:r>
            <a:r>
              <a:rPr lang="en-US" altLang="en-US" sz="2400" baseline="-25000" dirty="0">
                <a:solidFill>
                  <a:srgbClr val="00B050"/>
                </a:solidFill>
              </a:rPr>
              <a:t>1</a:t>
            </a:r>
            <a:endParaRPr lang="en-US" altLang="en-US" sz="2400" dirty="0">
              <a:solidFill>
                <a:srgbClr val="00B050"/>
              </a:solidFill>
            </a:endParaRPr>
          </a:p>
        </p:txBody>
      </p:sp>
      <p:sp>
        <p:nvSpPr>
          <p:cNvPr id="9230" name="Text Box 13">
            <a:extLst>
              <a:ext uri="{FF2B5EF4-FFF2-40B4-BE49-F238E27FC236}">
                <a16:creationId xmlns:a16="http://schemas.microsoft.com/office/drawing/2014/main" id="{207E8EC9-A0DF-4FD7-B880-9E28951A16EC}"/>
              </a:ext>
            </a:extLst>
          </p:cNvPr>
          <p:cNvSpPr txBox="1">
            <a:spLocks noChangeArrowheads="1"/>
          </p:cNvSpPr>
          <p:nvPr/>
        </p:nvSpPr>
        <p:spPr bwMode="auto">
          <a:xfrm>
            <a:off x="4475169" y="5581303"/>
            <a:ext cx="1161250" cy="4616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a:solidFill>
                  <a:srgbClr val="C00000"/>
                </a:solidFill>
              </a:rPr>
              <a:t>Q</a:t>
            </a:r>
            <a:r>
              <a:rPr lang="en-US" altLang="en-US" sz="2400" baseline="-25000" dirty="0">
                <a:solidFill>
                  <a:srgbClr val="C00000"/>
                </a:solidFill>
              </a:rPr>
              <a:t>2</a:t>
            </a:r>
            <a:r>
              <a:rPr lang="en-US" altLang="en-US" sz="2400" dirty="0">
                <a:solidFill>
                  <a:srgbClr val="C00000"/>
                </a:solidFill>
              </a:rPr>
              <a:t>=800</a:t>
            </a:r>
          </a:p>
        </p:txBody>
      </p:sp>
      <p:sp>
        <p:nvSpPr>
          <p:cNvPr id="9231" name="Line 14">
            <a:extLst>
              <a:ext uri="{FF2B5EF4-FFF2-40B4-BE49-F238E27FC236}">
                <a16:creationId xmlns:a16="http://schemas.microsoft.com/office/drawing/2014/main" id="{7D12931B-285A-446B-8E8B-AD1E67EC1867}"/>
              </a:ext>
            </a:extLst>
          </p:cNvPr>
          <p:cNvSpPr>
            <a:spLocks noChangeShapeType="1"/>
          </p:cNvSpPr>
          <p:nvPr/>
        </p:nvSpPr>
        <p:spPr bwMode="auto">
          <a:xfrm>
            <a:off x="6400800" y="3886200"/>
            <a:ext cx="0" cy="1676400"/>
          </a:xfrm>
          <a:prstGeom prst="line">
            <a:avLst/>
          </a:prstGeom>
          <a:noFill/>
          <a:ln w="9525">
            <a:solidFill>
              <a:srgbClr val="00B050"/>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9232" name="Rectangle 15">
            <a:extLst>
              <a:ext uri="{FF2B5EF4-FFF2-40B4-BE49-F238E27FC236}">
                <a16:creationId xmlns:a16="http://schemas.microsoft.com/office/drawing/2014/main" id="{D93E4178-3C5B-45FA-AFF9-BE4FE4E320D9}"/>
              </a:ext>
            </a:extLst>
          </p:cNvPr>
          <p:cNvSpPr>
            <a:spLocks noChangeArrowheads="1"/>
          </p:cNvSpPr>
          <p:nvPr/>
        </p:nvSpPr>
        <p:spPr bwMode="auto">
          <a:xfrm>
            <a:off x="6019799" y="5486400"/>
            <a:ext cx="1447793" cy="4616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a:solidFill>
                  <a:srgbClr val="00B050"/>
                </a:solidFill>
              </a:rPr>
              <a:t>Q</a:t>
            </a:r>
            <a:r>
              <a:rPr lang="en-US" altLang="en-US" sz="2400" baseline="-25000" dirty="0">
                <a:solidFill>
                  <a:srgbClr val="00B050"/>
                </a:solidFill>
              </a:rPr>
              <a:t>1</a:t>
            </a:r>
            <a:r>
              <a:rPr lang="en-US" altLang="en-US" sz="2400" dirty="0">
                <a:solidFill>
                  <a:srgbClr val="00B050"/>
                </a:solidFill>
              </a:rPr>
              <a:t>=1000</a:t>
            </a:r>
            <a:endParaRPr lang="en-US" altLang="en-US" sz="2400" baseline="-25000" dirty="0">
              <a:solidFill>
                <a:srgbClr val="00B050"/>
              </a:solidFill>
            </a:endParaRPr>
          </a:p>
        </p:txBody>
      </p:sp>
      <p:sp>
        <p:nvSpPr>
          <p:cNvPr id="9235" name="Text Box 19">
            <a:extLst>
              <a:ext uri="{FF2B5EF4-FFF2-40B4-BE49-F238E27FC236}">
                <a16:creationId xmlns:a16="http://schemas.microsoft.com/office/drawing/2014/main" id="{A8FC2842-9F2A-4A7C-905C-23EB585E6B67}"/>
              </a:ext>
            </a:extLst>
          </p:cNvPr>
          <p:cNvSpPr txBox="1">
            <a:spLocks noChangeArrowheads="1"/>
          </p:cNvSpPr>
          <p:nvPr/>
        </p:nvSpPr>
        <p:spPr bwMode="auto">
          <a:xfrm>
            <a:off x="5235383" y="1135826"/>
            <a:ext cx="6436377" cy="1200329"/>
          </a:xfrm>
          <a:prstGeom prst="rect">
            <a:avLst/>
          </a:prstGeom>
          <a:solidFill>
            <a:srgbClr val="FFFF00"/>
          </a:solidFill>
          <a:ln w="38100">
            <a:solidFill>
              <a:srgbClr val="0070C0"/>
            </a:solidFill>
            <a:miter lim="800000"/>
            <a:headEnd/>
            <a:tailEnd/>
          </a:ln>
          <a:effec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b="1" i="1" dirty="0">
                <a:solidFill>
                  <a:srgbClr val="0070C0"/>
                </a:solidFill>
              </a:rPr>
              <a:t>Price is lower because of the cost savings.</a:t>
            </a:r>
          </a:p>
          <a:p>
            <a:pPr>
              <a:spcBef>
                <a:spcPct val="0"/>
              </a:spcBef>
              <a:buFontTx/>
              <a:buNone/>
            </a:pPr>
            <a:r>
              <a:rPr lang="en-US" altLang="en-US" sz="2400" b="1" i="1" dirty="0">
                <a:solidFill>
                  <a:srgbClr val="0070C0"/>
                </a:solidFill>
              </a:rPr>
              <a:t>But, Price remains higher than competitive price,</a:t>
            </a:r>
          </a:p>
          <a:p>
            <a:pPr>
              <a:spcBef>
                <a:spcPct val="0"/>
              </a:spcBef>
              <a:buFontTx/>
              <a:buNone/>
            </a:pPr>
            <a:r>
              <a:rPr lang="en-US" altLang="en-US" sz="2400" b="1" i="1" dirty="0">
                <a:solidFill>
                  <a:srgbClr val="C00000"/>
                </a:solidFill>
              </a:rPr>
              <a:t>P</a:t>
            </a:r>
            <a:r>
              <a:rPr lang="en-US" altLang="en-US" sz="2400" b="1" i="1" baseline="-25000" dirty="0">
                <a:solidFill>
                  <a:srgbClr val="C00000"/>
                </a:solidFill>
              </a:rPr>
              <a:t>J </a:t>
            </a:r>
            <a:r>
              <a:rPr lang="en-US" altLang="en-US" sz="2400" b="1" i="1" dirty="0">
                <a:solidFill>
                  <a:srgbClr val="C00000"/>
                </a:solidFill>
              </a:rPr>
              <a:t>&gt; P</a:t>
            </a:r>
            <a:r>
              <a:rPr lang="en-US" altLang="en-US" sz="2400" b="1" i="1" baseline="-25000" dirty="0">
                <a:solidFill>
                  <a:srgbClr val="C00000"/>
                </a:solidFill>
              </a:rPr>
              <a:t>1</a:t>
            </a:r>
            <a:r>
              <a:rPr lang="en-US" altLang="en-US" sz="2400" b="1" i="1" dirty="0">
                <a:solidFill>
                  <a:srgbClr val="C00000"/>
                </a:solidFill>
              </a:rPr>
              <a:t>.</a:t>
            </a:r>
            <a:endParaRPr lang="en-US" altLang="en-US" sz="2400" b="1" dirty="0">
              <a:solidFill>
                <a:srgbClr val="C00000"/>
              </a:solidFill>
            </a:endParaRPr>
          </a:p>
        </p:txBody>
      </p:sp>
      <p:cxnSp>
        <p:nvCxnSpPr>
          <p:cNvPr id="9236" name="Straight Connector 2">
            <a:extLst>
              <a:ext uri="{FF2B5EF4-FFF2-40B4-BE49-F238E27FC236}">
                <a16:creationId xmlns:a16="http://schemas.microsoft.com/office/drawing/2014/main" id="{72F0146C-B17D-43E5-BEAB-A45BDD524028}"/>
              </a:ext>
            </a:extLst>
          </p:cNvPr>
          <p:cNvCxnSpPr>
            <a:cxnSpLocks noChangeShapeType="1"/>
          </p:cNvCxnSpPr>
          <p:nvPr/>
        </p:nvCxnSpPr>
        <p:spPr bwMode="auto">
          <a:xfrm>
            <a:off x="3352800" y="3886200"/>
            <a:ext cx="2933700" cy="0"/>
          </a:xfrm>
          <a:prstGeom prst="line">
            <a:avLst/>
          </a:prstGeom>
          <a:noFill/>
          <a:ln w="9525" algn="ctr">
            <a:solidFill>
              <a:srgbClr val="00B050"/>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cxnSp>
      <p:sp>
        <p:nvSpPr>
          <p:cNvPr id="22" name="Oval 21">
            <a:extLst>
              <a:ext uri="{FF2B5EF4-FFF2-40B4-BE49-F238E27FC236}">
                <a16:creationId xmlns:a16="http://schemas.microsoft.com/office/drawing/2014/main" id="{F4F3CA17-D575-4D06-A1B6-5E4CF06F04CD}"/>
              </a:ext>
            </a:extLst>
          </p:cNvPr>
          <p:cNvSpPr/>
          <p:nvPr/>
        </p:nvSpPr>
        <p:spPr>
          <a:xfrm>
            <a:off x="6361113" y="3783014"/>
            <a:ext cx="152400" cy="206375"/>
          </a:xfrm>
          <a:prstGeom prst="ellipse">
            <a:avLst/>
          </a:prstGeom>
          <a:solidFill>
            <a:srgbClr val="00B050"/>
          </a:solidFill>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US"/>
          </a:p>
        </p:txBody>
      </p:sp>
      <p:sp>
        <p:nvSpPr>
          <p:cNvPr id="23" name="Oval 22">
            <a:extLst>
              <a:ext uri="{FF2B5EF4-FFF2-40B4-BE49-F238E27FC236}">
                <a16:creationId xmlns:a16="http://schemas.microsoft.com/office/drawing/2014/main" id="{E5FA9A95-D929-47E3-9DE7-ADBA4327714D}"/>
              </a:ext>
            </a:extLst>
          </p:cNvPr>
          <p:cNvSpPr/>
          <p:nvPr/>
        </p:nvSpPr>
        <p:spPr>
          <a:xfrm>
            <a:off x="5029200" y="2890839"/>
            <a:ext cx="152400" cy="204787"/>
          </a:xfrm>
          <a:prstGeom prst="ellipse">
            <a:avLst/>
          </a:prstGeom>
          <a:solidFill>
            <a:srgbClr val="FF0000"/>
          </a:solidFill>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US"/>
          </a:p>
        </p:txBody>
      </p:sp>
      <p:sp>
        <p:nvSpPr>
          <p:cNvPr id="2" name="Text Box 16">
            <a:extLst>
              <a:ext uri="{FF2B5EF4-FFF2-40B4-BE49-F238E27FC236}">
                <a16:creationId xmlns:a16="http://schemas.microsoft.com/office/drawing/2014/main" id="{45416106-613E-4AE3-A086-CE13D5BCF1BC}"/>
              </a:ext>
            </a:extLst>
          </p:cNvPr>
          <p:cNvSpPr txBox="1">
            <a:spLocks noChangeArrowheads="1"/>
          </p:cNvSpPr>
          <p:nvPr/>
        </p:nvSpPr>
        <p:spPr bwMode="auto">
          <a:xfrm>
            <a:off x="1942617" y="4251969"/>
            <a:ext cx="1358064" cy="4616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a:solidFill>
                  <a:srgbClr val="00B050"/>
                </a:solidFill>
              </a:rPr>
              <a:t>C</a:t>
            </a:r>
            <a:r>
              <a:rPr lang="en-US" altLang="en-US" sz="2400" baseline="-25000" dirty="0">
                <a:solidFill>
                  <a:srgbClr val="00B050"/>
                </a:solidFill>
              </a:rPr>
              <a:t>1</a:t>
            </a:r>
            <a:r>
              <a:rPr lang="en-US" altLang="en-US" sz="2400" dirty="0">
                <a:solidFill>
                  <a:srgbClr val="00B050"/>
                </a:solidFill>
              </a:rPr>
              <a:t>=$0.50</a:t>
            </a:r>
          </a:p>
        </p:txBody>
      </p:sp>
      <p:sp>
        <p:nvSpPr>
          <p:cNvPr id="3" name="TextBox 2">
            <a:extLst>
              <a:ext uri="{FF2B5EF4-FFF2-40B4-BE49-F238E27FC236}">
                <a16:creationId xmlns:a16="http://schemas.microsoft.com/office/drawing/2014/main" id="{088FA31D-646F-4A12-92A5-8E35853CD5DC}"/>
              </a:ext>
            </a:extLst>
          </p:cNvPr>
          <p:cNvSpPr txBox="1"/>
          <p:nvPr/>
        </p:nvSpPr>
        <p:spPr>
          <a:xfrm>
            <a:off x="6484936" y="3473921"/>
            <a:ext cx="444352" cy="523220"/>
          </a:xfrm>
          <a:prstGeom prst="rect">
            <a:avLst/>
          </a:prstGeom>
          <a:noFill/>
        </p:spPr>
        <p:txBody>
          <a:bodyPr wrap="none" rtlCol="0">
            <a:spAutoFit/>
          </a:bodyPr>
          <a:lstStyle/>
          <a:p>
            <a:r>
              <a:rPr lang="en-US" sz="2800" dirty="0">
                <a:solidFill>
                  <a:srgbClr val="00B050"/>
                </a:solidFill>
              </a:rPr>
              <a:t>A</a:t>
            </a:r>
            <a:endParaRPr lang="en-US" sz="2400" dirty="0">
              <a:solidFill>
                <a:srgbClr val="00B050"/>
              </a:solidFill>
            </a:endParaRPr>
          </a:p>
        </p:txBody>
      </p:sp>
      <p:sp>
        <p:nvSpPr>
          <p:cNvPr id="4" name="TextBox 3">
            <a:extLst>
              <a:ext uri="{FF2B5EF4-FFF2-40B4-BE49-F238E27FC236}">
                <a16:creationId xmlns:a16="http://schemas.microsoft.com/office/drawing/2014/main" id="{5C01FC6B-4815-413A-99E4-DC97C9BFFEB0}"/>
              </a:ext>
            </a:extLst>
          </p:cNvPr>
          <p:cNvSpPr txBox="1"/>
          <p:nvPr/>
        </p:nvSpPr>
        <p:spPr>
          <a:xfrm>
            <a:off x="5127625" y="2550448"/>
            <a:ext cx="503664" cy="523220"/>
          </a:xfrm>
          <a:prstGeom prst="rect">
            <a:avLst/>
          </a:prstGeom>
          <a:noFill/>
        </p:spPr>
        <p:txBody>
          <a:bodyPr wrap="none" rtlCol="0">
            <a:spAutoFit/>
          </a:bodyPr>
          <a:lstStyle/>
          <a:p>
            <a:r>
              <a:rPr lang="en-US" sz="2800" dirty="0">
                <a:solidFill>
                  <a:srgbClr val="C00000"/>
                </a:solidFill>
              </a:rPr>
              <a:t>M</a:t>
            </a:r>
            <a:endParaRPr lang="en-US" sz="2400" dirty="0">
              <a:solidFill>
                <a:srgbClr val="C00000"/>
              </a:solidFill>
            </a:endParaRPr>
          </a:p>
        </p:txBody>
      </p:sp>
      <p:sp>
        <p:nvSpPr>
          <p:cNvPr id="5" name="Line 7">
            <a:extLst>
              <a:ext uri="{FF2B5EF4-FFF2-40B4-BE49-F238E27FC236}">
                <a16:creationId xmlns:a16="http://schemas.microsoft.com/office/drawing/2014/main" id="{BC50755F-041A-4FB8-8911-9B9186D58A5E}"/>
              </a:ext>
            </a:extLst>
          </p:cNvPr>
          <p:cNvSpPr>
            <a:spLocks noChangeShapeType="1"/>
          </p:cNvSpPr>
          <p:nvPr/>
        </p:nvSpPr>
        <p:spPr bwMode="auto">
          <a:xfrm>
            <a:off x="3335338" y="4880224"/>
            <a:ext cx="4894253" cy="31977"/>
          </a:xfrm>
          <a:prstGeom prst="line">
            <a:avLst/>
          </a:prstGeom>
          <a:noFill/>
          <a:ln w="9525">
            <a:solidFill>
              <a:srgbClr val="0070C0"/>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6" name="Text Box 19">
            <a:extLst>
              <a:ext uri="{FF2B5EF4-FFF2-40B4-BE49-F238E27FC236}">
                <a16:creationId xmlns:a16="http://schemas.microsoft.com/office/drawing/2014/main" id="{7034B28B-A1D1-4130-A889-1FAD7E2A1F5A}"/>
              </a:ext>
            </a:extLst>
          </p:cNvPr>
          <p:cNvSpPr txBox="1">
            <a:spLocks noChangeArrowheads="1"/>
          </p:cNvSpPr>
          <p:nvPr/>
        </p:nvSpPr>
        <p:spPr bwMode="auto">
          <a:xfrm>
            <a:off x="1869738" y="720436"/>
            <a:ext cx="3078920" cy="1200329"/>
          </a:xfrm>
          <a:prstGeom prst="rect">
            <a:avLst/>
          </a:prstGeom>
          <a:solidFill>
            <a:srgbClr val="FFFF00"/>
          </a:solidFill>
          <a:ln w="38100">
            <a:solidFill>
              <a:srgbClr val="0070C0"/>
            </a:solidFill>
            <a:miter lim="800000"/>
            <a:headEnd/>
            <a:tailEnd/>
          </a:ln>
          <a:effec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b="1" i="1" dirty="0">
                <a:solidFill>
                  <a:srgbClr val="0070C0"/>
                </a:solidFill>
              </a:rPr>
              <a:t>Assume:</a:t>
            </a:r>
            <a:br>
              <a:rPr lang="en-US" altLang="en-US" sz="2400" b="1" i="1" dirty="0">
                <a:solidFill>
                  <a:srgbClr val="0070C0"/>
                </a:solidFill>
              </a:rPr>
            </a:br>
            <a:r>
              <a:rPr lang="en-US" altLang="en-US" sz="2400" b="1" i="1" dirty="0">
                <a:solidFill>
                  <a:srgbClr val="0070C0"/>
                </a:solidFill>
              </a:rPr>
              <a:t>New cost = $0.40.  </a:t>
            </a:r>
          </a:p>
          <a:p>
            <a:pPr>
              <a:spcBef>
                <a:spcPct val="0"/>
              </a:spcBef>
              <a:buFontTx/>
              <a:buNone/>
            </a:pPr>
            <a:r>
              <a:rPr lang="en-US" altLang="en-US" sz="2400" b="1" i="1" dirty="0">
                <a:solidFill>
                  <a:srgbClr val="0070C0"/>
                </a:solidFill>
              </a:rPr>
              <a:t>JV joint price = $1.20. </a:t>
            </a:r>
            <a:endParaRPr lang="en-US" altLang="en-US" sz="2400" b="1" dirty="0">
              <a:solidFill>
                <a:srgbClr val="0070C0"/>
              </a:solidFill>
            </a:endParaRPr>
          </a:p>
        </p:txBody>
      </p:sp>
      <p:sp>
        <p:nvSpPr>
          <p:cNvPr id="7" name="Text Box 11">
            <a:extLst>
              <a:ext uri="{FF2B5EF4-FFF2-40B4-BE49-F238E27FC236}">
                <a16:creationId xmlns:a16="http://schemas.microsoft.com/office/drawing/2014/main" id="{EE972C47-06DE-4B53-85CB-08FC306C3DF7}"/>
              </a:ext>
            </a:extLst>
          </p:cNvPr>
          <p:cNvSpPr txBox="1">
            <a:spLocks noChangeArrowheads="1"/>
          </p:cNvSpPr>
          <p:nvPr/>
        </p:nvSpPr>
        <p:spPr bwMode="auto">
          <a:xfrm>
            <a:off x="1986062" y="3187213"/>
            <a:ext cx="1603851" cy="4616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a:solidFill>
                  <a:srgbClr val="0070C0"/>
                </a:solidFill>
              </a:rPr>
              <a:t>P</a:t>
            </a:r>
            <a:r>
              <a:rPr lang="en-US" altLang="en-US" sz="2400" baseline="-25000" dirty="0">
                <a:solidFill>
                  <a:srgbClr val="0070C0"/>
                </a:solidFill>
              </a:rPr>
              <a:t>J</a:t>
            </a:r>
            <a:r>
              <a:rPr lang="en-US" altLang="en-US" sz="2400" dirty="0">
                <a:solidFill>
                  <a:srgbClr val="0070C0"/>
                </a:solidFill>
              </a:rPr>
              <a:t>=$1.20</a:t>
            </a:r>
          </a:p>
        </p:txBody>
      </p:sp>
      <p:cxnSp>
        <p:nvCxnSpPr>
          <p:cNvPr id="33" name="Straight Connector 2">
            <a:extLst>
              <a:ext uri="{FF2B5EF4-FFF2-40B4-BE49-F238E27FC236}">
                <a16:creationId xmlns:a16="http://schemas.microsoft.com/office/drawing/2014/main" id="{9926D75E-E23C-40D5-816F-5AF0A1C7E89E}"/>
              </a:ext>
            </a:extLst>
          </p:cNvPr>
          <p:cNvCxnSpPr>
            <a:cxnSpLocks noChangeShapeType="1"/>
          </p:cNvCxnSpPr>
          <p:nvPr/>
        </p:nvCxnSpPr>
        <p:spPr bwMode="auto">
          <a:xfrm flipV="1">
            <a:off x="3346584" y="3403747"/>
            <a:ext cx="2381404" cy="5776"/>
          </a:xfrm>
          <a:prstGeom prst="line">
            <a:avLst/>
          </a:prstGeom>
          <a:noFill/>
          <a:ln w="38100" algn="ctr">
            <a:solidFill>
              <a:srgbClr val="0070C0"/>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cxnSp>
      <p:sp>
        <p:nvSpPr>
          <p:cNvPr id="15" name="Line 14">
            <a:extLst>
              <a:ext uri="{FF2B5EF4-FFF2-40B4-BE49-F238E27FC236}">
                <a16:creationId xmlns:a16="http://schemas.microsoft.com/office/drawing/2014/main" id="{AF83DDD5-3165-4807-9496-184B216698A0}"/>
              </a:ext>
            </a:extLst>
          </p:cNvPr>
          <p:cNvSpPr>
            <a:spLocks noChangeShapeType="1"/>
          </p:cNvSpPr>
          <p:nvPr/>
        </p:nvSpPr>
        <p:spPr bwMode="auto">
          <a:xfrm>
            <a:off x="5752055" y="3429001"/>
            <a:ext cx="8188" cy="2505396"/>
          </a:xfrm>
          <a:prstGeom prst="line">
            <a:avLst/>
          </a:prstGeom>
          <a:noFill/>
          <a:ln w="38100">
            <a:solidFill>
              <a:srgbClr val="0070C0"/>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17" name="TextBox 16">
            <a:extLst>
              <a:ext uri="{FF2B5EF4-FFF2-40B4-BE49-F238E27FC236}">
                <a16:creationId xmlns:a16="http://schemas.microsoft.com/office/drawing/2014/main" id="{DD12BFA7-2CFB-4A9D-A65C-BE753FAE84A0}"/>
              </a:ext>
            </a:extLst>
          </p:cNvPr>
          <p:cNvSpPr txBox="1"/>
          <p:nvPr/>
        </p:nvSpPr>
        <p:spPr>
          <a:xfrm>
            <a:off x="5819935" y="2978546"/>
            <a:ext cx="324128" cy="523220"/>
          </a:xfrm>
          <a:prstGeom prst="rect">
            <a:avLst/>
          </a:prstGeom>
          <a:noFill/>
        </p:spPr>
        <p:txBody>
          <a:bodyPr wrap="none" rtlCol="0">
            <a:spAutoFit/>
          </a:bodyPr>
          <a:lstStyle/>
          <a:p>
            <a:r>
              <a:rPr lang="en-US" sz="2800" dirty="0">
                <a:solidFill>
                  <a:srgbClr val="0070C0"/>
                </a:solidFill>
              </a:rPr>
              <a:t>J</a:t>
            </a:r>
            <a:endParaRPr lang="en-US" sz="2400" dirty="0">
              <a:solidFill>
                <a:srgbClr val="0070C0"/>
              </a:solidFill>
            </a:endParaRPr>
          </a:p>
        </p:txBody>
      </p:sp>
      <p:sp>
        <p:nvSpPr>
          <p:cNvPr id="18" name="Oval 17">
            <a:extLst>
              <a:ext uri="{FF2B5EF4-FFF2-40B4-BE49-F238E27FC236}">
                <a16:creationId xmlns:a16="http://schemas.microsoft.com/office/drawing/2014/main" id="{F378912D-A223-441E-BCCF-6F51DCF62B2C}"/>
              </a:ext>
            </a:extLst>
          </p:cNvPr>
          <p:cNvSpPr/>
          <p:nvPr/>
        </p:nvSpPr>
        <p:spPr>
          <a:xfrm>
            <a:off x="5659869" y="3273824"/>
            <a:ext cx="156139" cy="171126"/>
          </a:xfrm>
          <a:prstGeom prst="ellipse">
            <a:avLst/>
          </a:prstGeom>
          <a:solidFill>
            <a:srgbClr val="00B050"/>
          </a:solidFill>
          <a:ln>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US"/>
          </a:p>
        </p:txBody>
      </p:sp>
      <p:sp>
        <p:nvSpPr>
          <p:cNvPr id="21" name="Text Box 16">
            <a:extLst>
              <a:ext uri="{FF2B5EF4-FFF2-40B4-BE49-F238E27FC236}">
                <a16:creationId xmlns:a16="http://schemas.microsoft.com/office/drawing/2014/main" id="{5D5921E7-B334-4354-BBAE-9460C493C47F}"/>
              </a:ext>
            </a:extLst>
          </p:cNvPr>
          <p:cNvSpPr txBox="1">
            <a:spLocks noChangeArrowheads="1"/>
          </p:cNvSpPr>
          <p:nvPr/>
        </p:nvSpPr>
        <p:spPr bwMode="auto">
          <a:xfrm>
            <a:off x="1988520" y="4605635"/>
            <a:ext cx="1358064" cy="4616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a:t>C</a:t>
            </a:r>
            <a:r>
              <a:rPr lang="en-US" altLang="en-US" sz="2400" baseline="-25000" dirty="0"/>
              <a:t>2</a:t>
            </a:r>
            <a:r>
              <a:rPr lang="en-US" altLang="en-US" sz="2400" dirty="0"/>
              <a:t>=$0.40</a:t>
            </a:r>
          </a:p>
        </p:txBody>
      </p:sp>
      <p:sp>
        <p:nvSpPr>
          <p:cNvPr id="24" name="Text Box 12">
            <a:extLst>
              <a:ext uri="{FF2B5EF4-FFF2-40B4-BE49-F238E27FC236}">
                <a16:creationId xmlns:a16="http://schemas.microsoft.com/office/drawing/2014/main" id="{898BEB84-B460-4968-995E-07302E6DF5FA}"/>
              </a:ext>
            </a:extLst>
          </p:cNvPr>
          <p:cNvSpPr txBox="1">
            <a:spLocks noChangeArrowheads="1"/>
          </p:cNvSpPr>
          <p:nvPr/>
        </p:nvSpPr>
        <p:spPr bwMode="auto">
          <a:xfrm>
            <a:off x="8534400" y="4677041"/>
            <a:ext cx="492443" cy="4616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a:solidFill>
                  <a:srgbClr val="0070C0"/>
                </a:solidFill>
              </a:rPr>
              <a:t>C</a:t>
            </a:r>
            <a:r>
              <a:rPr lang="en-US" altLang="en-US" sz="2400" baseline="-25000" dirty="0">
                <a:solidFill>
                  <a:srgbClr val="0070C0"/>
                </a:solidFill>
              </a:rPr>
              <a:t>2</a:t>
            </a:r>
            <a:endParaRPr lang="en-US" altLang="en-US" sz="2400" dirty="0">
              <a:solidFill>
                <a:srgbClr val="0070C0"/>
              </a:solidFill>
            </a:endParaRPr>
          </a:p>
        </p:txBody>
      </p:sp>
      <p:sp>
        <p:nvSpPr>
          <p:cNvPr id="26" name="Text Box 13">
            <a:extLst>
              <a:ext uri="{FF2B5EF4-FFF2-40B4-BE49-F238E27FC236}">
                <a16:creationId xmlns:a16="http://schemas.microsoft.com/office/drawing/2014/main" id="{F769C894-0F17-474F-9A95-DA24C532B5EE}"/>
              </a:ext>
            </a:extLst>
          </p:cNvPr>
          <p:cNvSpPr txBox="1">
            <a:spLocks noChangeArrowheads="1"/>
          </p:cNvSpPr>
          <p:nvPr/>
        </p:nvSpPr>
        <p:spPr bwMode="auto">
          <a:xfrm>
            <a:off x="5235383" y="5936359"/>
            <a:ext cx="1161250" cy="4616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err="1">
                <a:solidFill>
                  <a:srgbClr val="0070C0"/>
                </a:solidFill>
              </a:rPr>
              <a:t>Q</a:t>
            </a:r>
            <a:r>
              <a:rPr lang="en-US" altLang="en-US" sz="2400" baseline="-25000" dirty="0" err="1">
                <a:solidFill>
                  <a:srgbClr val="0070C0"/>
                </a:solidFill>
              </a:rPr>
              <a:t>J</a:t>
            </a:r>
            <a:r>
              <a:rPr lang="en-US" altLang="en-US" sz="2400" dirty="0">
                <a:solidFill>
                  <a:srgbClr val="0070C0"/>
                </a:solidFill>
              </a:rPr>
              <a:t>=900</a:t>
            </a:r>
          </a:p>
        </p:txBody>
      </p:sp>
    </p:spTree>
    <p:extLst>
      <p:ext uri="{BB962C8B-B14F-4D97-AF65-F5344CB8AC3E}">
        <p14:creationId xmlns:p14="http://schemas.microsoft.com/office/powerpoint/2010/main" val="3891160723"/>
      </p:ext>
    </p:extLst>
  </p:cSld>
  <p:clrMapOvr>
    <a:masterClrMapping/>
  </p:clrMapOvr>
  <p:transition/>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Rectangle 2">
            <a:extLst>
              <a:ext uri="{FF2B5EF4-FFF2-40B4-BE49-F238E27FC236}">
                <a16:creationId xmlns:a16="http://schemas.microsoft.com/office/drawing/2014/main" id="{BA4E00E7-BFCD-499C-8361-B8E89BA8CB55}"/>
              </a:ext>
            </a:extLst>
          </p:cNvPr>
          <p:cNvSpPr>
            <a:spLocks noGrp="1"/>
          </p:cNvSpPr>
          <p:nvPr>
            <p:ph type="title"/>
          </p:nvPr>
        </p:nvSpPr>
        <p:spPr>
          <a:xfrm>
            <a:off x="121656" y="498555"/>
            <a:ext cx="11836663" cy="838200"/>
          </a:xfrm>
        </p:spPr>
        <p:txBody>
          <a:bodyPr>
            <a:normAutofit fontScale="90000"/>
          </a:bodyPr>
          <a:lstStyle/>
          <a:p>
            <a:pPr eaLnBrk="1" hangingPunct="1">
              <a:lnSpc>
                <a:spcPct val="80000"/>
              </a:lnSpc>
            </a:pPr>
            <a:r>
              <a:rPr lang="en-US" altLang="en-US" dirty="0"/>
              <a:t>Fig 4b: This Outcome is the “Williamson Diagram”: </a:t>
            </a:r>
            <a:br>
              <a:rPr lang="en-US" altLang="en-US" dirty="0"/>
            </a:br>
            <a:r>
              <a:rPr lang="en-US" altLang="en-US" dirty="0"/>
              <a:t>Consumer Welfare Falls; </a:t>
            </a:r>
            <a:br>
              <a:rPr lang="en-US" altLang="en-US" dirty="0"/>
            </a:br>
            <a:r>
              <a:rPr lang="en-US" altLang="en-US" dirty="0"/>
              <a:t>Aggregate Welfare Effect Depends Cost Savings and Price Rise</a:t>
            </a:r>
            <a:br>
              <a:rPr lang="en-US" altLang="en-US" dirty="0"/>
            </a:br>
            <a:br>
              <a:rPr lang="en-US" altLang="en-US" dirty="0"/>
            </a:br>
            <a:endParaRPr lang="en-US" altLang="en-US" i="1" dirty="0"/>
          </a:p>
        </p:txBody>
      </p:sp>
      <p:sp>
        <p:nvSpPr>
          <p:cNvPr id="9219" name="Rectangle 3">
            <a:extLst>
              <a:ext uri="{FF2B5EF4-FFF2-40B4-BE49-F238E27FC236}">
                <a16:creationId xmlns:a16="http://schemas.microsoft.com/office/drawing/2014/main" id="{531330D6-6095-4783-8A55-300829E0F61B}"/>
              </a:ext>
            </a:extLst>
          </p:cNvPr>
          <p:cNvSpPr>
            <a:spLocks noGrp="1"/>
          </p:cNvSpPr>
          <p:nvPr>
            <p:ph idx="1"/>
          </p:nvPr>
        </p:nvSpPr>
        <p:spPr/>
        <p:txBody>
          <a:bodyPr/>
          <a:lstStyle/>
          <a:p>
            <a:pPr algn="r" eaLnBrk="1" hangingPunct="1">
              <a:buFont typeface="Wingdings" panose="05000000000000000000" pitchFamily="2" charset="2"/>
              <a:buNone/>
            </a:pPr>
            <a:r>
              <a:rPr lang="en-US" altLang="en-US" dirty="0"/>
              <a:t> </a:t>
            </a:r>
          </a:p>
        </p:txBody>
      </p:sp>
      <p:sp>
        <p:nvSpPr>
          <p:cNvPr id="9220" name="Slide Number Placeholder 5">
            <a:extLst>
              <a:ext uri="{FF2B5EF4-FFF2-40B4-BE49-F238E27FC236}">
                <a16:creationId xmlns:a16="http://schemas.microsoft.com/office/drawing/2014/main" id="{8C32B7E3-D5E5-4334-8389-C35EC4EA06B9}"/>
              </a:ext>
            </a:extLst>
          </p:cNvPr>
          <p:cNvSpPr>
            <a:spLocks noGrp="1"/>
          </p:cNvSpPr>
          <p:nvPr>
            <p:ph type="sldNum" sz="quarter" idx="12"/>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fld id="{16B778FF-9FA9-4201-B36F-69EDA253A812}" type="slidenum">
              <a:rPr lang="en-US" altLang="en-US" sz="1400">
                <a:latin typeface="Tahoma" panose="020B0604030504040204" pitchFamily="34" charset="0"/>
              </a:rPr>
              <a:pPr>
                <a:spcBef>
                  <a:spcPct val="0"/>
                </a:spcBef>
                <a:buFontTx/>
                <a:buNone/>
              </a:pPr>
              <a:t>34</a:t>
            </a:fld>
            <a:endParaRPr lang="en-US" altLang="en-US" sz="1400">
              <a:latin typeface="Tahoma" panose="020B0604030504040204" pitchFamily="34" charset="0"/>
            </a:endParaRPr>
          </a:p>
        </p:txBody>
      </p:sp>
      <p:sp>
        <p:nvSpPr>
          <p:cNvPr id="9221" name="Line 4">
            <a:extLst>
              <a:ext uri="{FF2B5EF4-FFF2-40B4-BE49-F238E27FC236}">
                <a16:creationId xmlns:a16="http://schemas.microsoft.com/office/drawing/2014/main" id="{4BAF1CD9-63CC-4902-8B6A-947289E58CCE}"/>
              </a:ext>
            </a:extLst>
          </p:cNvPr>
          <p:cNvSpPr>
            <a:spLocks noChangeShapeType="1"/>
          </p:cNvSpPr>
          <p:nvPr/>
        </p:nvSpPr>
        <p:spPr bwMode="auto">
          <a:xfrm>
            <a:off x="3352800" y="2286000"/>
            <a:ext cx="0" cy="32004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9222" name="Line 5">
            <a:extLst>
              <a:ext uri="{FF2B5EF4-FFF2-40B4-BE49-F238E27FC236}">
                <a16:creationId xmlns:a16="http://schemas.microsoft.com/office/drawing/2014/main" id="{E9C39548-A0D6-4666-9256-1BBFCE73D904}"/>
              </a:ext>
            </a:extLst>
          </p:cNvPr>
          <p:cNvSpPr>
            <a:spLocks noChangeShapeType="1"/>
          </p:cNvSpPr>
          <p:nvPr/>
        </p:nvSpPr>
        <p:spPr bwMode="auto">
          <a:xfrm>
            <a:off x="3352800" y="5486400"/>
            <a:ext cx="5181600" cy="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9223" name="Line 6">
            <a:extLst>
              <a:ext uri="{FF2B5EF4-FFF2-40B4-BE49-F238E27FC236}">
                <a16:creationId xmlns:a16="http://schemas.microsoft.com/office/drawing/2014/main" id="{B66C0085-A902-4DCE-8E76-FC9150FE76FD}"/>
              </a:ext>
            </a:extLst>
          </p:cNvPr>
          <p:cNvSpPr>
            <a:spLocks noChangeShapeType="1"/>
          </p:cNvSpPr>
          <p:nvPr/>
        </p:nvSpPr>
        <p:spPr bwMode="auto">
          <a:xfrm>
            <a:off x="3810000" y="2057400"/>
            <a:ext cx="4419600" cy="31242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9224" name="Line 7">
            <a:extLst>
              <a:ext uri="{FF2B5EF4-FFF2-40B4-BE49-F238E27FC236}">
                <a16:creationId xmlns:a16="http://schemas.microsoft.com/office/drawing/2014/main" id="{B1C8ED50-524B-4B1E-9FAE-6115F7952BB4}"/>
              </a:ext>
            </a:extLst>
          </p:cNvPr>
          <p:cNvSpPr>
            <a:spLocks noChangeShapeType="1"/>
          </p:cNvSpPr>
          <p:nvPr/>
        </p:nvSpPr>
        <p:spPr bwMode="auto">
          <a:xfrm>
            <a:off x="3309936" y="4419600"/>
            <a:ext cx="4894253" cy="5204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9225" name="Line 8">
            <a:extLst>
              <a:ext uri="{FF2B5EF4-FFF2-40B4-BE49-F238E27FC236}">
                <a16:creationId xmlns:a16="http://schemas.microsoft.com/office/drawing/2014/main" id="{F86ED9D0-49E4-49BA-8806-5AC91E856B7C}"/>
              </a:ext>
            </a:extLst>
          </p:cNvPr>
          <p:cNvSpPr>
            <a:spLocks noChangeShapeType="1"/>
          </p:cNvSpPr>
          <p:nvPr/>
        </p:nvSpPr>
        <p:spPr bwMode="auto">
          <a:xfrm>
            <a:off x="3352800" y="2971800"/>
            <a:ext cx="1752600" cy="0"/>
          </a:xfrm>
          <a:prstGeom prst="line">
            <a:avLst/>
          </a:prstGeom>
          <a:noFill/>
          <a:ln w="9525">
            <a:solidFill>
              <a:srgbClr val="C00000"/>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9226" name="Line 9">
            <a:extLst>
              <a:ext uri="{FF2B5EF4-FFF2-40B4-BE49-F238E27FC236}">
                <a16:creationId xmlns:a16="http://schemas.microsoft.com/office/drawing/2014/main" id="{7699FDFB-3F99-4395-820F-A42F539C8F3F}"/>
              </a:ext>
            </a:extLst>
          </p:cNvPr>
          <p:cNvSpPr>
            <a:spLocks noChangeShapeType="1"/>
          </p:cNvSpPr>
          <p:nvPr/>
        </p:nvSpPr>
        <p:spPr bwMode="auto">
          <a:xfrm>
            <a:off x="5105400" y="2895600"/>
            <a:ext cx="0" cy="2667000"/>
          </a:xfrm>
          <a:prstGeom prst="line">
            <a:avLst/>
          </a:prstGeom>
          <a:noFill/>
          <a:ln w="9525">
            <a:solidFill>
              <a:srgbClr val="C00000"/>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9227" name="Text Box 10">
            <a:extLst>
              <a:ext uri="{FF2B5EF4-FFF2-40B4-BE49-F238E27FC236}">
                <a16:creationId xmlns:a16="http://schemas.microsoft.com/office/drawing/2014/main" id="{C6E87F55-9121-40A1-B886-80644E7AB201}"/>
              </a:ext>
            </a:extLst>
          </p:cNvPr>
          <p:cNvSpPr txBox="1">
            <a:spLocks noChangeArrowheads="1"/>
          </p:cNvSpPr>
          <p:nvPr/>
        </p:nvSpPr>
        <p:spPr bwMode="auto">
          <a:xfrm>
            <a:off x="2007852" y="3607890"/>
            <a:ext cx="1401346" cy="4616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a:solidFill>
                  <a:srgbClr val="00B050"/>
                </a:solidFill>
              </a:rPr>
              <a:t>P</a:t>
            </a:r>
            <a:r>
              <a:rPr lang="en-US" altLang="en-US" sz="2400" baseline="-25000" dirty="0">
                <a:solidFill>
                  <a:srgbClr val="00B050"/>
                </a:solidFill>
              </a:rPr>
              <a:t>1</a:t>
            </a:r>
            <a:r>
              <a:rPr lang="en-US" altLang="en-US" sz="2400" dirty="0">
                <a:solidFill>
                  <a:srgbClr val="00B050"/>
                </a:solidFill>
              </a:rPr>
              <a:t>= $1.00</a:t>
            </a:r>
          </a:p>
        </p:txBody>
      </p:sp>
      <p:sp>
        <p:nvSpPr>
          <p:cNvPr id="9228" name="Text Box 11">
            <a:extLst>
              <a:ext uri="{FF2B5EF4-FFF2-40B4-BE49-F238E27FC236}">
                <a16:creationId xmlns:a16="http://schemas.microsoft.com/office/drawing/2014/main" id="{A6F61A4D-9203-4E5B-9E46-AEBDF039D090}"/>
              </a:ext>
            </a:extLst>
          </p:cNvPr>
          <p:cNvSpPr txBox="1">
            <a:spLocks noChangeArrowheads="1"/>
          </p:cNvSpPr>
          <p:nvPr/>
        </p:nvSpPr>
        <p:spPr bwMode="auto">
          <a:xfrm>
            <a:off x="2010937" y="2729210"/>
            <a:ext cx="1324402" cy="4616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a:solidFill>
                  <a:srgbClr val="C00000"/>
                </a:solidFill>
              </a:rPr>
              <a:t>P</a:t>
            </a:r>
            <a:r>
              <a:rPr lang="en-US" altLang="en-US" sz="2400" baseline="-25000" dirty="0">
                <a:solidFill>
                  <a:srgbClr val="C00000"/>
                </a:solidFill>
              </a:rPr>
              <a:t>2</a:t>
            </a:r>
            <a:r>
              <a:rPr lang="en-US" altLang="en-US" sz="2400" dirty="0">
                <a:solidFill>
                  <a:srgbClr val="C00000"/>
                </a:solidFill>
              </a:rPr>
              <a:t>=$1.50</a:t>
            </a:r>
          </a:p>
        </p:txBody>
      </p:sp>
      <p:sp>
        <p:nvSpPr>
          <p:cNvPr id="9229" name="Text Box 12">
            <a:extLst>
              <a:ext uri="{FF2B5EF4-FFF2-40B4-BE49-F238E27FC236}">
                <a16:creationId xmlns:a16="http://schemas.microsoft.com/office/drawing/2014/main" id="{864E64AB-DC58-449B-B7E7-D3CD9583FBE0}"/>
              </a:ext>
            </a:extLst>
          </p:cNvPr>
          <p:cNvSpPr txBox="1">
            <a:spLocks noChangeArrowheads="1"/>
          </p:cNvSpPr>
          <p:nvPr/>
        </p:nvSpPr>
        <p:spPr bwMode="auto">
          <a:xfrm>
            <a:off x="8433913" y="4152900"/>
            <a:ext cx="48895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a:solidFill>
                  <a:srgbClr val="00B050"/>
                </a:solidFill>
              </a:rPr>
              <a:t>C</a:t>
            </a:r>
            <a:r>
              <a:rPr lang="en-US" altLang="en-US" sz="2400" baseline="-25000" dirty="0">
                <a:solidFill>
                  <a:srgbClr val="00B050"/>
                </a:solidFill>
              </a:rPr>
              <a:t>1</a:t>
            </a:r>
            <a:endParaRPr lang="en-US" altLang="en-US" sz="2400" dirty="0">
              <a:solidFill>
                <a:srgbClr val="00B050"/>
              </a:solidFill>
            </a:endParaRPr>
          </a:p>
        </p:txBody>
      </p:sp>
      <p:sp>
        <p:nvSpPr>
          <p:cNvPr id="9230" name="Text Box 13">
            <a:extLst>
              <a:ext uri="{FF2B5EF4-FFF2-40B4-BE49-F238E27FC236}">
                <a16:creationId xmlns:a16="http://schemas.microsoft.com/office/drawing/2014/main" id="{207E8EC9-A0DF-4FD7-B880-9E28951A16EC}"/>
              </a:ext>
            </a:extLst>
          </p:cNvPr>
          <p:cNvSpPr txBox="1">
            <a:spLocks noChangeArrowheads="1"/>
          </p:cNvSpPr>
          <p:nvPr/>
        </p:nvSpPr>
        <p:spPr bwMode="auto">
          <a:xfrm>
            <a:off x="4475169" y="5581303"/>
            <a:ext cx="1161250" cy="4616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a:solidFill>
                  <a:srgbClr val="C00000"/>
                </a:solidFill>
              </a:rPr>
              <a:t>Q</a:t>
            </a:r>
            <a:r>
              <a:rPr lang="en-US" altLang="en-US" sz="2400" baseline="-25000" dirty="0">
                <a:solidFill>
                  <a:srgbClr val="C00000"/>
                </a:solidFill>
              </a:rPr>
              <a:t>2</a:t>
            </a:r>
            <a:r>
              <a:rPr lang="en-US" altLang="en-US" sz="2400" dirty="0">
                <a:solidFill>
                  <a:srgbClr val="C00000"/>
                </a:solidFill>
              </a:rPr>
              <a:t>=800</a:t>
            </a:r>
          </a:p>
        </p:txBody>
      </p:sp>
      <p:sp>
        <p:nvSpPr>
          <p:cNvPr id="9231" name="Line 14">
            <a:extLst>
              <a:ext uri="{FF2B5EF4-FFF2-40B4-BE49-F238E27FC236}">
                <a16:creationId xmlns:a16="http://schemas.microsoft.com/office/drawing/2014/main" id="{7D12931B-285A-446B-8E8B-AD1E67EC1867}"/>
              </a:ext>
            </a:extLst>
          </p:cNvPr>
          <p:cNvSpPr>
            <a:spLocks noChangeShapeType="1"/>
          </p:cNvSpPr>
          <p:nvPr/>
        </p:nvSpPr>
        <p:spPr bwMode="auto">
          <a:xfrm>
            <a:off x="6400800" y="3886200"/>
            <a:ext cx="0" cy="1676400"/>
          </a:xfrm>
          <a:prstGeom prst="line">
            <a:avLst/>
          </a:prstGeom>
          <a:noFill/>
          <a:ln w="9525">
            <a:solidFill>
              <a:srgbClr val="00B050"/>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9232" name="Rectangle 15">
            <a:extLst>
              <a:ext uri="{FF2B5EF4-FFF2-40B4-BE49-F238E27FC236}">
                <a16:creationId xmlns:a16="http://schemas.microsoft.com/office/drawing/2014/main" id="{D93E4178-3C5B-45FA-AFF9-BE4FE4E320D9}"/>
              </a:ext>
            </a:extLst>
          </p:cNvPr>
          <p:cNvSpPr>
            <a:spLocks noChangeArrowheads="1"/>
          </p:cNvSpPr>
          <p:nvPr/>
        </p:nvSpPr>
        <p:spPr bwMode="auto">
          <a:xfrm>
            <a:off x="6019799" y="5486400"/>
            <a:ext cx="1447793" cy="4616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a:solidFill>
                  <a:srgbClr val="00B050"/>
                </a:solidFill>
              </a:rPr>
              <a:t>Q</a:t>
            </a:r>
            <a:r>
              <a:rPr lang="en-US" altLang="en-US" sz="2400" baseline="-25000" dirty="0">
                <a:solidFill>
                  <a:srgbClr val="00B050"/>
                </a:solidFill>
              </a:rPr>
              <a:t>1</a:t>
            </a:r>
            <a:r>
              <a:rPr lang="en-US" altLang="en-US" sz="2400" dirty="0">
                <a:solidFill>
                  <a:srgbClr val="00B050"/>
                </a:solidFill>
              </a:rPr>
              <a:t>=1000</a:t>
            </a:r>
            <a:endParaRPr lang="en-US" altLang="en-US" sz="2400" baseline="-25000" dirty="0">
              <a:solidFill>
                <a:srgbClr val="00B050"/>
              </a:solidFill>
            </a:endParaRPr>
          </a:p>
        </p:txBody>
      </p:sp>
      <p:sp>
        <p:nvSpPr>
          <p:cNvPr id="9235" name="Text Box 19">
            <a:extLst>
              <a:ext uri="{FF2B5EF4-FFF2-40B4-BE49-F238E27FC236}">
                <a16:creationId xmlns:a16="http://schemas.microsoft.com/office/drawing/2014/main" id="{A8FC2842-9F2A-4A7C-905C-23EB585E6B67}"/>
              </a:ext>
            </a:extLst>
          </p:cNvPr>
          <p:cNvSpPr txBox="1">
            <a:spLocks noChangeArrowheads="1"/>
          </p:cNvSpPr>
          <p:nvPr/>
        </p:nvSpPr>
        <p:spPr bwMode="auto">
          <a:xfrm>
            <a:off x="7072936" y="1235856"/>
            <a:ext cx="4391395" cy="2595582"/>
          </a:xfrm>
          <a:prstGeom prst="rect">
            <a:avLst/>
          </a:prstGeom>
          <a:noFill/>
          <a:ln w="38100">
            <a:solidFill>
              <a:srgbClr val="0070C0"/>
            </a:solidFill>
            <a:miter lim="800000"/>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b="1" i="1" u="sng" dirty="0">
                <a:solidFill>
                  <a:srgbClr val="0070C0"/>
                </a:solidFill>
                <a:highlight>
                  <a:srgbClr val="FFFF00"/>
                </a:highlight>
              </a:rPr>
              <a:t>Antitrust Benchmark = No JV</a:t>
            </a:r>
          </a:p>
          <a:p>
            <a:pPr>
              <a:spcBef>
                <a:spcPct val="0"/>
              </a:spcBef>
              <a:buFontTx/>
              <a:buNone/>
            </a:pPr>
            <a:endParaRPr lang="en-US" altLang="en-US" sz="2400" b="1" i="1" dirty="0">
              <a:solidFill>
                <a:srgbClr val="0070C0"/>
              </a:solidFill>
            </a:endParaRPr>
          </a:p>
          <a:p>
            <a:pPr>
              <a:spcBef>
                <a:spcPct val="0"/>
              </a:spcBef>
              <a:buFontTx/>
              <a:buNone/>
            </a:pPr>
            <a:r>
              <a:rPr lang="en-US" altLang="en-US" sz="2400" b="1" i="1" dirty="0">
                <a:solidFill>
                  <a:srgbClr val="0070C0"/>
                </a:solidFill>
              </a:rPr>
              <a:t>Consumer Welfare falls: P</a:t>
            </a:r>
            <a:r>
              <a:rPr lang="en-US" altLang="en-US" sz="2400" b="1" i="1" baseline="-25000" dirty="0">
                <a:solidFill>
                  <a:srgbClr val="0070C0"/>
                </a:solidFill>
              </a:rPr>
              <a:t>J</a:t>
            </a:r>
            <a:r>
              <a:rPr lang="en-US" altLang="en-US" sz="2400" b="1" i="1" dirty="0">
                <a:solidFill>
                  <a:srgbClr val="0070C0"/>
                </a:solidFill>
              </a:rPr>
              <a:t> &gt; P</a:t>
            </a:r>
            <a:r>
              <a:rPr lang="en-US" altLang="en-US" sz="2400" b="1" i="1" baseline="-25000" dirty="0">
                <a:solidFill>
                  <a:srgbClr val="0070C0"/>
                </a:solidFill>
              </a:rPr>
              <a:t>1</a:t>
            </a:r>
          </a:p>
          <a:p>
            <a:pPr>
              <a:spcBef>
                <a:spcPct val="0"/>
              </a:spcBef>
              <a:buFontTx/>
              <a:buNone/>
            </a:pPr>
            <a:r>
              <a:rPr lang="en-US" altLang="en-US" sz="2800" b="1" i="1" baseline="-25000" dirty="0">
                <a:solidFill>
                  <a:srgbClr val="C00000"/>
                </a:solidFill>
              </a:rPr>
              <a:t>(Consumer Harm = MO + </a:t>
            </a:r>
            <a:r>
              <a:rPr lang="en-US" altLang="en-US" sz="2800" b="1" i="1" baseline="-25000" dirty="0" err="1">
                <a:solidFill>
                  <a:srgbClr val="C00000"/>
                </a:solidFill>
              </a:rPr>
              <a:t>DWLc</a:t>
            </a:r>
            <a:r>
              <a:rPr lang="en-US" altLang="en-US" sz="2800" b="1" i="1" baseline="-25000" dirty="0">
                <a:solidFill>
                  <a:srgbClr val="C00000"/>
                </a:solidFill>
              </a:rPr>
              <a:t> )</a:t>
            </a:r>
            <a:endParaRPr lang="en-US" altLang="en-US" sz="2400" b="1" i="1" baseline="-25000" dirty="0">
              <a:solidFill>
                <a:srgbClr val="C00000"/>
              </a:solidFill>
            </a:endParaRPr>
          </a:p>
          <a:p>
            <a:pPr>
              <a:spcBef>
                <a:spcPct val="0"/>
              </a:spcBef>
              <a:buFontTx/>
              <a:buNone/>
            </a:pPr>
            <a:endParaRPr lang="en-US" altLang="en-US" sz="2400" b="1" i="1" dirty="0">
              <a:solidFill>
                <a:srgbClr val="0070C0"/>
              </a:solidFill>
            </a:endParaRPr>
          </a:p>
          <a:p>
            <a:pPr>
              <a:spcBef>
                <a:spcPct val="0"/>
              </a:spcBef>
              <a:buFontTx/>
              <a:buNone/>
            </a:pPr>
            <a:r>
              <a:rPr lang="en-US" altLang="en-US" sz="2400" b="1" i="1" dirty="0">
                <a:solidFill>
                  <a:srgbClr val="0070C0"/>
                </a:solidFill>
                <a:highlight>
                  <a:srgbClr val="FFFF00"/>
                </a:highlight>
              </a:rPr>
              <a:t>But Aggregate Welfare rises if ..</a:t>
            </a:r>
          </a:p>
          <a:p>
            <a:pPr>
              <a:spcBef>
                <a:spcPct val="0"/>
              </a:spcBef>
              <a:buFontTx/>
              <a:buNone/>
            </a:pPr>
            <a:r>
              <a:rPr lang="en-US" altLang="en-US" sz="2400" b="1" i="1" dirty="0">
                <a:solidFill>
                  <a:srgbClr val="C00000"/>
                </a:solidFill>
                <a:highlight>
                  <a:srgbClr val="FFFF00"/>
                </a:highlight>
              </a:rPr>
              <a:t>CS &gt; </a:t>
            </a:r>
            <a:r>
              <a:rPr lang="en-US" altLang="en-US" sz="2400" b="1" i="1" dirty="0" err="1">
                <a:solidFill>
                  <a:srgbClr val="C00000"/>
                </a:solidFill>
                <a:highlight>
                  <a:srgbClr val="FFFF00"/>
                </a:highlight>
              </a:rPr>
              <a:t>DWLc</a:t>
            </a:r>
            <a:r>
              <a:rPr lang="en-US" altLang="en-US" sz="2400" b="1" i="1" dirty="0">
                <a:solidFill>
                  <a:srgbClr val="C00000"/>
                </a:solidFill>
                <a:highlight>
                  <a:srgbClr val="FFFF00"/>
                </a:highlight>
              </a:rPr>
              <a:t> + </a:t>
            </a:r>
            <a:r>
              <a:rPr lang="en-US" altLang="en-US" sz="2400" b="1" i="1" dirty="0" err="1">
                <a:solidFill>
                  <a:srgbClr val="C00000"/>
                </a:solidFill>
                <a:highlight>
                  <a:srgbClr val="FFFF00"/>
                </a:highlight>
              </a:rPr>
              <a:t>DWLp</a:t>
            </a:r>
            <a:r>
              <a:rPr lang="en-US" altLang="en-US" sz="2400" b="1" i="1" dirty="0">
                <a:solidFill>
                  <a:srgbClr val="0070C0"/>
                </a:solidFill>
                <a:highlight>
                  <a:srgbClr val="FFFF00"/>
                </a:highlight>
              </a:rPr>
              <a:t>.</a:t>
            </a:r>
            <a:endParaRPr lang="en-US" altLang="en-US" sz="2400" b="1" dirty="0">
              <a:solidFill>
                <a:srgbClr val="0070C0"/>
              </a:solidFill>
              <a:highlight>
                <a:srgbClr val="FFFF00"/>
              </a:highlight>
            </a:endParaRPr>
          </a:p>
        </p:txBody>
      </p:sp>
      <p:cxnSp>
        <p:nvCxnSpPr>
          <p:cNvPr id="9236" name="Straight Connector 2">
            <a:extLst>
              <a:ext uri="{FF2B5EF4-FFF2-40B4-BE49-F238E27FC236}">
                <a16:creationId xmlns:a16="http://schemas.microsoft.com/office/drawing/2014/main" id="{72F0146C-B17D-43E5-BEAB-A45BDD524028}"/>
              </a:ext>
            </a:extLst>
          </p:cNvPr>
          <p:cNvCxnSpPr>
            <a:cxnSpLocks noChangeShapeType="1"/>
          </p:cNvCxnSpPr>
          <p:nvPr/>
        </p:nvCxnSpPr>
        <p:spPr bwMode="auto">
          <a:xfrm>
            <a:off x="3352800" y="3886200"/>
            <a:ext cx="2933700" cy="0"/>
          </a:xfrm>
          <a:prstGeom prst="line">
            <a:avLst/>
          </a:prstGeom>
          <a:noFill/>
          <a:ln w="9525" algn="ctr">
            <a:solidFill>
              <a:srgbClr val="00B050"/>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cxnSp>
      <p:sp>
        <p:nvSpPr>
          <p:cNvPr id="22" name="Oval 21">
            <a:extLst>
              <a:ext uri="{FF2B5EF4-FFF2-40B4-BE49-F238E27FC236}">
                <a16:creationId xmlns:a16="http://schemas.microsoft.com/office/drawing/2014/main" id="{F4F3CA17-D575-4D06-A1B6-5E4CF06F04CD}"/>
              </a:ext>
            </a:extLst>
          </p:cNvPr>
          <p:cNvSpPr/>
          <p:nvPr/>
        </p:nvSpPr>
        <p:spPr>
          <a:xfrm>
            <a:off x="6361113" y="3783014"/>
            <a:ext cx="152400" cy="206375"/>
          </a:xfrm>
          <a:prstGeom prst="ellipse">
            <a:avLst/>
          </a:prstGeom>
          <a:solidFill>
            <a:srgbClr val="00B050"/>
          </a:solidFill>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US"/>
          </a:p>
        </p:txBody>
      </p:sp>
      <p:sp>
        <p:nvSpPr>
          <p:cNvPr id="23" name="Oval 22">
            <a:extLst>
              <a:ext uri="{FF2B5EF4-FFF2-40B4-BE49-F238E27FC236}">
                <a16:creationId xmlns:a16="http://schemas.microsoft.com/office/drawing/2014/main" id="{E5FA9A95-D929-47E3-9DE7-ADBA4327714D}"/>
              </a:ext>
            </a:extLst>
          </p:cNvPr>
          <p:cNvSpPr/>
          <p:nvPr/>
        </p:nvSpPr>
        <p:spPr>
          <a:xfrm>
            <a:off x="5029200" y="2890839"/>
            <a:ext cx="152400" cy="204787"/>
          </a:xfrm>
          <a:prstGeom prst="ellipse">
            <a:avLst/>
          </a:prstGeom>
          <a:solidFill>
            <a:srgbClr val="FF0000"/>
          </a:solidFill>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US"/>
          </a:p>
        </p:txBody>
      </p:sp>
      <p:sp>
        <p:nvSpPr>
          <p:cNvPr id="2" name="Text Box 16">
            <a:extLst>
              <a:ext uri="{FF2B5EF4-FFF2-40B4-BE49-F238E27FC236}">
                <a16:creationId xmlns:a16="http://schemas.microsoft.com/office/drawing/2014/main" id="{45416106-613E-4AE3-A086-CE13D5BCF1BC}"/>
              </a:ext>
            </a:extLst>
          </p:cNvPr>
          <p:cNvSpPr txBox="1">
            <a:spLocks noChangeArrowheads="1"/>
          </p:cNvSpPr>
          <p:nvPr/>
        </p:nvSpPr>
        <p:spPr bwMode="auto">
          <a:xfrm>
            <a:off x="1942617" y="4251969"/>
            <a:ext cx="1358064" cy="4616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a:solidFill>
                  <a:srgbClr val="00B050"/>
                </a:solidFill>
              </a:rPr>
              <a:t>C</a:t>
            </a:r>
            <a:r>
              <a:rPr lang="en-US" altLang="en-US" sz="2400" baseline="-25000" dirty="0">
                <a:solidFill>
                  <a:srgbClr val="00B050"/>
                </a:solidFill>
              </a:rPr>
              <a:t>1</a:t>
            </a:r>
            <a:r>
              <a:rPr lang="en-US" altLang="en-US" sz="2400" dirty="0">
                <a:solidFill>
                  <a:srgbClr val="00B050"/>
                </a:solidFill>
              </a:rPr>
              <a:t>=$0.50</a:t>
            </a:r>
          </a:p>
        </p:txBody>
      </p:sp>
      <p:sp>
        <p:nvSpPr>
          <p:cNvPr id="3" name="TextBox 2">
            <a:extLst>
              <a:ext uri="{FF2B5EF4-FFF2-40B4-BE49-F238E27FC236}">
                <a16:creationId xmlns:a16="http://schemas.microsoft.com/office/drawing/2014/main" id="{088FA31D-646F-4A12-92A5-8E35853CD5DC}"/>
              </a:ext>
            </a:extLst>
          </p:cNvPr>
          <p:cNvSpPr txBox="1"/>
          <p:nvPr/>
        </p:nvSpPr>
        <p:spPr>
          <a:xfrm>
            <a:off x="6484936" y="3473921"/>
            <a:ext cx="444352" cy="523220"/>
          </a:xfrm>
          <a:prstGeom prst="rect">
            <a:avLst/>
          </a:prstGeom>
          <a:noFill/>
        </p:spPr>
        <p:txBody>
          <a:bodyPr wrap="none" rtlCol="0">
            <a:spAutoFit/>
          </a:bodyPr>
          <a:lstStyle/>
          <a:p>
            <a:r>
              <a:rPr lang="en-US" sz="2800" dirty="0">
                <a:solidFill>
                  <a:srgbClr val="00B050"/>
                </a:solidFill>
              </a:rPr>
              <a:t>A</a:t>
            </a:r>
            <a:endParaRPr lang="en-US" sz="2400" dirty="0">
              <a:solidFill>
                <a:srgbClr val="00B050"/>
              </a:solidFill>
            </a:endParaRPr>
          </a:p>
        </p:txBody>
      </p:sp>
      <p:sp>
        <p:nvSpPr>
          <p:cNvPr id="4" name="TextBox 3">
            <a:extLst>
              <a:ext uri="{FF2B5EF4-FFF2-40B4-BE49-F238E27FC236}">
                <a16:creationId xmlns:a16="http://schemas.microsoft.com/office/drawing/2014/main" id="{5C01FC6B-4815-413A-99E4-DC97C9BFFEB0}"/>
              </a:ext>
            </a:extLst>
          </p:cNvPr>
          <p:cNvSpPr txBox="1"/>
          <p:nvPr/>
        </p:nvSpPr>
        <p:spPr>
          <a:xfrm>
            <a:off x="5127625" y="2550448"/>
            <a:ext cx="503664" cy="523220"/>
          </a:xfrm>
          <a:prstGeom prst="rect">
            <a:avLst/>
          </a:prstGeom>
          <a:noFill/>
        </p:spPr>
        <p:txBody>
          <a:bodyPr wrap="none" rtlCol="0">
            <a:spAutoFit/>
          </a:bodyPr>
          <a:lstStyle/>
          <a:p>
            <a:r>
              <a:rPr lang="en-US" sz="2800" dirty="0">
                <a:solidFill>
                  <a:srgbClr val="C00000"/>
                </a:solidFill>
              </a:rPr>
              <a:t>M</a:t>
            </a:r>
            <a:endParaRPr lang="en-US" sz="2400" dirty="0">
              <a:solidFill>
                <a:srgbClr val="C00000"/>
              </a:solidFill>
            </a:endParaRPr>
          </a:p>
        </p:txBody>
      </p:sp>
      <p:sp>
        <p:nvSpPr>
          <p:cNvPr id="5" name="Line 7">
            <a:extLst>
              <a:ext uri="{FF2B5EF4-FFF2-40B4-BE49-F238E27FC236}">
                <a16:creationId xmlns:a16="http://schemas.microsoft.com/office/drawing/2014/main" id="{BC50755F-041A-4FB8-8911-9B9186D58A5E}"/>
              </a:ext>
            </a:extLst>
          </p:cNvPr>
          <p:cNvSpPr>
            <a:spLocks noChangeShapeType="1"/>
          </p:cNvSpPr>
          <p:nvPr/>
        </p:nvSpPr>
        <p:spPr bwMode="auto">
          <a:xfrm>
            <a:off x="3335338" y="4880224"/>
            <a:ext cx="4894253" cy="31977"/>
          </a:xfrm>
          <a:prstGeom prst="line">
            <a:avLst/>
          </a:prstGeom>
          <a:noFill/>
          <a:ln w="9525">
            <a:solidFill>
              <a:srgbClr val="0070C0"/>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7" name="Text Box 11">
            <a:extLst>
              <a:ext uri="{FF2B5EF4-FFF2-40B4-BE49-F238E27FC236}">
                <a16:creationId xmlns:a16="http://schemas.microsoft.com/office/drawing/2014/main" id="{EE972C47-06DE-4B53-85CB-08FC306C3DF7}"/>
              </a:ext>
            </a:extLst>
          </p:cNvPr>
          <p:cNvSpPr txBox="1">
            <a:spLocks noChangeArrowheads="1"/>
          </p:cNvSpPr>
          <p:nvPr/>
        </p:nvSpPr>
        <p:spPr bwMode="auto">
          <a:xfrm>
            <a:off x="1986062" y="3187213"/>
            <a:ext cx="1603851" cy="4616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a:solidFill>
                  <a:srgbClr val="0070C0"/>
                </a:solidFill>
              </a:rPr>
              <a:t>P</a:t>
            </a:r>
            <a:r>
              <a:rPr lang="en-US" altLang="en-US" sz="2400" baseline="-25000" dirty="0">
                <a:solidFill>
                  <a:srgbClr val="0070C0"/>
                </a:solidFill>
              </a:rPr>
              <a:t>J</a:t>
            </a:r>
            <a:r>
              <a:rPr lang="en-US" altLang="en-US" sz="2400" dirty="0">
                <a:solidFill>
                  <a:srgbClr val="0070C0"/>
                </a:solidFill>
              </a:rPr>
              <a:t>=$1.20</a:t>
            </a:r>
          </a:p>
        </p:txBody>
      </p:sp>
      <p:cxnSp>
        <p:nvCxnSpPr>
          <p:cNvPr id="33" name="Straight Connector 2">
            <a:extLst>
              <a:ext uri="{FF2B5EF4-FFF2-40B4-BE49-F238E27FC236}">
                <a16:creationId xmlns:a16="http://schemas.microsoft.com/office/drawing/2014/main" id="{9926D75E-E23C-40D5-816F-5AF0A1C7E89E}"/>
              </a:ext>
            </a:extLst>
          </p:cNvPr>
          <p:cNvCxnSpPr>
            <a:cxnSpLocks noChangeShapeType="1"/>
          </p:cNvCxnSpPr>
          <p:nvPr/>
        </p:nvCxnSpPr>
        <p:spPr bwMode="auto">
          <a:xfrm flipV="1">
            <a:off x="3346584" y="3403747"/>
            <a:ext cx="2381404" cy="5776"/>
          </a:xfrm>
          <a:prstGeom prst="line">
            <a:avLst/>
          </a:prstGeom>
          <a:noFill/>
          <a:ln w="38100" algn="ctr">
            <a:solidFill>
              <a:srgbClr val="0070C0"/>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cxnSp>
      <p:sp>
        <p:nvSpPr>
          <p:cNvPr id="15" name="Line 14">
            <a:extLst>
              <a:ext uri="{FF2B5EF4-FFF2-40B4-BE49-F238E27FC236}">
                <a16:creationId xmlns:a16="http://schemas.microsoft.com/office/drawing/2014/main" id="{AF83DDD5-3165-4807-9496-184B216698A0}"/>
              </a:ext>
            </a:extLst>
          </p:cNvPr>
          <p:cNvSpPr>
            <a:spLocks noChangeShapeType="1"/>
          </p:cNvSpPr>
          <p:nvPr/>
        </p:nvSpPr>
        <p:spPr bwMode="auto">
          <a:xfrm>
            <a:off x="5752055" y="3429001"/>
            <a:ext cx="8188" cy="2505396"/>
          </a:xfrm>
          <a:prstGeom prst="line">
            <a:avLst/>
          </a:prstGeom>
          <a:noFill/>
          <a:ln w="38100">
            <a:solidFill>
              <a:srgbClr val="0070C0"/>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17" name="TextBox 16">
            <a:extLst>
              <a:ext uri="{FF2B5EF4-FFF2-40B4-BE49-F238E27FC236}">
                <a16:creationId xmlns:a16="http://schemas.microsoft.com/office/drawing/2014/main" id="{DD12BFA7-2CFB-4A9D-A65C-BE753FAE84A0}"/>
              </a:ext>
            </a:extLst>
          </p:cNvPr>
          <p:cNvSpPr txBox="1"/>
          <p:nvPr/>
        </p:nvSpPr>
        <p:spPr>
          <a:xfrm>
            <a:off x="5819935" y="2978546"/>
            <a:ext cx="324128" cy="523220"/>
          </a:xfrm>
          <a:prstGeom prst="rect">
            <a:avLst/>
          </a:prstGeom>
          <a:noFill/>
        </p:spPr>
        <p:txBody>
          <a:bodyPr wrap="none" rtlCol="0">
            <a:spAutoFit/>
          </a:bodyPr>
          <a:lstStyle/>
          <a:p>
            <a:r>
              <a:rPr lang="en-US" sz="2800" dirty="0">
                <a:solidFill>
                  <a:srgbClr val="0070C0"/>
                </a:solidFill>
              </a:rPr>
              <a:t>J</a:t>
            </a:r>
            <a:endParaRPr lang="en-US" sz="2400" dirty="0">
              <a:solidFill>
                <a:srgbClr val="0070C0"/>
              </a:solidFill>
            </a:endParaRPr>
          </a:p>
        </p:txBody>
      </p:sp>
      <p:sp>
        <p:nvSpPr>
          <p:cNvPr id="18" name="Oval 17">
            <a:extLst>
              <a:ext uri="{FF2B5EF4-FFF2-40B4-BE49-F238E27FC236}">
                <a16:creationId xmlns:a16="http://schemas.microsoft.com/office/drawing/2014/main" id="{F378912D-A223-441E-BCCF-6F51DCF62B2C}"/>
              </a:ext>
            </a:extLst>
          </p:cNvPr>
          <p:cNvSpPr/>
          <p:nvPr/>
        </p:nvSpPr>
        <p:spPr>
          <a:xfrm>
            <a:off x="5659869" y="3273824"/>
            <a:ext cx="156139" cy="171126"/>
          </a:xfrm>
          <a:prstGeom prst="ellipse">
            <a:avLst/>
          </a:prstGeom>
          <a:solidFill>
            <a:srgbClr val="00B050"/>
          </a:solidFill>
          <a:ln>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US"/>
          </a:p>
        </p:txBody>
      </p:sp>
      <p:sp>
        <p:nvSpPr>
          <p:cNvPr id="21" name="Text Box 16">
            <a:extLst>
              <a:ext uri="{FF2B5EF4-FFF2-40B4-BE49-F238E27FC236}">
                <a16:creationId xmlns:a16="http://schemas.microsoft.com/office/drawing/2014/main" id="{5D5921E7-B334-4354-BBAE-9460C493C47F}"/>
              </a:ext>
            </a:extLst>
          </p:cNvPr>
          <p:cNvSpPr txBox="1">
            <a:spLocks noChangeArrowheads="1"/>
          </p:cNvSpPr>
          <p:nvPr/>
        </p:nvSpPr>
        <p:spPr bwMode="auto">
          <a:xfrm>
            <a:off x="1988520" y="4605635"/>
            <a:ext cx="1358064" cy="4616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a:t>C</a:t>
            </a:r>
            <a:r>
              <a:rPr lang="en-US" altLang="en-US" sz="2400" baseline="-25000" dirty="0"/>
              <a:t>2</a:t>
            </a:r>
            <a:r>
              <a:rPr lang="en-US" altLang="en-US" sz="2400" dirty="0"/>
              <a:t>=$0.40</a:t>
            </a:r>
          </a:p>
        </p:txBody>
      </p:sp>
      <p:sp>
        <p:nvSpPr>
          <p:cNvPr id="24" name="Text Box 12">
            <a:extLst>
              <a:ext uri="{FF2B5EF4-FFF2-40B4-BE49-F238E27FC236}">
                <a16:creationId xmlns:a16="http://schemas.microsoft.com/office/drawing/2014/main" id="{898BEB84-B460-4968-995E-07302E6DF5FA}"/>
              </a:ext>
            </a:extLst>
          </p:cNvPr>
          <p:cNvSpPr txBox="1">
            <a:spLocks noChangeArrowheads="1"/>
          </p:cNvSpPr>
          <p:nvPr/>
        </p:nvSpPr>
        <p:spPr bwMode="auto">
          <a:xfrm>
            <a:off x="8534400" y="4677041"/>
            <a:ext cx="492443" cy="4616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a:solidFill>
                  <a:srgbClr val="0070C0"/>
                </a:solidFill>
              </a:rPr>
              <a:t>C</a:t>
            </a:r>
            <a:r>
              <a:rPr lang="en-US" altLang="en-US" sz="2400" baseline="-25000" dirty="0">
                <a:solidFill>
                  <a:srgbClr val="0070C0"/>
                </a:solidFill>
              </a:rPr>
              <a:t>2</a:t>
            </a:r>
            <a:endParaRPr lang="en-US" altLang="en-US" sz="2400" dirty="0">
              <a:solidFill>
                <a:srgbClr val="0070C0"/>
              </a:solidFill>
            </a:endParaRPr>
          </a:p>
        </p:txBody>
      </p:sp>
      <p:sp>
        <p:nvSpPr>
          <p:cNvPr id="26" name="Text Box 13">
            <a:extLst>
              <a:ext uri="{FF2B5EF4-FFF2-40B4-BE49-F238E27FC236}">
                <a16:creationId xmlns:a16="http://schemas.microsoft.com/office/drawing/2014/main" id="{F769C894-0F17-474F-9A95-DA24C532B5EE}"/>
              </a:ext>
            </a:extLst>
          </p:cNvPr>
          <p:cNvSpPr txBox="1">
            <a:spLocks noChangeArrowheads="1"/>
          </p:cNvSpPr>
          <p:nvPr/>
        </p:nvSpPr>
        <p:spPr bwMode="auto">
          <a:xfrm>
            <a:off x="5235383" y="5936359"/>
            <a:ext cx="1161250" cy="4616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err="1">
                <a:solidFill>
                  <a:srgbClr val="0070C0"/>
                </a:solidFill>
              </a:rPr>
              <a:t>Q</a:t>
            </a:r>
            <a:r>
              <a:rPr lang="en-US" altLang="en-US" sz="2400" baseline="-25000" dirty="0" err="1">
                <a:solidFill>
                  <a:srgbClr val="0070C0"/>
                </a:solidFill>
              </a:rPr>
              <a:t>J</a:t>
            </a:r>
            <a:r>
              <a:rPr lang="en-US" altLang="en-US" sz="2400" dirty="0">
                <a:solidFill>
                  <a:srgbClr val="0070C0"/>
                </a:solidFill>
              </a:rPr>
              <a:t>=900</a:t>
            </a:r>
          </a:p>
        </p:txBody>
      </p:sp>
      <p:sp>
        <p:nvSpPr>
          <p:cNvPr id="8" name="Text Box 18">
            <a:extLst>
              <a:ext uri="{FF2B5EF4-FFF2-40B4-BE49-F238E27FC236}">
                <a16:creationId xmlns:a16="http://schemas.microsoft.com/office/drawing/2014/main" id="{AAE1BB64-D950-42AC-AF7D-37099414CBD4}"/>
              </a:ext>
            </a:extLst>
          </p:cNvPr>
          <p:cNvSpPr txBox="1">
            <a:spLocks noChangeArrowheads="1"/>
          </p:cNvSpPr>
          <p:nvPr/>
        </p:nvSpPr>
        <p:spPr bwMode="auto">
          <a:xfrm>
            <a:off x="5685849" y="3531150"/>
            <a:ext cx="708848" cy="338554"/>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1600" i="1" dirty="0" err="1"/>
              <a:t>DWLc</a:t>
            </a:r>
            <a:endParaRPr lang="en-US" altLang="en-US" sz="1600" dirty="0"/>
          </a:p>
        </p:txBody>
      </p:sp>
      <p:sp>
        <p:nvSpPr>
          <p:cNvPr id="9" name="Text Box 18">
            <a:extLst>
              <a:ext uri="{FF2B5EF4-FFF2-40B4-BE49-F238E27FC236}">
                <a16:creationId xmlns:a16="http://schemas.microsoft.com/office/drawing/2014/main" id="{1F616EE6-40F9-4C50-8108-285848D71A8A}"/>
              </a:ext>
            </a:extLst>
          </p:cNvPr>
          <p:cNvSpPr txBox="1">
            <a:spLocks noChangeArrowheads="1"/>
          </p:cNvSpPr>
          <p:nvPr/>
        </p:nvSpPr>
        <p:spPr bwMode="auto">
          <a:xfrm>
            <a:off x="5730969" y="3980291"/>
            <a:ext cx="720069" cy="338554"/>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1600" i="1" dirty="0" err="1"/>
              <a:t>DWLp</a:t>
            </a:r>
            <a:endParaRPr lang="en-US" altLang="en-US" sz="1600" dirty="0"/>
          </a:p>
        </p:txBody>
      </p:sp>
      <p:sp>
        <p:nvSpPr>
          <p:cNvPr id="10" name="Text Box 18">
            <a:extLst>
              <a:ext uri="{FF2B5EF4-FFF2-40B4-BE49-F238E27FC236}">
                <a16:creationId xmlns:a16="http://schemas.microsoft.com/office/drawing/2014/main" id="{D5CE0855-2D56-4BD0-A654-357E98A90290}"/>
              </a:ext>
            </a:extLst>
          </p:cNvPr>
          <p:cNvSpPr txBox="1">
            <a:spLocks noChangeArrowheads="1"/>
          </p:cNvSpPr>
          <p:nvPr/>
        </p:nvSpPr>
        <p:spPr bwMode="auto">
          <a:xfrm>
            <a:off x="3841803" y="3472021"/>
            <a:ext cx="503664" cy="338554"/>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1600" i="1" dirty="0"/>
              <a:t>MO</a:t>
            </a:r>
            <a:endParaRPr lang="en-US" altLang="en-US" sz="1600" dirty="0"/>
          </a:p>
        </p:txBody>
      </p:sp>
      <p:sp>
        <p:nvSpPr>
          <p:cNvPr id="11" name="Text Box 18">
            <a:extLst>
              <a:ext uri="{FF2B5EF4-FFF2-40B4-BE49-F238E27FC236}">
                <a16:creationId xmlns:a16="http://schemas.microsoft.com/office/drawing/2014/main" id="{FB40B85F-E13B-4CFC-8024-49ECB4ACDB27}"/>
              </a:ext>
            </a:extLst>
          </p:cNvPr>
          <p:cNvSpPr txBox="1">
            <a:spLocks noChangeArrowheads="1"/>
          </p:cNvSpPr>
          <p:nvPr/>
        </p:nvSpPr>
        <p:spPr bwMode="auto">
          <a:xfrm>
            <a:off x="3824853" y="4562596"/>
            <a:ext cx="1600118" cy="338554"/>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1600" i="1" dirty="0"/>
              <a:t>Cost Saving (CS)</a:t>
            </a:r>
            <a:endParaRPr lang="en-US" altLang="en-US" sz="1600" dirty="0"/>
          </a:p>
        </p:txBody>
      </p:sp>
    </p:spTree>
    <p:extLst>
      <p:ext uri="{BB962C8B-B14F-4D97-AF65-F5344CB8AC3E}">
        <p14:creationId xmlns:p14="http://schemas.microsoft.com/office/powerpoint/2010/main" val="2243231008"/>
      </p:ext>
    </p:extLst>
  </p:cSld>
  <p:clrMapOvr>
    <a:masterClrMapping/>
  </p:clrMapOvr>
  <p:transition/>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D28ACFB-ADEE-454D-9A1E-381CE05097E6}"/>
              </a:ext>
            </a:extLst>
          </p:cNvPr>
          <p:cNvSpPr>
            <a:spLocks noGrp="1"/>
          </p:cNvSpPr>
          <p:nvPr>
            <p:ph type="title"/>
          </p:nvPr>
        </p:nvSpPr>
        <p:spPr>
          <a:xfrm>
            <a:off x="297951" y="365125"/>
            <a:ext cx="11476233" cy="1325563"/>
          </a:xfrm>
        </p:spPr>
        <p:txBody>
          <a:bodyPr/>
          <a:lstStyle/>
          <a:p>
            <a:r>
              <a:rPr lang="en-US" dirty="0"/>
              <a:t>“Production plus Marketing JV” (</a:t>
            </a:r>
            <a:r>
              <a:rPr lang="en-US" altLang="en-US" dirty="0"/>
              <a:t>Cost Reductions, Joint Pricing)</a:t>
            </a:r>
            <a:endParaRPr lang="en-US" dirty="0"/>
          </a:p>
        </p:txBody>
      </p:sp>
      <p:sp>
        <p:nvSpPr>
          <p:cNvPr id="3" name="Content Placeholder 2">
            <a:extLst>
              <a:ext uri="{FF2B5EF4-FFF2-40B4-BE49-F238E27FC236}">
                <a16:creationId xmlns:a16="http://schemas.microsoft.com/office/drawing/2014/main" id="{355A90CA-4F9E-4D21-A47B-95423AA0EAF9}"/>
              </a:ext>
            </a:extLst>
          </p:cNvPr>
          <p:cNvSpPr>
            <a:spLocks noGrp="1"/>
          </p:cNvSpPr>
          <p:nvPr>
            <p:ph idx="1"/>
          </p:nvPr>
        </p:nvSpPr>
        <p:spPr/>
        <p:txBody>
          <a:bodyPr>
            <a:normAutofit/>
          </a:bodyPr>
          <a:lstStyle/>
          <a:p>
            <a:r>
              <a:rPr lang="en-US" dirty="0"/>
              <a:t>Example: Suppose firms create a jointly owned factory to produce </a:t>
            </a:r>
            <a:br>
              <a:rPr lang="en-US" dirty="0"/>
            </a:br>
            <a:r>
              <a:rPr lang="en-US" dirty="0"/>
              <a:t>new ultra-light weight steel</a:t>
            </a:r>
          </a:p>
          <a:p>
            <a:r>
              <a:rPr lang="en-US" dirty="0"/>
              <a:t>Independent marketing leads to more intense competition </a:t>
            </a:r>
            <a:br>
              <a:rPr lang="en-US" dirty="0"/>
            </a:br>
            <a:r>
              <a:rPr lang="en-US" dirty="0"/>
              <a:t>among JV members in the output market</a:t>
            </a:r>
          </a:p>
          <a:p>
            <a:r>
              <a:rPr lang="en-US" dirty="0"/>
              <a:t>Two ways to avoid this intense competition </a:t>
            </a:r>
          </a:p>
          <a:p>
            <a:pPr lvl="1"/>
            <a:r>
              <a:rPr lang="en-US" dirty="0">
                <a:solidFill>
                  <a:srgbClr val="C00000"/>
                </a:solidFill>
              </a:rPr>
              <a:t>Produce separately but set output prices jointly (e.g., ASCAP)</a:t>
            </a:r>
          </a:p>
          <a:p>
            <a:pPr lvl="1"/>
            <a:r>
              <a:rPr lang="en-US" b="1" dirty="0">
                <a:solidFill>
                  <a:srgbClr val="0070C0"/>
                </a:solidFill>
                <a:highlight>
                  <a:srgbClr val="FFFF00"/>
                </a:highlight>
              </a:rPr>
              <a:t>Transfer the input to the members at a high price instead of at marginal cost (input facility as a “profit-center”), which will push up members’ cost, and lead them to charge higher output prices</a:t>
            </a:r>
          </a:p>
        </p:txBody>
      </p:sp>
      <p:sp>
        <p:nvSpPr>
          <p:cNvPr id="4" name="Slide Number Placeholder 3">
            <a:extLst>
              <a:ext uri="{FF2B5EF4-FFF2-40B4-BE49-F238E27FC236}">
                <a16:creationId xmlns:a16="http://schemas.microsoft.com/office/drawing/2014/main" id="{F6F5C9F5-CE98-41F7-B164-A5A9745A1CDD}"/>
              </a:ext>
            </a:extLst>
          </p:cNvPr>
          <p:cNvSpPr>
            <a:spLocks noGrp="1"/>
          </p:cNvSpPr>
          <p:nvPr>
            <p:ph type="sldNum" sz="quarter" idx="12"/>
          </p:nvPr>
        </p:nvSpPr>
        <p:spPr/>
        <p:txBody>
          <a:bodyPr/>
          <a:lstStyle/>
          <a:p>
            <a:fld id="{837F2808-4F7B-49B1-B06A-0BD2F2A2DA16}" type="slidenum">
              <a:rPr lang="en-US" smtClean="0"/>
              <a:t>35</a:t>
            </a:fld>
            <a:endParaRPr lang="en-US"/>
          </a:p>
        </p:txBody>
      </p:sp>
    </p:spTree>
    <p:extLst>
      <p:ext uri="{BB962C8B-B14F-4D97-AF65-F5344CB8AC3E}">
        <p14:creationId xmlns:p14="http://schemas.microsoft.com/office/powerpoint/2010/main" val="3822245198"/>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62" name="Title 1">
            <a:extLst>
              <a:ext uri="{FF2B5EF4-FFF2-40B4-BE49-F238E27FC236}">
                <a16:creationId xmlns:a16="http://schemas.microsoft.com/office/drawing/2014/main" id="{6F3D862F-EB44-40A5-9E47-6B2C4FFC13B5}"/>
              </a:ext>
            </a:extLst>
          </p:cNvPr>
          <p:cNvSpPr>
            <a:spLocks noGrp="1"/>
          </p:cNvSpPr>
          <p:nvPr>
            <p:ph type="title"/>
          </p:nvPr>
        </p:nvSpPr>
        <p:spPr>
          <a:xfrm>
            <a:off x="240586" y="-7626"/>
            <a:ext cx="9741614" cy="1143000"/>
          </a:xfrm>
        </p:spPr>
        <p:txBody>
          <a:bodyPr/>
          <a:lstStyle/>
          <a:p>
            <a:pPr algn="l" eaLnBrk="1" hangingPunct="1"/>
            <a:r>
              <a:rPr lang="en-US" altLang="en-US" dirty="0"/>
              <a:t>Question: Should Courts Regulate the Permissible Input Price for a Pure Production JV ?</a:t>
            </a:r>
          </a:p>
        </p:txBody>
      </p:sp>
      <p:sp>
        <p:nvSpPr>
          <p:cNvPr id="3" name="Content Placeholder 2">
            <a:extLst>
              <a:ext uri="{FF2B5EF4-FFF2-40B4-BE49-F238E27FC236}">
                <a16:creationId xmlns:a16="http://schemas.microsoft.com/office/drawing/2014/main" id="{055779F4-1A66-4923-912C-B069E7E5B87C}"/>
              </a:ext>
            </a:extLst>
          </p:cNvPr>
          <p:cNvSpPr>
            <a:spLocks noGrp="1"/>
          </p:cNvSpPr>
          <p:nvPr>
            <p:ph idx="1"/>
          </p:nvPr>
        </p:nvSpPr>
        <p:spPr>
          <a:xfrm>
            <a:off x="612228" y="1135374"/>
            <a:ext cx="9741614" cy="5382384"/>
          </a:xfrm>
        </p:spPr>
        <p:txBody>
          <a:bodyPr rtlCol="0">
            <a:normAutofit fontScale="92500" lnSpcReduction="10000"/>
          </a:bodyPr>
          <a:lstStyle/>
          <a:p>
            <a:pPr>
              <a:lnSpc>
                <a:spcPct val="120000"/>
              </a:lnSpc>
              <a:spcBef>
                <a:spcPts val="0"/>
              </a:spcBef>
              <a:defRPr/>
            </a:pPr>
            <a:r>
              <a:rPr lang="en-US" altLang="en-US" sz="2000" dirty="0">
                <a:cs typeface="Times New Roman" pitchFamily="18" charset="0"/>
              </a:rPr>
              <a:t>Recall: Suppose pure production JV </a:t>
            </a:r>
          </a:p>
          <a:p>
            <a:pPr lvl="1">
              <a:lnSpc>
                <a:spcPct val="120000"/>
              </a:lnSpc>
              <a:spcBef>
                <a:spcPts val="0"/>
              </a:spcBef>
              <a:defRPr/>
            </a:pPr>
            <a:r>
              <a:rPr lang="en-US" altLang="en-US" sz="1800" dirty="0">
                <a:cs typeface="Times New Roman" pitchFamily="18" charset="0"/>
              </a:rPr>
              <a:t>JV produces input at lower cost and distributes it to JV members </a:t>
            </a:r>
          </a:p>
          <a:p>
            <a:pPr lvl="1">
              <a:lnSpc>
                <a:spcPct val="120000"/>
              </a:lnSpc>
              <a:spcBef>
                <a:spcPts val="0"/>
              </a:spcBef>
              <a:defRPr/>
            </a:pPr>
            <a:r>
              <a:rPr lang="en-US" altLang="en-US" sz="1800" dirty="0">
                <a:cs typeface="Times New Roman" pitchFamily="18" charset="0"/>
              </a:rPr>
              <a:t>JV members compete independently downstream</a:t>
            </a:r>
            <a:br>
              <a:rPr lang="en-US" altLang="en-US" sz="1800" dirty="0">
                <a:cs typeface="Times New Roman" pitchFamily="18" charset="0"/>
              </a:rPr>
            </a:br>
            <a:endParaRPr lang="en-US" altLang="en-US" sz="1800" dirty="0">
              <a:cs typeface="Times New Roman" pitchFamily="18" charset="0"/>
            </a:endParaRPr>
          </a:p>
          <a:p>
            <a:pPr>
              <a:lnSpc>
                <a:spcPct val="120000"/>
              </a:lnSpc>
              <a:spcBef>
                <a:spcPts val="0"/>
              </a:spcBef>
              <a:defRPr/>
            </a:pPr>
            <a:r>
              <a:rPr lang="en-US" altLang="en-US" sz="2000" i="1" dirty="0">
                <a:solidFill>
                  <a:srgbClr val="C00000"/>
                </a:solidFill>
                <a:cs typeface="Times New Roman" pitchFamily="18" charset="0"/>
              </a:rPr>
              <a:t>Analysis: </a:t>
            </a:r>
            <a:r>
              <a:rPr lang="en-US" altLang="en-US" sz="2000" dirty="0">
                <a:solidFill>
                  <a:srgbClr val="C00000"/>
                </a:solidFill>
                <a:cs typeface="Times New Roman" pitchFamily="18" charset="0"/>
              </a:rPr>
              <a:t>If JV is permitted to set the transfer price and force members to buy it, </a:t>
            </a:r>
            <a:br>
              <a:rPr lang="en-US" altLang="en-US" sz="2000" dirty="0">
                <a:solidFill>
                  <a:srgbClr val="C00000"/>
                </a:solidFill>
                <a:cs typeface="Times New Roman" pitchFamily="18" charset="0"/>
              </a:rPr>
            </a:br>
            <a:r>
              <a:rPr lang="en-US" altLang="en-US" sz="2000" dirty="0">
                <a:solidFill>
                  <a:srgbClr val="C00000"/>
                </a:solidFill>
                <a:cs typeface="Times New Roman" pitchFamily="18" charset="0"/>
              </a:rPr>
              <a:t>then it can </a:t>
            </a:r>
            <a:r>
              <a:rPr lang="en-US" altLang="en-US" sz="2000" dirty="0">
                <a:solidFill>
                  <a:srgbClr val="C00000"/>
                </a:solidFill>
                <a:highlight>
                  <a:srgbClr val="FFFF00"/>
                </a:highlight>
                <a:cs typeface="Times New Roman" pitchFamily="18" charset="0"/>
              </a:rPr>
              <a:t>set the input price at the monopoly level</a:t>
            </a:r>
            <a:r>
              <a:rPr lang="en-US" altLang="en-US" sz="2000" dirty="0">
                <a:solidFill>
                  <a:srgbClr val="C00000"/>
                </a:solidFill>
                <a:cs typeface="Times New Roman" pitchFamily="18" charset="0"/>
              </a:rPr>
              <a:t>, which members will pass on as higher prices </a:t>
            </a:r>
            <a:r>
              <a:rPr lang="en-US" altLang="en-US" sz="2000" dirty="0">
                <a:solidFill>
                  <a:srgbClr val="C00000"/>
                </a:solidFill>
                <a:cs typeface="Times New Roman" pitchFamily="18" charset="0"/>
                <a:sym typeface="Wingdings" panose="05000000000000000000" pitchFamily="2" charset="2"/>
              </a:rPr>
              <a:t> </a:t>
            </a:r>
            <a:r>
              <a:rPr lang="en-US" altLang="en-US" sz="2000" dirty="0">
                <a:solidFill>
                  <a:srgbClr val="C00000"/>
                </a:solidFill>
                <a:highlight>
                  <a:srgbClr val="FFFF00"/>
                </a:highlight>
                <a:cs typeface="Times New Roman" pitchFamily="18" charset="0"/>
                <a:sym typeface="Wingdings" panose="05000000000000000000" pitchFamily="2" charset="2"/>
              </a:rPr>
              <a:t>cartel price will be achieved</a:t>
            </a:r>
            <a:endParaRPr lang="en-US" altLang="en-US" sz="2000" dirty="0">
              <a:solidFill>
                <a:srgbClr val="C00000"/>
              </a:solidFill>
              <a:highlight>
                <a:srgbClr val="FFFF00"/>
              </a:highlight>
              <a:cs typeface="Times New Roman" pitchFamily="18" charset="0"/>
            </a:endParaRPr>
          </a:p>
          <a:p>
            <a:pPr lvl="1">
              <a:lnSpc>
                <a:spcPct val="120000"/>
              </a:lnSpc>
              <a:spcBef>
                <a:spcPts val="0"/>
              </a:spcBef>
              <a:defRPr/>
            </a:pPr>
            <a:r>
              <a:rPr lang="en-US" altLang="en-US" sz="1800" dirty="0">
                <a:cs typeface="Times New Roman" pitchFamily="18" charset="0"/>
              </a:rPr>
              <a:t>Input JV will earn higher profits, which it can return to members as dividends</a:t>
            </a:r>
          </a:p>
          <a:p>
            <a:pPr marL="457200" lvl="1" indent="0">
              <a:lnSpc>
                <a:spcPct val="120000"/>
              </a:lnSpc>
              <a:spcBef>
                <a:spcPts val="0"/>
              </a:spcBef>
              <a:buNone/>
              <a:defRPr/>
            </a:pPr>
            <a:endParaRPr lang="en-US" altLang="en-US" sz="1800" dirty="0">
              <a:cs typeface="Times New Roman" pitchFamily="18" charset="0"/>
            </a:endParaRPr>
          </a:p>
          <a:p>
            <a:pPr>
              <a:lnSpc>
                <a:spcPct val="120000"/>
              </a:lnSpc>
              <a:spcBef>
                <a:spcPts val="0"/>
              </a:spcBef>
              <a:defRPr/>
            </a:pPr>
            <a:r>
              <a:rPr lang="en-US" altLang="en-US" sz="2400" i="1" dirty="0">
                <a:cs typeface="Times New Roman" pitchFamily="18" charset="0"/>
              </a:rPr>
              <a:t>Policy Question: S</a:t>
            </a:r>
            <a:r>
              <a:rPr lang="en-US" altLang="en-US" sz="2000" dirty="0">
                <a:cs typeface="Times New Roman" pitchFamily="18" charset="0"/>
              </a:rPr>
              <a:t>hould the JV be required to sell the input to members at a “break-even” or at a “reasonable” input price?   </a:t>
            </a:r>
          </a:p>
          <a:p>
            <a:pPr lvl="1">
              <a:lnSpc>
                <a:spcPct val="120000"/>
              </a:lnSpc>
              <a:spcBef>
                <a:spcPts val="0"/>
              </a:spcBef>
              <a:defRPr/>
            </a:pPr>
            <a:r>
              <a:rPr lang="en-US" altLang="en-US" sz="2000" dirty="0">
                <a:cs typeface="Times New Roman" pitchFamily="18" charset="0"/>
              </a:rPr>
              <a:t>Should antitrust force the input JV to be a “pure cost center,” </a:t>
            </a:r>
            <a:r>
              <a:rPr lang="en-US" altLang="en-US" sz="2000" i="1" dirty="0">
                <a:cs typeface="Times New Roman" pitchFamily="18" charset="0"/>
              </a:rPr>
              <a:t>not a “profit-center”</a:t>
            </a:r>
            <a:br>
              <a:rPr lang="en-US" altLang="en-US" sz="1800" dirty="0">
                <a:cs typeface="Times New Roman" pitchFamily="18" charset="0"/>
              </a:rPr>
            </a:br>
            <a:endParaRPr lang="en-US" altLang="en-US" sz="1800" dirty="0">
              <a:cs typeface="Times New Roman" pitchFamily="18" charset="0"/>
            </a:endParaRPr>
          </a:p>
          <a:p>
            <a:pPr>
              <a:lnSpc>
                <a:spcPct val="120000"/>
              </a:lnSpc>
              <a:spcBef>
                <a:spcPts val="0"/>
              </a:spcBef>
              <a:defRPr/>
            </a:pPr>
            <a:r>
              <a:rPr lang="en-US" altLang="en-US" sz="2400" b="1" i="1" dirty="0">
                <a:solidFill>
                  <a:srgbClr val="C00000"/>
                </a:solidFill>
                <a:cs typeface="Times New Roman" pitchFamily="18" charset="0"/>
              </a:rPr>
              <a:t>Administrative Issue:</a:t>
            </a:r>
            <a:r>
              <a:rPr lang="en-US" altLang="en-US" sz="2400" b="1" dirty="0">
                <a:solidFill>
                  <a:srgbClr val="C00000"/>
                </a:solidFill>
                <a:cs typeface="Times New Roman" pitchFamily="18" charset="0"/>
              </a:rPr>
              <a:t> Courts do not want to be price setting central planners</a:t>
            </a:r>
          </a:p>
          <a:p>
            <a:pPr lvl="1">
              <a:lnSpc>
                <a:spcPct val="120000"/>
              </a:lnSpc>
              <a:spcBef>
                <a:spcPts val="0"/>
              </a:spcBef>
              <a:defRPr/>
            </a:pPr>
            <a:r>
              <a:rPr lang="en-US" altLang="en-US" sz="1900" b="1" dirty="0">
                <a:solidFill>
                  <a:srgbClr val="0070C0"/>
                </a:solidFill>
                <a:cs typeface="Times New Roman" pitchFamily="18" charset="0"/>
              </a:rPr>
              <a:t>District Court oversees ASCAP prices under previous consent decree</a:t>
            </a:r>
          </a:p>
          <a:p>
            <a:pPr lvl="1">
              <a:lnSpc>
                <a:spcPct val="120000"/>
              </a:lnSpc>
              <a:spcBef>
                <a:spcPts val="0"/>
              </a:spcBef>
              <a:defRPr/>
            </a:pPr>
            <a:r>
              <a:rPr lang="en-US" altLang="en-US" sz="2000" dirty="0">
                <a:cs typeface="Times New Roman" pitchFamily="18" charset="0"/>
              </a:rPr>
              <a:t>But ASCAP is the exception !</a:t>
            </a:r>
          </a:p>
        </p:txBody>
      </p:sp>
      <p:sp>
        <p:nvSpPr>
          <p:cNvPr id="40964" name="Slide Number Placeholder 3">
            <a:extLst>
              <a:ext uri="{FF2B5EF4-FFF2-40B4-BE49-F238E27FC236}">
                <a16:creationId xmlns:a16="http://schemas.microsoft.com/office/drawing/2014/main" id="{3FCF7C25-75B1-45B8-BACC-DD972FB2FD3C}"/>
              </a:ext>
            </a:extLst>
          </p:cNvPr>
          <p:cNvSpPr>
            <a:spLocks noGrp="1"/>
          </p:cNvSpPr>
          <p:nvPr>
            <p:ph type="sldNum" sz="quarter" idx="12"/>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fld id="{4091174E-F26A-48D1-B31E-DC739075AA25}" type="slidenum">
              <a:rPr lang="en-US" altLang="en-US" sz="1200">
                <a:solidFill>
                  <a:srgbClr val="898989"/>
                </a:solidFill>
                <a:latin typeface="Tahoma" panose="020B0604030504040204" pitchFamily="34" charset="0"/>
              </a:rPr>
              <a:pPr>
                <a:spcBef>
                  <a:spcPct val="0"/>
                </a:spcBef>
                <a:buFontTx/>
                <a:buNone/>
              </a:pPr>
              <a:t>36</a:t>
            </a:fld>
            <a:endParaRPr lang="en-US" altLang="en-US" sz="1200">
              <a:solidFill>
                <a:srgbClr val="898989"/>
              </a:solidFill>
              <a:latin typeface="Tahoma" panose="020B0604030504040204" pitchFamily="34" charset="0"/>
            </a:endParaRPr>
          </a:p>
        </p:txBody>
      </p:sp>
      <p:sp>
        <p:nvSpPr>
          <p:cNvPr id="5" name="Text Box 19">
            <a:extLst>
              <a:ext uri="{FF2B5EF4-FFF2-40B4-BE49-F238E27FC236}">
                <a16:creationId xmlns:a16="http://schemas.microsoft.com/office/drawing/2014/main" id="{6D05612C-3B92-492B-B573-03ABFE0DC5F0}"/>
              </a:ext>
            </a:extLst>
          </p:cNvPr>
          <p:cNvSpPr txBox="1">
            <a:spLocks noChangeArrowheads="1"/>
          </p:cNvSpPr>
          <p:nvPr/>
        </p:nvSpPr>
        <p:spPr bwMode="auto">
          <a:xfrm>
            <a:off x="10264013" y="4584521"/>
            <a:ext cx="1623187" cy="1200329"/>
          </a:xfrm>
          <a:prstGeom prst="rect">
            <a:avLst/>
          </a:prstGeom>
          <a:noFill/>
          <a:ln w="38100">
            <a:solidFill>
              <a:srgbClr val="0070C0"/>
            </a:solidFill>
            <a:miter lim="800000"/>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1800" b="1" i="1" dirty="0">
                <a:solidFill>
                  <a:srgbClr val="0070C0"/>
                </a:solidFill>
              </a:rPr>
              <a:t>Topic 5 “Hybrid Truck Problem” also</a:t>
            </a:r>
            <a:br>
              <a:rPr lang="en-US" altLang="en-US" sz="1800" b="1" i="1" dirty="0">
                <a:solidFill>
                  <a:srgbClr val="0070C0"/>
                </a:solidFill>
              </a:rPr>
            </a:br>
            <a:r>
              <a:rPr lang="en-US" altLang="en-US" sz="1800" b="1" i="1" dirty="0">
                <a:solidFill>
                  <a:srgbClr val="0070C0"/>
                </a:solidFill>
              </a:rPr>
              <a:t>will discuss</a:t>
            </a:r>
            <a:endParaRPr lang="en-US" altLang="en-US" sz="2000" b="1" i="1" dirty="0">
              <a:solidFill>
                <a:srgbClr val="0070C0"/>
              </a:solidFill>
            </a:endParaRPr>
          </a:p>
        </p:txBody>
      </p:sp>
      <p:cxnSp>
        <p:nvCxnSpPr>
          <p:cNvPr id="6" name="Straight Arrow Connector 5">
            <a:extLst>
              <a:ext uri="{FF2B5EF4-FFF2-40B4-BE49-F238E27FC236}">
                <a16:creationId xmlns:a16="http://schemas.microsoft.com/office/drawing/2014/main" id="{07E80F0D-3480-453A-8896-ABECCDC136AB}"/>
              </a:ext>
            </a:extLst>
          </p:cNvPr>
          <p:cNvCxnSpPr>
            <a:cxnSpLocks/>
          </p:cNvCxnSpPr>
          <p:nvPr/>
        </p:nvCxnSpPr>
        <p:spPr>
          <a:xfrm flipH="1" flipV="1">
            <a:off x="9530080" y="4744720"/>
            <a:ext cx="452120" cy="129770"/>
          </a:xfrm>
          <a:prstGeom prst="straightConnector1">
            <a:avLst/>
          </a:prstGeom>
          <a:ln w="28575">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209493781"/>
      </p:ext>
    </p:extLst>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DAA4871-D092-4161-96F6-8F7540484D45}"/>
              </a:ext>
            </a:extLst>
          </p:cNvPr>
          <p:cNvSpPr>
            <a:spLocks noGrp="1"/>
          </p:cNvSpPr>
          <p:nvPr>
            <p:ph type="title"/>
          </p:nvPr>
        </p:nvSpPr>
        <p:spPr>
          <a:xfrm>
            <a:off x="655320" y="136525"/>
            <a:ext cx="10515600" cy="1325563"/>
          </a:xfrm>
        </p:spPr>
        <p:txBody>
          <a:bodyPr/>
          <a:lstStyle/>
          <a:p>
            <a:r>
              <a:rPr lang="en-US" dirty="0"/>
              <a:t>Impact of JV on Welfare: 2 Key Legal Issues</a:t>
            </a:r>
          </a:p>
        </p:txBody>
      </p:sp>
      <p:sp>
        <p:nvSpPr>
          <p:cNvPr id="3" name="Content Placeholder 2">
            <a:extLst>
              <a:ext uri="{FF2B5EF4-FFF2-40B4-BE49-F238E27FC236}">
                <a16:creationId xmlns:a16="http://schemas.microsoft.com/office/drawing/2014/main" id="{39384A30-A100-4012-A889-7F587E7AB182}"/>
              </a:ext>
            </a:extLst>
          </p:cNvPr>
          <p:cNvSpPr>
            <a:spLocks noGrp="1"/>
          </p:cNvSpPr>
          <p:nvPr>
            <p:ph idx="1"/>
          </p:nvPr>
        </p:nvSpPr>
        <p:spPr>
          <a:xfrm>
            <a:off x="156170" y="1193941"/>
            <a:ext cx="7884560" cy="5227355"/>
          </a:xfrm>
        </p:spPr>
        <p:txBody>
          <a:bodyPr>
            <a:normAutofit fontScale="92500" lnSpcReduction="20000"/>
          </a:bodyPr>
          <a:lstStyle/>
          <a:p>
            <a:pPr marL="0" indent="0">
              <a:buNone/>
            </a:pPr>
            <a:r>
              <a:rPr lang="en-US" dirty="0"/>
              <a:t>                                   </a:t>
            </a:r>
            <a:endParaRPr lang="en-US" u="sng" dirty="0"/>
          </a:p>
          <a:p>
            <a:r>
              <a:rPr lang="en-US" i="1" dirty="0">
                <a:solidFill>
                  <a:srgbClr val="C00000"/>
                </a:solidFill>
              </a:rPr>
              <a:t>#1: </a:t>
            </a:r>
            <a:r>
              <a:rPr lang="en-US" i="1" u="sng" dirty="0">
                <a:solidFill>
                  <a:srgbClr val="C00000"/>
                </a:solidFill>
              </a:rPr>
              <a:t>What is the antitrust “competitive benchmark?</a:t>
            </a:r>
          </a:p>
          <a:p>
            <a:pPr lvl="1"/>
            <a:r>
              <a:rPr lang="en-US" dirty="0"/>
              <a:t>Courts do not want to regulate prices</a:t>
            </a:r>
          </a:p>
          <a:p>
            <a:pPr lvl="2"/>
            <a:r>
              <a:rPr lang="en-US" b="1" dirty="0">
                <a:solidFill>
                  <a:srgbClr val="C00000"/>
                </a:solidFill>
              </a:rPr>
              <a:t>Thus, typical benchmark is P</a:t>
            </a:r>
            <a:r>
              <a:rPr lang="en-US" b="1" baseline="-25000" dirty="0">
                <a:solidFill>
                  <a:srgbClr val="C00000"/>
                </a:solidFill>
              </a:rPr>
              <a:t>1</a:t>
            </a:r>
            <a:r>
              <a:rPr lang="en-US" b="1" dirty="0">
                <a:solidFill>
                  <a:srgbClr val="C00000"/>
                </a:solidFill>
              </a:rPr>
              <a:t>, not P</a:t>
            </a:r>
            <a:r>
              <a:rPr lang="en-US" b="1" baseline="-25000" dirty="0">
                <a:solidFill>
                  <a:srgbClr val="C00000"/>
                </a:solidFill>
              </a:rPr>
              <a:t>Z</a:t>
            </a:r>
            <a:r>
              <a:rPr lang="en-US" b="1" dirty="0">
                <a:solidFill>
                  <a:srgbClr val="C00000"/>
                </a:solidFill>
              </a:rPr>
              <a:t>.</a:t>
            </a:r>
          </a:p>
          <a:p>
            <a:pPr lvl="1"/>
            <a:r>
              <a:rPr lang="en-US" dirty="0"/>
              <a:t>But JV does needs to justify efficiency of joint marketing</a:t>
            </a:r>
            <a:br>
              <a:rPr lang="en-US" dirty="0"/>
            </a:br>
            <a:endParaRPr lang="en-US" dirty="0"/>
          </a:p>
          <a:p>
            <a:pPr marL="0" indent="0">
              <a:buNone/>
            </a:pPr>
            <a:r>
              <a:rPr lang="en-US" i="1" dirty="0">
                <a:solidFill>
                  <a:srgbClr val="C00000"/>
                </a:solidFill>
              </a:rPr>
              <a:t>#2: </a:t>
            </a:r>
            <a:r>
              <a:rPr lang="en-US" i="1" u="sng" dirty="0">
                <a:solidFill>
                  <a:srgbClr val="C00000"/>
                </a:solidFill>
              </a:rPr>
              <a:t>What is the antitrust welfare standard?</a:t>
            </a:r>
          </a:p>
          <a:p>
            <a:pPr lvl="1"/>
            <a:r>
              <a:rPr lang="en-US" dirty="0"/>
              <a:t>Antitrust standard is </a:t>
            </a:r>
            <a:r>
              <a:rPr lang="en-US" i="1" dirty="0"/>
              <a:t>(true) consumer welfare</a:t>
            </a:r>
          </a:p>
          <a:p>
            <a:pPr lvl="2"/>
            <a:r>
              <a:rPr lang="en-US" dirty="0"/>
              <a:t>If price rises and output falls, consumers are harmed</a:t>
            </a:r>
          </a:p>
          <a:p>
            <a:pPr lvl="2"/>
            <a:r>
              <a:rPr lang="en-US" dirty="0"/>
              <a:t>This is the case even if costs fall and profits rise</a:t>
            </a:r>
          </a:p>
          <a:p>
            <a:pPr lvl="1"/>
            <a:r>
              <a:rPr lang="en-US" dirty="0"/>
              <a:t>Consumer welfare is </a:t>
            </a:r>
            <a:r>
              <a:rPr lang="en-US" i="1" dirty="0"/>
              <a:t>not </a:t>
            </a:r>
            <a:r>
              <a:rPr lang="en-US" dirty="0"/>
              <a:t>the same as the Chicagoland </a:t>
            </a:r>
            <a:r>
              <a:rPr lang="en-US" i="1" dirty="0"/>
              <a:t>aggregate welfare standard</a:t>
            </a:r>
          </a:p>
          <a:p>
            <a:pPr lvl="2"/>
            <a:r>
              <a:rPr lang="en-US" dirty="0"/>
              <a:t>Aggregate welfare = consumer welfare plus profits </a:t>
            </a:r>
          </a:p>
          <a:p>
            <a:pPr lvl="2"/>
            <a:r>
              <a:rPr lang="en-US" dirty="0"/>
              <a:t>Aggregate welfare standard is less interventionist because it counts stockholder welfare</a:t>
            </a:r>
          </a:p>
          <a:p>
            <a:pPr lvl="2"/>
            <a:r>
              <a:rPr lang="en-US" i="1" dirty="0">
                <a:highlight>
                  <a:srgbClr val="FFFF00"/>
                </a:highlight>
              </a:rPr>
              <a:t>Note: Bork erroneously referred to this aggregate welfare standard as “consumer” welfare</a:t>
            </a:r>
          </a:p>
          <a:p>
            <a:pPr lvl="2"/>
            <a:endParaRPr lang="en-US" dirty="0"/>
          </a:p>
          <a:p>
            <a:pPr marL="0" indent="0">
              <a:buNone/>
            </a:pPr>
            <a:endParaRPr lang="en-US" dirty="0"/>
          </a:p>
          <a:p>
            <a:pPr lvl="1"/>
            <a:endParaRPr lang="en-US" dirty="0"/>
          </a:p>
        </p:txBody>
      </p:sp>
      <p:sp>
        <p:nvSpPr>
          <p:cNvPr id="4" name="Slide Number Placeholder 3">
            <a:extLst>
              <a:ext uri="{FF2B5EF4-FFF2-40B4-BE49-F238E27FC236}">
                <a16:creationId xmlns:a16="http://schemas.microsoft.com/office/drawing/2014/main" id="{5983D8E6-51DC-41D6-89FB-A980D3E5BFB4}"/>
              </a:ext>
            </a:extLst>
          </p:cNvPr>
          <p:cNvSpPr>
            <a:spLocks noGrp="1"/>
          </p:cNvSpPr>
          <p:nvPr>
            <p:ph type="sldNum" sz="quarter" idx="12"/>
          </p:nvPr>
        </p:nvSpPr>
        <p:spPr/>
        <p:txBody>
          <a:bodyPr/>
          <a:lstStyle/>
          <a:p>
            <a:fld id="{837F2808-4F7B-49B1-B06A-0BD2F2A2DA16}" type="slidenum">
              <a:rPr lang="en-US" smtClean="0"/>
              <a:t>37</a:t>
            </a:fld>
            <a:endParaRPr lang="en-US"/>
          </a:p>
        </p:txBody>
      </p:sp>
      <p:sp>
        <p:nvSpPr>
          <p:cNvPr id="5" name="Text Box 19">
            <a:extLst>
              <a:ext uri="{FF2B5EF4-FFF2-40B4-BE49-F238E27FC236}">
                <a16:creationId xmlns:a16="http://schemas.microsoft.com/office/drawing/2014/main" id="{53AA86B0-829F-4144-B878-12D2EF0F0925}"/>
              </a:ext>
            </a:extLst>
          </p:cNvPr>
          <p:cNvSpPr txBox="1">
            <a:spLocks noChangeArrowheads="1"/>
          </p:cNvSpPr>
          <p:nvPr/>
        </p:nvSpPr>
        <p:spPr bwMode="auto">
          <a:xfrm>
            <a:off x="8266416" y="2406323"/>
            <a:ext cx="3431567" cy="2554545"/>
          </a:xfrm>
          <a:prstGeom prst="rect">
            <a:avLst/>
          </a:prstGeom>
          <a:solidFill>
            <a:srgbClr val="FFFF00"/>
          </a:solidFill>
          <a:ln w="38100">
            <a:solidFill>
              <a:srgbClr val="0070C0"/>
            </a:solidFill>
            <a:miter lim="800000"/>
            <a:headEnd/>
            <a:tailEnd/>
          </a:ln>
          <a:effectLst/>
        </p:spPr>
        <p:txBody>
          <a:bodyPr wrap="squar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000" b="1" i="1" dirty="0">
                <a:solidFill>
                  <a:srgbClr val="0070C0"/>
                </a:solidFill>
              </a:rPr>
              <a:t>That is ---</a:t>
            </a:r>
          </a:p>
          <a:p>
            <a:pPr>
              <a:spcBef>
                <a:spcPct val="0"/>
              </a:spcBef>
              <a:buFontTx/>
              <a:buNone/>
            </a:pPr>
            <a:endParaRPr lang="en-US" altLang="en-US" sz="2000" b="1" i="1" dirty="0">
              <a:solidFill>
                <a:srgbClr val="0070C0"/>
              </a:solidFill>
            </a:endParaRPr>
          </a:p>
          <a:p>
            <a:pPr>
              <a:spcBef>
                <a:spcPct val="0"/>
              </a:spcBef>
              <a:buFontTx/>
              <a:buNone/>
            </a:pPr>
            <a:r>
              <a:rPr lang="en-US" altLang="en-US" sz="2000" b="1" i="1" dirty="0">
                <a:solidFill>
                  <a:srgbClr val="0070C0"/>
                </a:solidFill>
              </a:rPr>
              <a:t>Why not require the firms to pass on the cost reductions?</a:t>
            </a:r>
          </a:p>
          <a:p>
            <a:pPr>
              <a:spcBef>
                <a:spcPct val="0"/>
              </a:spcBef>
              <a:buFontTx/>
              <a:buNone/>
            </a:pPr>
            <a:endParaRPr lang="en-US" altLang="en-US" sz="2000" b="1" i="1" dirty="0">
              <a:solidFill>
                <a:srgbClr val="0070C0"/>
              </a:solidFill>
            </a:endParaRPr>
          </a:p>
          <a:p>
            <a:pPr>
              <a:spcBef>
                <a:spcPct val="0"/>
              </a:spcBef>
              <a:buFontTx/>
              <a:buNone/>
            </a:pPr>
            <a:r>
              <a:rPr lang="en-US" altLang="en-US" sz="2000" b="1" i="1" dirty="0">
                <a:solidFill>
                  <a:srgbClr val="0070C0"/>
                </a:solidFill>
              </a:rPr>
              <a:t>Why not require a pure production JV with independent marketing?</a:t>
            </a:r>
            <a:endParaRPr lang="en-US" altLang="en-US" sz="2000" b="1" dirty="0">
              <a:solidFill>
                <a:srgbClr val="0070C0"/>
              </a:solidFill>
            </a:endParaRPr>
          </a:p>
        </p:txBody>
      </p:sp>
      <p:cxnSp>
        <p:nvCxnSpPr>
          <p:cNvPr id="6" name="Straight Arrow Connector 5">
            <a:extLst>
              <a:ext uri="{FF2B5EF4-FFF2-40B4-BE49-F238E27FC236}">
                <a16:creationId xmlns:a16="http://schemas.microsoft.com/office/drawing/2014/main" id="{FD0DFE31-6AF2-45BF-98AB-1E7D7B7D7474}"/>
              </a:ext>
            </a:extLst>
          </p:cNvPr>
          <p:cNvCxnSpPr>
            <a:cxnSpLocks/>
          </p:cNvCxnSpPr>
          <p:nvPr/>
        </p:nvCxnSpPr>
        <p:spPr>
          <a:xfrm>
            <a:off x="6918697" y="2796699"/>
            <a:ext cx="1122033" cy="431800"/>
          </a:xfrm>
          <a:prstGeom prst="straightConnector1">
            <a:avLst/>
          </a:prstGeom>
          <a:ln w="38100">
            <a:headEnd type="triangle" w="med" len="med"/>
            <a:tailEnd type="none" w="med" len="med"/>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761394414"/>
      </p:ext>
    </p:extLst>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Rectangle 2">
            <a:extLst>
              <a:ext uri="{FF2B5EF4-FFF2-40B4-BE49-F238E27FC236}">
                <a16:creationId xmlns:a16="http://schemas.microsoft.com/office/drawing/2014/main" id="{91906A84-54BE-40ED-9A1F-D35F6CCFA173}"/>
              </a:ext>
            </a:extLst>
          </p:cNvPr>
          <p:cNvSpPr>
            <a:spLocks noGrp="1"/>
          </p:cNvSpPr>
          <p:nvPr>
            <p:ph type="title"/>
          </p:nvPr>
        </p:nvSpPr>
        <p:spPr>
          <a:xfrm>
            <a:off x="508571" y="-46471"/>
            <a:ext cx="10515600" cy="1325563"/>
          </a:xfrm>
        </p:spPr>
        <p:txBody>
          <a:bodyPr/>
          <a:lstStyle/>
          <a:p>
            <a:pPr eaLnBrk="1" hangingPunct="1"/>
            <a:r>
              <a:rPr lang="en-US" altLang="en-US" sz="3200" dirty="0"/>
              <a:t>Welfare Summary: The “Antitrust Standard”</a:t>
            </a:r>
          </a:p>
        </p:txBody>
      </p:sp>
      <p:sp>
        <p:nvSpPr>
          <p:cNvPr id="9219" name="Rectangle 3">
            <a:extLst>
              <a:ext uri="{FF2B5EF4-FFF2-40B4-BE49-F238E27FC236}">
                <a16:creationId xmlns:a16="http://schemas.microsoft.com/office/drawing/2014/main" id="{DFF547A5-FC02-4E78-B131-151279B6EC64}"/>
              </a:ext>
            </a:extLst>
          </p:cNvPr>
          <p:cNvSpPr>
            <a:spLocks noGrp="1" noChangeArrowheads="1"/>
          </p:cNvSpPr>
          <p:nvPr>
            <p:ph sz="half" idx="1"/>
          </p:nvPr>
        </p:nvSpPr>
        <p:spPr>
          <a:xfrm>
            <a:off x="684089" y="1047063"/>
            <a:ext cx="4791182" cy="2959858"/>
          </a:xfrm>
          <a:ln w="38100">
            <a:solidFill>
              <a:schemeClr val="tx1"/>
            </a:solidFill>
          </a:ln>
        </p:spPr>
        <p:txBody>
          <a:bodyPr>
            <a:noAutofit/>
          </a:bodyPr>
          <a:lstStyle/>
          <a:p>
            <a:pPr marL="0" indent="0" eaLnBrk="1" hangingPunct="1">
              <a:lnSpc>
                <a:spcPct val="110000"/>
              </a:lnSpc>
              <a:buNone/>
              <a:defRPr/>
            </a:pPr>
            <a:r>
              <a:rPr lang="en-US" altLang="en-US" sz="1800" u="sng" dirty="0">
                <a:solidFill>
                  <a:srgbClr val="C00000"/>
                </a:solidFill>
              </a:rPr>
              <a:t>“Pure (True) Consumer Welfare” </a:t>
            </a:r>
            <a:br>
              <a:rPr lang="en-US" altLang="en-US" sz="1800" u="sng" dirty="0">
                <a:solidFill>
                  <a:srgbClr val="C00000"/>
                </a:solidFill>
              </a:rPr>
            </a:br>
            <a:r>
              <a:rPr lang="en-US" altLang="en-US" sz="1800" dirty="0"/>
              <a:t>(Purchasers’ welfare) </a:t>
            </a:r>
          </a:p>
          <a:p>
            <a:pPr>
              <a:lnSpc>
                <a:spcPct val="110000"/>
              </a:lnSpc>
              <a:defRPr/>
            </a:pPr>
            <a:r>
              <a:rPr lang="en-US" altLang="en-US" sz="1800" dirty="0"/>
              <a:t>Falls, when Price Rises</a:t>
            </a:r>
          </a:p>
          <a:p>
            <a:pPr>
              <a:lnSpc>
                <a:spcPct val="110000"/>
              </a:lnSpc>
              <a:defRPr/>
            </a:pPr>
            <a:r>
              <a:rPr lang="en-US" altLang="en-US" sz="1800" dirty="0"/>
              <a:t>Loss in consumer surplus (LCS)</a:t>
            </a:r>
          </a:p>
          <a:p>
            <a:pPr marL="0" indent="0">
              <a:lnSpc>
                <a:spcPct val="110000"/>
              </a:lnSpc>
              <a:buNone/>
              <a:defRPr/>
            </a:pPr>
            <a:r>
              <a:rPr lang="en-US" altLang="en-US" sz="1800" dirty="0"/>
              <a:t>	LCS = MO + </a:t>
            </a:r>
            <a:r>
              <a:rPr lang="en-US" altLang="en-US" sz="1800" dirty="0" err="1"/>
              <a:t>DWLc</a:t>
            </a:r>
            <a:endParaRPr lang="en-US" altLang="en-US" sz="1800" dirty="0"/>
          </a:p>
          <a:p>
            <a:pPr>
              <a:lnSpc>
                <a:spcPct val="110000"/>
              </a:lnSpc>
              <a:defRPr/>
            </a:pPr>
            <a:r>
              <a:rPr lang="en-US" altLang="en-US" sz="1800" dirty="0"/>
              <a:t>MO = transfer to cartel</a:t>
            </a:r>
          </a:p>
          <a:p>
            <a:pPr>
              <a:lnSpc>
                <a:spcPct val="110000"/>
              </a:lnSpc>
              <a:defRPr/>
            </a:pPr>
            <a:r>
              <a:rPr lang="en-US" altLang="en-US" sz="1800" dirty="0" err="1"/>
              <a:t>DWLc</a:t>
            </a:r>
            <a:r>
              <a:rPr lang="en-US" altLang="en-US" sz="1800" dirty="0"/>
              <a:t> = consumer deadweight loss/waste</a:t>
            </a:r>
          </a:p>
        </p:txBody>
      </p:sp>
      <p:sp>
        <p:nvSpPr>
          <p:cNvPr id="17412" name="Content Placeholder 1">
            <a:extLst>
              <a:ext uri="{FF2B5EF4-FFF2-40B4-BE49-F238E27FC236}">
                <a16:creationId xmlns:a16="http://schemas.microsoft.com/office/drawing/2014/main" id="{B8D90530-2A73-472E-9CA4-EAA1FAAC5ECD}"/>
              </a:ext>
            </a:extLst>
          </p:cNvPr>
          <p:cNvSpPr>
            <a:spLocks noGrp="1"/>
          </p:cNvSpPr>
          <p:nvPr>
            <p:ph sz="half" idx="2"/>
          </p:nvPr>
        </p:nvSpPr>
        <p:spPr>
          <a:xfrm>
            <a:off x="5952163" y="911747"/>
            <a:ext cx="5924764" cy="3230490"/>
          </a:xfrm>
          <a:ln w="38100">
            <a:solidFill>
              <a:schemeClr val="tx1"/>
            </a:solidFill>
          </a:ln>
        </p:spPr>
        <p:txBody>
          <a:bodyPr>
            <a:noAutofit/>
          </a:bodyPr>
          <a:lstStyle/>
          <a:p>
            <a:pPr marL="0" indent="0" eaLnBrk="1" hangingPunct="1">
              <a:lnSpc>
                <a:spcPct val="110000"/>
              </a:lnSpc>
              <a:buNone/>
            </a:pPr>
            <a:r>
              <a:rPr lang="en-US" altLang="en-US" sz="1800" u="sng" dirty="0">
                <a:solidFill>
                  <a:srgbClr val="C00000"/>
                </a:solidFill>
              </a:rPr>
              <a:t>“Aggregate Economic Welfare” </a:t>
            </a:r>
            <a:br>
              <a:rPr lang="en-US" altLang="en-US" sz="1800" u="sng" dirty="0">
                <a:solidFill>
                  <a:srgbClr val="C00000"/>
                </a:solidFill>
              </a:rPr>
            </a:br>
            <a:r>
              <a:rPr lang="en-US" altLang="en-US" sz="1800" dirty="0"/>
              <a:t>(Efficiency; Total Welfare) </a:t>
            </a:r>
          </a:p>
          <a:p>
            <a:pPr>
              <a:lnSpc>
                <a:spcPct val="110000"/>
              </a:lnSpc>
            </a:pPr>
            <a:r>
              <a:rPr lang="en-US" altLang="en-US" sz="1800" dirty="0" err="1"/>
              <a:t>AEW</a:t>
            </a:r>
            <a:r>
              <a:rPr lang="en-US" altLang="en-US" sz="1800" dirty="0"/>
              <a:t> May Not Fall when price rises</a:t>
            </a:r>
          </a:p>
          <a:p>
            <a:pPr>
              <a:lnSpc>
                <a:spcPct val="110000"/>
              </a:lnSpc>
            </a:pPr>
            <a:r>
              <a:rPr lang="en-US" altLang="en-US" sz="1800" dirty="0"/>
              <a:t>Only total wealth matters for </a:t>
            </a:r>
            <a:r>
              <a:rPr lang="en-US" altLang="en-US" sz="1800" dirty="0" err="1"/>
              <a:t>AEW</a:t>
            </a:r>
            <a:endParaRPr lang="en-US" altLang="en-US" sz="1800" dirty="0"/>
          </a:p>
          <a:p>
            <a:pPr>
              <a:lnSpc>
                <a:spcPct val="110000"/>
              </a:lnSpc>
            </a:pPr>
            <a:r>
              <a:rPr lang="en-US" altLang="en-US" sz="1800" dirty="0"/>
              <a:t>Consumers lose </a:t>
            </a:r>
            <a:r>
              <a:rPr lang="en-US" altLang="en-US" sz="1800" dirty="0" err="1"/>
              <a:t>MO+DWLc</a:t>
            </a:r>
            <a:endParaRPr lang="en-US" altLang="en-US" sz="1800" dirty="0"/>
          </a:p>
          <a:p>
            <a:pPr>
              <a:lnSpc>
                <a:spcPct val="110000"/>
              </a:lnSpc>
            </a:pPr>
            <a:r>
              <a:rPr lang="en-US" altLang="en-US" sz="1800" dirty="0"/>
              <a:t>JV firms gain MO –</a:t>
            </a:r>
            <a:r>
              <a:rPr lang="en-US" altLang="en-US" sz="1800" dirty="0" err="1"/>
              <a:t>DWLp</a:t>
            </a:r>
            <a:r>
              <a:rPr lang="en-US" altLang="en-US" sz="1800" dirty="0"/>
              <a:t> + CS</a:t>
            </a:r>
          </a:p>
          <a:p>
            <a:pPr>
              <a:lnSpc>
                <a:spcPct val="110000"/>
              </a:lnSpc>
            </a:pPr>
            <a:r>
              <a:rPr lang="en-US" altLang="en-US" sz="1800" dirty="0"/>
              <a:t>Aggregate welfare only falls if </a:t>
            </a:r>
            <a:r>
              <a:rPr lang="en-US" altLang="en-US" sz="1800" dirty="0" err="1"/>
              <a:t>DWLc</a:t>
            </a:r>
            <a:r>
              <a:rPr lang="en-US" altLang="en-US" sz="1800" dirty="0"/>
              <a:t> +</a:t>
            </a:r>
            <a:r>
              <a:rPr lang="en-US" altLang="en-US" sz="1800" dirty="0" err="1"/>
              <a:t>DWLp</a:t>
            </a:r>
            <a:r>
              <a:rPr lang="en-US" altLang="en-US" sz="1800" dirty="0"/>
              <a:t> &gt; CS</a:t>
            </a:r>
          </a:p>
          <a:p>
            <a:pPr>
              <a:lnSpc>
                <a:spcPct val="110000"/>
              </a:lnSpc>
            </a:pPr>
            <a:r>
              <a:rPr lang="en-US" altLang="en-US" sz="1800" dirty="0"/>
              <a:t>MO transfer/ wealth distribution is “just a transfer”</a:t>
            </a:r>
            <a:br>
              <a:rPr lang="en-US" altLang="en-US" sz="1800" dirty="0"/>
            </a:br>
            <a:endParaRPr lang="en-US" altLang="en-US" sz="1800" dirty="0"/>
          </a:p>
        </p:txBody>
      </p:sp>
      <p:sp>
        <p:nvSpPr>
          <p:cNvPr id="17413" name="Slide Number Placeholder 5">
            <a:extLst>
              <a:ext uri="{FF2B5EF4-FFF2-40B4-BE49-F238E27FC236}">
                <a16:creationId xmlns:a16="http://schemas.microsoft.com/office/drawing/2014/main" id="{90B5F381-DED5-4B43-B181-D178D6515AD2}"/>
              </a:ext>
            </a:extLst>
          </p:cNvPr>
          <p:cNvSpPr>
            <a:spLocks noGrp="1"/>
          </p:cNvSpPr>
          <p:nvPr>
            <p:ph type="sldNum" sz="quarter" idx="12"/>
          </p:nvPr>
        </p:nvSpPr>
        <p:spPr bwMode="auto">
          <a:xfrm>
            <a:off x="8610600" y="6310312"/>
            <a:ext cx="2743200" cy="365125"/>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fld id="{4EC4E57B-64FE-4B28-BB1B-0DA7BF665C9E}" type="slidenum">
              <a:rPr lang="en-US" altLang="en-US" sz="1400">
                <a:latin typeface="Tahoma" panose="020B0604030504040204" pitchFamily="34" charset="0"/>
              </a:rPr>
              <a:pPr>
                <a:spcBef>
                  <a:spcPct val="0"/>
                </a:spcBef>
                <a:buFontTx/>
                <a:buNone/>
              </a:pPr>
              <a:t>38</a:t>
            </a:fld>
            <a:endParaRPr lang="en-US" altLang="en-US" sz="1400">
              <a:latin typeface="Tahoma" panose="020B0604030504040204" pitchFamily="34" charset="0"/>
            </a:endParaRPr>
          </a:p>
        </p:txBody>
      </p:sp>
      <p:sp>
        <p:nvSpPr>
          <p:cNvPr id="4" name="TextBox 3">
            <a:extLst>
              <a:ext uri="{FF2B5EF4-FFF2-40B4-BE49-F238E27FC236}">
                <a16:creationId xmlns:a16="http://schemas.microsoft.com/office/drawing/2014/main" id="{33DAC10C-D58B-4B88-BE60-CE85329805C2}"/>
              </a:ext>
            </a:extLst>
          </p:cNvPr>
          <p:cNvSpPr txBox="1"/>
          <p:nvPr/>
        </p:nvSpPr>
        <p:spPr>
          <a:xfrm>
            <a:off x="452919" y="4611385"/>
            <a:ext cx="10900881" cy="2123658"/>
          </a:xfrm>
          <a:prstGeom prst="rect">
            <a:avLst/>
          </a:prstGeom>
          <a:noFill/>
          <a:ln w="38100">
            <a:solidFill>
              <a:schemeClr val="tx1"/>
            </a:solidFill>
          </a:ln>
        </p:spPr>
        <p:txBody>
          <a:bodyPr wrap="square">
            <a:spAutoFit/>
          </a:bodyPr>
          <a:lstStyle/>
          <a:p>
            <a:pPr marL="285750" indent="-285750">
              <a:lnSpc>
                <a:spcPct val="80000"/>
              </a:lnSpc>
              <a:buFont typeface="Arial" panose="020B0604020202020204" pitchFamily="34" charset="0"/>
              <a:buChar char="•"/>
              <a:defRPr/>
            </a:pPr>
            <a:r>
              <a:rPr lang="en-US" altLang="en-US" sz="2000" dirty="0"/>
              <a:t>Both standards condemn naked price fixing </a:t>
            </a:r>
            <a:br>
              <a:rPr lang="en-US" altLang="en-US" sz="2000" dirty="0"/>
            </a:br>
            <a:endParaRPr lang="en-US" altLang="en-US" sz="2000" dirty="0"/>
          </a:p>
          <a:p>
            <a:pPr marL="285750" indent="-285750">
              <a:lnSpc>
                <a:spcPct val="80000"/>
              </a:lnSpc>
              <a:buFont typeface="Arial" panose="020B0604020202020204" pitchFamily="34" charset="0"/>
              <a:buChar char="•"/>
              <a:defRPr/>
            </a:pPr>
            <a:r>
              <a:rPr lang="en-US" altLang="en-US" sz="2000" dirty="0"/>
              <a:t>Choice of antitrust welfare standard affects decision when there are cost reductions </a:t>
            </a:r>
            <a:br>
              <a:rPr lang="en-US" altLang="en-US" sz="2000" dirty="0"/>
            </a:br>
            <a:r>
              <a:rPr lang="en-US" altLang="en-US" sz="2000" dirty="0"/>
              <a:t> </a:t>
            </a:r>
          </a:p>
          <a:p>
            <a:pPr marL="285750" indent="-285750">
              <a:lnSpc>
                <a:spcPct val="80000"/>
              </a:lnSpc>
              <a:buFont typeface="Arial" panose="020B0604020202020204" pitchFamily="34" charset="0"/>
              <a:buChar char="•"/>
              <a:defRPr/>
            </a:pPr>
            <a:r>
              <a:rPr lang="en-US" altLang="en-US" sz="2000" b="1" i="1" dirty="0">
                <a:solidFill>
                  <a:srgbClr val="C00000"/>
                </a:solidFill>
              </a:rPr>
              <a:t>Aggregate economic welfare std is much less interventionist when there are cost reductions because MO is not considered a cognizable economic harm</a:t>
            </a:r>
            <a:br>
              <a:rPr lang="en-US" altLang="en-US" sz="2000" b="1" dirty="0"/>
            </a:br>
            <a:endParaRPr lang="en-US" altLang="en-US" sz="2000" b="1" dirty="0"/>
          </a:p>
          <a:p>
            <a:pPr>
              <a:defRPr/>
            </a:pPr>
            <a:endParaRPr lang="en-US" sz="2000" dirty="0"/>
          </a:p>
        </p:txBody>
      </p:sp>
    </p:spTree>
  </p:cSld>
  <p:clrMapOvr>
    <a:masterClrMapping/>
  </p:clrMapOvr>
  <p:transition/>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E2A5535-D8CC-4D5D-872B-8098508A0588}"/>
              </a:ext>
            </a:extLst>
          </p:cNvPr>
          <p:cNvSpPr>
            <a:spLocks noGrp="1"/>
          </p:cNvSpPr>
          <p:nvPr>
            <p:ph type="title"/>
          </p:nvPr>
        </p:nvSpPr>
        <p:spPr>
          <a:xfrm>
            <a:off x="509427" y="148444"/>
            <a:ext cx="10515600" cy="1325563"/>
          </a:xfrm>
        </p:spPr>
        <p:txBody>
          <a:bodyPr/>
          <a:lstStyle/>
          <a:p>
            <a:r>
              <a:rPr lang="en-US" dirty="0"/>
              <a:t>Joint Pricing JV With Very Large Cost Reductions Under the</a:t>
            </a:r>
            <a:br>
              <a:rPr lang="en-US" dirty="0"/>
            </a:br>
            <a:r>
              <a:rPr lang="en-US" dirty="0"/>
              <a:t>Consumer Welfare Standard</a:t>
            </a:r>
          </a:p>
        </p:txBody>
      </p:sp>
      <p:sp>
        <p:nvSpPr>
          <p:cNvPr id="3" name="Content Placeholder 2">
            <a:extLst>
              <a:ext uri="{FF2B5EF4-FFF2-40B4-BE49-F238E27FC236}">
                <a16:creationId xmlns:a16="http://schemas.microsoft.com/office/drawing/2014/main" id="{81CA9472-7977-4590-8EDA-93F525EC96E9}"/>
              </a:ext>
            </a:extLst>
          </p:cNvPr>
          <p:cNvSpPr>
            <a:spLocks noGrp="1"/>
          </p:cNvSpPr>
          <p:nvPr>
            <p:ph idx="1"/>
          </p:nvPr>
        </p:nvSpPr>
        <p:spPr>
          <a:xfrm>
            <a:off x="838201" y="1825624"/>
            <a:ext cx="6456451" cy="4530725"/>
          </a:xfrm>
        </p:spPr>
        <p:txBody>
          <a:bodyPr>
            <a:normAutofit/>
          </a:bodyPr>
          <a:lstStyle/>
          <a:p>
            <a:r>
              <a:rPr lang="en-US" sz="2400" dirty="0"/>
              <a:t>If cost reductions are large enough, the jointly set price may be less than the pre-JV price</a:t>
            </a:r>
          </a:p>
          <a:p>
            <a:pPr lvl="1"/>
            <a:r>
              <a:rPr lang="en-US" sz="2000" dirty="0"/>
              <a:t>Joint pricing leads to </a:t>
            </a:r>
            <a:r>
              <a:rPr lang="en-US" sz="2000" dirty="0">
                <a:solidFill>
                  <a:srgbClr val="C00000"/>
                </a:solidFill>
              </a:rPr>
              <a:t>“upward pricing pressure”</a:t>
            </a:r>
          </a:p>
          <a:p>
            <a:pPr lvl="1"/>
            <a:r>
              <a:rPr lang="en-US" sz="2000" dirty="0"/>
              <a:t>Cost reductions lead to </a:t>
            </a:r>
            <a:r>
              <a:rPr lang="en-US" sz="2000" dirty="0">
                <a:solidFill>
                  <a:srgbClr val="C00000"/>
                </a:solidFill>
              </a:rPr>
              <a:t>“downward pricing pressure”</a:t>
            </a:r>
            <a:br>
              <a:rPr lang="en-US" sz="2000" dirty="0">
                <a:solidFill>
                  <a:srgbClr val="C00000"/>
                </a:solidFill>
              </a:rPr>
            </a:br>
            <a:endParaRPr lang="en-US" sz="2000" dirty="0">
              <a:solidFill>
                <a:srgbClr val="C00000"/>
              </a:solidFill>
            </a:endParaRPr>
          </a:p>
          <a:p>
            <a:r>
              <a:rPr lang="en-US" sz="2400" dirty="0"/>
              <a:t>Bottom line: Better to face a very efficient cartel than inefficient smaller competitors?</a:t>
            </a:r>
          </a:p>
          <a:p>
            <a:pPr lvl="1"/>
            <a:r>
              <a:rPr lang="en-US" sz="2000" dirty="0"/>
              <a:t>This slogan also might apply to highly efficient dominant firms</a:t>
            </a:r>
          </a:p>
        </p:txBody>
      </p:sp>
      <p:sp>
        <p:nvSpPr>
          <p:cNvPr id="4" name="Slide Number Placeholder 3">
            <a:extLst>
              <a:ext uri="{FF2B5EF4-FFF2-40B4-BE49-F238E27FC236}">
                <a16:creationId xmlns:a16="http://schemas.microsoft.com/office/drawing/2014/main" id="{B5F37ABA-3C95-494E-BA5B-862B46A02B1E}"/>
              </a:ext>
            </a:extLst>
          </p:cNvPr>
          <p:cNvSpPr>
            <a:spLocks noGrp="1"/>
          </p:cNvSpPr>
          <p:nvPr>
            <p:ph type="sldNum" sz="quarter" idx="12"/>
          </p:nvPr>
        </p:nvSpPr>
        <p:spPr/>
        <p:txBody>
          <a:bodyPr/>
          <a:lstStyle/>
          <a:p>
            <a:fld id="{837F2808-4F7B-49B1-B06A-0BD2F2A2DA16}" type="slidenum">
              <a:rPr lang="en-US" smtClean="0"/>
              <a:t>39</a:t>
            </a:fld>
            <a:endParaRPr lang="en-US"/>
          </a:p>
        </p:txBody>
      </p:sp>
      <p:sp>
        <p:nvSpPr>
          <p:cNvPr id="7" name="Text Box 19">
            <a:extLst>
              <a:ext uri="{FF2B5EF4-FFF2-40B4-BE49-F238E27FC236}">
                <a16:creationId xmlns:a16="http://schemas.microsoft.com/office/drawing/2014/main" id="{4E9EA974-E168-431F-9302-0AD45D3919EA}"/>
              </a:ext>
            </a:extLst>
          </p:cNvPr>
          <p:cNvSpPr txBox="1">
            <a:spLocks noChangeArrowheads="1"/>
          </p:cNvSpPr>
          <p:nvPr/>
        </p:nvSpPr>
        <p:spPr bwMode="auto">
          <a:xfrm>
            <a:off x="7155526" y="4768973"/>
            <a:ext cx="2377611" cy="400110"/>
          </a:xfrm>
          <a:prstGeom prst="rect">
            <a:avLst/>
          </a:prstGeom>
          <a:noFill/>
          <a:ln w="38100">
            <a:solidFill>
              <a:srgbClr val="0070C0"/>
            </a:solidFill>
            <a:miter lim="800000"/>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000" b="1" i="1" dirty="0">
                <a:solidFill>
                  <a:srgbClr val="0070C0"/>
                </a:solidFill>
              </a:rPr>
              <a:t>Google? Facebook? </a:t>
            </a:r>
            <a:endParaRPr lang="en-US" altLang="en-US" sz="2000" b="1" dirty="0">
              <a:solidFill>
                <a:srgbClr val="0070C0"/>
              </a:solidFill>
            </a:endParaRPr>
          </a:p>
        </p:txBody>
      </p:sp>
      <p:cxnSp>
        <p:nvCxnSpPr>
          <p:cNvPr id="8" name="Straight Arrow Connector 7">
            <a:extLst>
              <a:ext uri="{FF2B5EF4-FFF2-40B4-BE49-F238E27FC236}">
                <a16:creationId xmlns:a16="http://schemas.microsoft.com/office/drawing/2014/main" id="{380A432C-4E93-4325-B607-948C735B5801}"/>
              </a:ext>
            </a:extLst>
          </p:cNvPr>
          <p:cNvCxnSpPr>
            <a:cxnSpLocks/>
          </p:cNvCxnSpPr>
          <p:nvPr/>
        </p:nvCxnSpPr>
        <p:spPr>
          <a:xfrm>
            <a:off x="6349429" y="4641786"/>
            <a:ext cx="708917" cy="197342"/>
          </a:xfrm>
          <a:prstGeom prst="straightConnector1">
            <a:avLst/>
          </a:prstGeom>
          <a:ln w="38100">
            <a:headEnd type="triangle" w="med" len="med"/>
            <a:tailEnd type="none" w="med" len="med"/>
          </a:ln>
        </p:spPr>
        <p:style>
          <a:lnRef idx="1">
            <a:schemeClr val="accent1"/>
          </a:lnRef>
          <a:fillRef idx="0">
            <a:schemeClr val="accent1"/>
          </a:fillRef>
          <a:effectRef idx="0">
            <a:schemeClr val="accent1"/>
          </a:effectRef>
          <a:fontRef idx="minor">
            <a:schemeClr val="tx1"/>
          </a:fontRef>
        </p:style>
      </p:cxnSp>
      <p:sp>
        <p:nvSpPr>
          <p:cNvPr id="12" name="Text Box 19">
            <a:extLst>
              <a:ext uri="{FF2B5EF4-FFF2-40B4-BE49-F238E27FC236}">
                <a16:creationId xmlns:a16="http://schemas.microsoft.com/office/drawing/2014/main" id="{6D08ABD2-A3EA-40D3-B1AA-A5C15620A70C}"/>
              </a:ext>
            </a:extLst>
          </p:cNvPr>
          <p:cNvSpPr txBox="1">
            <a:spLocks noChangeArrowheads="1"/>
          </p:cNvSpPr>
          <p:nvPr/>
        </p:nvSpPr>
        <p:spPr bwMode="auto">
          <a:xfrm>
            <a:off x="8423528" y="2151994"/>
            <a:ext cx="2219218" cy="1938992"/>
          </a:xfrm>
          <a:prstGeom prst="rect">
            <a:avLst/>
          </a:prstGeom>
          <a:noFill/>
          <a:ln w="38100">
            <a:solidFill>
              <a:srgbClr val="0070C0"/>
            </a:solidFill>
            <a:miter lim="800000"/>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000" b="1" i="1" dirty="0">
                <a:solidFill>
                  <a:srgbClr val="0070C0"/>
                </a:solidFill>
              </a:rPr>
              <a:t>ASCAP cartel as superior to CBS having to engage in direct licensing with individual composers?</a:t>
            </a:r>
            <a:endParaRPr lang="en-US" altLang="en-US" sz="2000" b="1" dirty="0">
              <a:solidFill>
                <a:srgbClr val="0070C0"/>
              </a:solidFill>
            </a:endParaRPr>
          </a:p>
        </p:txBody>
      </p:sp>
      <p:cxnSp>
        <p:nvCxnSpPr>
          <p:cNvPr id="13" name="Straight Arrow Connector 12">
            <a:extLst>
              <a:ext uri="{FF2B5EF4-FFF2-40B4-BE49-F238E27FC236}">
                <a16:creationId xmlns:a16="http://schemas.microsoft.com/office/drawing/2014/main" id="{4A0C4533-9BE9-4F2F-B070-EC98E93A4D98}"/>
              </a:ext>
            </a:extLst>
          </p:cNvPr>
          <p:cNvCxnSpPr>
            <a:cxnSpLocks/>
          </p:cNvCxnSpPr>
          <p:nvPr/>
        </p:nvCxnSpPr>
        <p:spPr>
          <a:xfrm flipV="1">
            <a:off x="7351588" y="3198629"/>
            <a:ext cx="908834" cy="511115"/>
          </a:xfrm>
          <a:prstGeom prst="straightConnector1">
            <a:avLst/>
          </a:prstGeom>
          <a:ln w="38100">
            <a:headEnd type="triangle" w="med" len="med"/>
            <a:tailEnd type="none" w="med" len="med"/>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68338337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008C7DA-28F9-4674-87EA-AFA3B02637BB}"/>
              </a:ext>
            </a:extLst>
          </p:cNvPr>
          <p:cNvSpPr>
            <a:spLocks noGrp="1"/>
          </p:cNvSpPr>
          <p:nvPr>
            <p:ph type="title"/>
          </p:nvPr>
        </p:nvSpPr>
        <p:spPr/>
        <p:txBody>
          <a:bodyPr/>
          <a:lstStyle/>
          <a:p>
            <a:r>
              <a:rPr lang="en-US" dirty="0"/>
              <a:t>BMI (1979) – Introduction</a:t>
            </a:r>
          </a:p>
        </p:txBody>
      </p:sp>
      <p:sp>
        <p:nvSpPr>
          <p:cNvPr id="3" name="Content Placeholder 2">
            <a:extLst>
              <a:ext uri="{FF2B5EF4-FFF2-40B4-BE49-F238E27FC236}">
                <a16:creationId xmlns:a16="http://schemas.microsoft.com/office/drawing/2014/main" id="{EA4A3D14-CAD9-4C4E-99BF-ABB25E788F85}"/>
              </a:ext>
            </a:extLst>
          </p:cNvPr>
          <p:cNvSpPr>
            <a:spLocks noGrp="1"/>
          </p:cNvSpPr>
          <p:nvPr>
            <p:ph idx="1"/>
          </p:nvPr>
        </p:nvSpPr>
        <p:spPr/>
        <p:txBody>
          <a:bodyPr/>
          <a:lstStyle/>
          <a:p>
            <a:pPr marL="0" indent="0">
              <a:buNone/>
            </a:pPr>
            <a:r>
              <a:rPr lang="en-US" sz="2800" u="sng" dirty="0"/>
              <a:t>Question</a:t>
            </a:r>
            <a:r>
              <a:rPr lang="en-US" sz="2800" dirty="0"/>
              <a:t>: How Can a Group of Competitors That Want to Cooperate Ever </a:t>
            </a:r>
            <a:r>
              <a:rPr lang="en-US" sz="2800" i="1" dirty="0"/>
              <a:t>Escape </a:t>
            </a:r>
            <a:r>
              <a:rPr lang="en-US" sz="2800" dirty="0"/>
              <a:t>from the Per Se Rule?</a:t>
            </a:r>
            <a:br>
              <a:rPr lang="en-US" sz="2800" dirty="0"/>
            </a:br>
            <a:br>
              <a:rPr lang="en-US" sz="2800" dirty="0"/>
            </a:br>
            <a:endParaRPr lang="en-US" dirty="0"/>
          </a:p>
        </p:txBody>
      </p:sp>
      <p:sp>
        <p:nvSpPr>
          <p:cNvPr id="4" name="Slide Number Placeholder 3">
            <a:extLst>
              <a:ext uri="{FF2B5EF4-FFF2-40B4-BE49-F238E27FC236}">
                <a16:creationId xmlns:a16="http://schemas.microsoft.com/office/drawing/2014/main" id="{F52DEB69-4166-4D01-A360-CC46AE98BE8D}"/>
              </a:ext>
            </a:extLst>
          </p:cNvPr>
          <p:cNvSpPr>
            <a:spLocks noGrp="1"/>
          </p:cNvSpPr>
          <p:nvPr>
            <p:ph type="sldNum" sz="quarter" idx="12"/>
          </p:nvPr>
        </p:nvSpPr>
        <p:spPr/>
        <p:txBody>
          <a:bodyPr/>
          <a:lstStyle/>
          <a:p>
            <a:fld id="{837F2808-4F7B-49B1-B06A-0BD2F2A2DA16}" type="slidenum">
              <a:rPr lang="en-US" smtClean="0"/>
              <a:t>4</a:t>
            </a:fld>
            <a:endParaRPr lang="en-US"/>
          </a:p>
        </p:txBody>
      </p:sp>
    </p:spTree>
    <p:extLst>
      <p:ext uri="{BB962C8B-B14F-4D97-AF65-F5344CB8AC3E}">
        <p14:creationId xmlns:p14="http://schemas.microsoft.com/office/powerpoint/2010/main" val="2967873059"/>
      </p:ext>
    </p:extLst>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20" name="Slide Number Placeholder 5">
            <a:extLst>
              <a:ext uri="{FF2B5EF4-FFF2-40B4-BE49-F238E27FC236}">
                <a16:creationId xmlns:a16="http://schemas.microsoft.com/office/drawing/2014/main" id="{8C32B7E3-D5E5-4334-8389-C35EC4EA06B9}"/>
              </a:ext>
            </a:extLst>
          </p:cNvPr>
          <p:cNvSpPr>
            <a:spLocks noGrp="1"/>
          </p:cNvSpPr>
          <p:nvPr>
            <p:ph type="sldNum" sz="quarter" idx="12"/>
          </p:nvPr>
        </p:nvSpPr>
        <p:spPr bwMode="auto">
          <a:xfrm>
            <a:off x="8610600" y="6336210"/>
            <a:ext cx="2743200" cy="385265"/>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fld id="{16B778FF-9FA9-4201-B36F-69EDA253A812}" type="slidenum">
              <a:rPr lang="en-US" altLang="en-US" sz="1400">
                <a:latin typeface="Tahoma" panose="020B0604030504040204" pitchFamily="34" charset="0"/>
              </a:rPr>
              <a:pPr>
                <a:spcBef>
                  <a:spcPct val="0"/>
                </a:spcBef>
                <a:buFontTx/>
                <a:buNone/>
              </a:pPr>
              <a:t>40</a:t>
            </a:fld>
            <a:endParaRPr lang="en-US" altLang="en-US" sz="1400">
              <a:latin typeface="Tahoma" panose="020B0604030504040204" pitchFamily="34" charset="0"/>
            </a:endParaRPr>
          </a:p>
        </p:txBody>
      </p:sp>
      <p:sp>
        <p:nvSpPr>
          <p:cNvPr id="9218" name="Rectangle 2">
            <a:extLst>
              <a:ext uri="{FF2B5EF4-FFF2-40B4-BE49-F238E27FC236}">
                <a16:creationId xmlns:a16="http://schemas.microsoft.com/office/drawing/2014/main" id="{BA4E00E7-BFCD-499C-8361-B8E89BA8CB55}"/>
              </a:ext>
            </a:extLst>
          </p:cNvPr>
          <p:cNvSpPr>
            <a:spLocks noGrp="1"/>
          </p:cNvSpPr>
          <p:nvPr>
            <p:ph type="title" idx="4294967295"/>
          </p:nvPr>
        </p:nvSpPr>
        <p:spPr>
          <a:xfrm>
            <a:off x="-1" y="410966"/>
            <a:ext cx="10611293" cy="884434"/>
          </a:xfrm>
        </p:spPr>
        <p:txBody>
          <a:bodyPr>
            <a:normAutofit fontScale="90000"/>
          </a:bodyPr>
          <a:lstStyle/>
          <a:p>
            <a:pPr eaLnBrk="1" hangingPunct="1">
              <a:lnSpc>
                <a:spcPct val="80000"/>
              </a:lnSpc>
            </a:pPr>
            <a:r>
              <a:rPr lang="en-US" altLang="en-US" sz="3100" dirty="0"/>
              <a:t>Fig 4c: Joint Pricing JV With Very Large Cost Reductions</a:t>
            </a:r>
            <a:br>
              <a:rPr lang="en-US" altLang="en-US" sz="3100" dirty="0"/>
            </a:br>
            <a:br>
              <a:rPr lang="en-US" altLang="en-US" dirty="0"/>
            </a:br>
            <a:endParaRPr lang="en-US" altLang="en-US" i="1" dirty="0"/>
          </a:p>
        </p:txBody>
      </p:sp>
      <p:sp>
        <p:nvSpPr>
          <p:cNvPr id="9221" name="Line 4">
            <a:extLst>
              <a:ext uri="{FF2B5EF4-FFF2-40B4-BE49-F238E27FC236}">
                <a16:creationId xmlns:a16="http://schemas.microsoft.com/office/drawing/2014/main" id="{4BAF1CD9-63CC-4902-8B6A-947289E58CCE}"/>
              </a:ext>
            </a:extLst>
          </p:cNvPr>
          <p:cNvSpPr>
            <a:spLocks noChangeShapeType="1"/>
          </p:cNvSpPr>
          <p:nvPr/>
        </p:nvSpPr>
        <p:spPr bwMode="auto">
          <a:xfrm>
            <a:off x="3352800" y="2109470"/>
            <a:ext cx="0" cy="337693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9222" name="Line 5">
            <a:extLst>
              <a:ext uri="{FF2B5EF4-FFF2-40B4-BE49-F238E27FC236}">
                <a16:creationId xmlns:a16="http://schemas.microsoft.com/office/drawing/2014/main" id="{E9C39548-A0D6-4666-9256-1BBFCE73D904}"/>
              </a:ext>
            </a:extLst>
          </p:cNvPr>
          <p:cNvSpPr>
            <a:spLocks noChangeShapeType="1"/>
          </p:cNvSpPr>
          <p:nvPr/>
        </p:nvSpPr>
        <p:spPr bwMode="auto">
          <a:xfrm>
            <a:off x="3352800" y="5486400"/>
            <a:ext cx="5181600" cy="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9223" name="Line 6">
            <a:extLst>
              <a:ext uri="{FF2B5EF4-FFF2-40B4-BE49-F238E27FC236}">
                <a16:creationId xmlns:a16="http://schemas.microsoft.com/office/drawing/2014/main" id="{B66C0085-A902-4DCE-8E76-FC9150FE76FD}"/>
              </a:ext>
            </a:extLst>
          </p:cNvPr>
          <p:cNvSpPr>
            <a:spLocks noChangeShapeType="1"/>
          </p:cNvSpPr>
          <p:nvPr/>
        </p:nvSpPr>
        <p:spPr bwMode="auto">
          <a:xfrm>
            <a:off x="3809999" y="1867821"/>
            <a:ext cx="4954121" cy="3626537"/>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9224" name="Line 7">
            <a:extLst>
              <a:ext uri="{FF2B5EF4-FFF2-40B4-BE49-F238E27FC236}">
                <a16:creationId xmlns:a16="http://schemas.microsoft.com/office/drawing/2014/main" id="{B1C8ED50-524B-4B1E-9FAE-6115F7952BB4}"/>
              </a:ext>
            </a:extLst>
          </p:cNvPr>
          <p:cNvSpPr>
            <a:spLocks noChangeShapeType="1"/>
          </p:cNvSpPr>
          <p:nvPr/>
        </p:nvSpPr>
        <p:spPr bwMode="auto">
          <a:xfrm>
            <a:off x="3309936" y="4416730"/>
            <a:ext cx="4894253" cy="5491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9225" name="Line 8">
            <a:extLst>
              <a:ext uri="{FF2B5EF4-FFF2-40B4-BE49-F238E27FC236}">
                <a16:creationId xmlns:a16="http://schemas.microsoft.com/office/drawing/2014/main" id="{F86ED9D0-49E4-49BA-8806-5AC91E856B7C}"/>
              </a:ext>
            </a:extLst>
          </p:cNvPr>
          <p:cNvSpPr>
            <a:spLocks noChangeShapeType="1"/>
          </p:cNvSpPr>
          <p:nvPr/>
        </p:nvSpPr>
        <p:spPr bwMode="auto">
          <a:xfrm>
            <a:off x="3352800" y="2892386"/>
            <a:ext cx="1752600" cy="0"/>
          </a:xfrm>
          <a:prstGeom prst="line">
            <a:avLst/>
          </a:prstGeom>
          <a:noFill/>
          <a:ln w="9525">
            <a:solidFill>
              <a:srgbClr val="C00000"/>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9226" name="Line 9">
            <a:extLst>
              <a:ext uri="{FF2B5EF4-FFF2-40B4-BE49-F238E27FC236}">
                <a16:creationId xmlns:a16="http://schemas.microsoft.com/office/drawing/2014/main" id="{7699FDFB-3F99-4395-820F-A42F539C8F3F}"/>
              </a:ext>
            </a:extLst>
          </p:cNvPr>
          <p:cNvSpPr>
            <a:spLocks noChangeShapeType="1"/>
          </p:cNvSpPr>
          <p:nvPr/>
        </p:nvSpPr>
        <p:spPr bwMode="auto">
          <a:xfrm>
            <a:off x="5105400" y="2748492"/>
            <a:ext cx="0" cy="2814108"/>
          </a:xfrm>
          <a:prstGeom prst="line">
            <a:avLst/>
          </a:prstGeom>
          <a:noFill/>
          <a:ln w="9525">
            <a:solidFill>
              <a:srgbClr val="C00000"/>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9227" name="Text Box 10">
            <a:extLst>
              <a:ext uri="{FF2B5EF4-FFF2-40B4-BE49-F238E27FC236}">
                <a16:creationId xmlns:a16="http://schemas.microsoft.com/office/drawing/2014/main" id="{C6E87F55-9121-40A1-B886-80644E7AB201}"/>
              </a:ext>
            </a:extLst>
          </p:cNvPr>
          <p:cNvSpPr txBox="1">
            <a:spLocks noChangeArrowheads="1"/>
          </p:cNvSpPr>
          <p:nvPr/>
        </p:nvSpPr>
        <p:spPr bwMode="auto">
          <a:xfrm>
            <a:off x="2007852" y="3607890"/>
            <a:ext cx="1401346" cy="4616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a:solidFill>
                  <a:srgbClr val="00B050"/>
                </a:solidFill>
              </a:rPr>
              <a:t>P</a:t>
            </a:r>
            <a:r>
              <a:rPr lang="en-US" altLang="en-US" sz="2400" baseline="-25000" dirty="0">
                <a:solidFill>
                  <a:srgbClr val="00B050"/>
                </a:solidFill>
              </a:rPr>
              <a:t>1</a:t>
            </a:r>
            <a:r>
              <a:rPr lang="en-US" altLang="en-US" sz="2400" dirty="0">
                <a:solidFill>
                  <a:srgbClr val="00B050"/>
                </a:solidFill>
              </a:rPr>
              <a:t>= $1.00</a:t>
            </a:r>
          </a:p>
        </p:txBody>
      </p:sp>
      <p:sp>
        <p:nvSpPr>
          <p:cNvPr id="9228" name="Text Box 11">
            <a:extLst>
              <a:ext uri="{FF2B5EF4-FFF2-40B4-BE49-F238E27FC236}">
                <a16:creationId xmlns:a16="http://schemas.microsoft.com/office/drawing/2014/main" id="{A6F61A4D-9203-4E5B-9E46-AEBDF039D090}"/>
              </a:ext>
            </a:extLst>
          </p:cNvPr>
          <p:cNvSpPr txBox="1">
            <a:spLocks noChangeArrowheads="1"/>
          </p:cNvSpPr>
          <p:nvPr/>
        </p:nvSpPr>
        <p:spPr bwMode="auto">
          <a:xfrm>
            <a:off x="2010937" y="2729210"/>
            <a:ext cx="1324402" cy="4616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a:solidFill>
                  <a:srgbClr val="C00000"/>
                </a:solidFill>
              </a:rPr>
              <a:t>P</a:t>
            </a:r>
            <a:r>
              <a:rPr lang="en-US" altLang="en-US" sz="2400" baseline="-25000" dirty="0">
                <a:solidFill>
                  <a:srgbClr val="C00000"/>
                </a:solidFill>
              </a:rPr>
              <a:t>2</a:t>
            </a:r>
            <a:r>
              <a:rPr lang="en-US" altLang="en-US" sz="2400" dirty="0">
                <a:solidFill>
                  <a:srgbClr val="C00000"/>
                </a:solidFill>
              </a:rPr>
              <a:t>=$1.50</a:t>
            </a:r>
          </a:p>
        </p:txBody>
      </p:sp>
      <p:sp>
        <p:nvSpPr>
          <p:cNvPr id="9229" name="Text Box 12">
            <a:extLst>
              <a:ext uri="{FF2B5EF4-FFF2-40B4-BE49-F238E27FC236}">
                <a16:creationId xmlns:a16="http://schemas.microsoft.com/office/drawing/2014/main" id="{864E64AB-DC58-449B-B7E7-D3CD9583FBE0}"/>
              </a:ext>
            </a:extLst>
          </p:cNvPr>
          <p:cNvSpPr txBox="1">
            <a:spLocks noChangeArrowheads="1"/>
          </p:cNvSpPr>
          <p:nvPr/>
        </p:nvSpPr>
        <p:spPr bwMode="auto">
          <a:xfrm>
            <a:off x="8433913" y="4152900"/>
            <a:ext cx="48895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a:solidFill>
                  <a:srgbClr val="00B050"/>
                </a:solidFill>
              </a:rPr>
              <a:t>C</a:t>
            </a:r>
            <a:r>
              <a:rPr lang="en-US" altLang="en-US" sz="2400" baseline="-25000" dirty="0">
                <a:solidFill>
                  <a:srgbClr val="00B050"/>
                </a:solidFill>
              </a:rPr>
              <a:t>1</a:t>
            </a:r>
            <a:endParaRPr lang="en-US" altLang="en-US" sz="2400" dirty="0">
              <a:solidFill>
                <a:srgbClr val="00B050"/>
              </a:solidFill>
            </a:endParaRPr>
          </a:p>
        </p:txBody>
      </p:sp>
      <p:sp>
        <p:nvSpPr>
          <p:cNvPr id="9230" name="Text Box 13">
            <a:extLst>
              <a:ext uri="{FF2B5EF4-FFF2-40B4-BE49-F238E27FC236}">
                <a16:creationId xmlns:a16="http://schemas.microsoft.com/office/drawing/2014/main" id="{207E8EC9-A0DF-4FD7-B880-9E28951A16EC}"/>
              </a:ext>
            </a:extLst>
          </p:cNvPr>
          <p:cNvSpPr txBox="1">
            <a:spLocks noChangeArrowheads="1"/>
          </p:cNvSpPr>
          <p:nvPr/>
        </p:nvSpPr>
        <p:spPr bwMode="auto">
          <a:xfrm>
            <a:off x="4475169" y="5581303"/>
            <a:ext cx="1161250" cy="4616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a:solidFill>
                  <a:srgbClr val="C00000"/>
                </a:solidFill>
              </a:rPr>
              <a:t>Q</a:t>
            </a:r>
            <a:r>
              <a:rPr lang="en-US" altLang="en-US" sz="2400" baseline="-25000" dirty="0">
                <a:solidFill>
                  <a:srgbClr val="C00000"/>
                </a:solidFill>
              </a:rPr>
              <a:t>2</a:t>
            </a:r>
            <a:r>
              <a:rPr lang="en-US" altLang="en-US" sz="2400" dirty="0">
                <a:solidFill>
                  <a:srgbClr val="C00000"/>
                </a:solidFill>
              </a:rPr>
              <a:t>=800</a:t>
            </a:r>
          </a:p>
        </p:txBody>
      </p:sp>
      <p:sp>
        <p:nvSpPr>
          <p:cNvPr id="9231" name="Line 14">
            <a:extLst>
              <a:ext uri="{FF2B5EF4-FFF2-40B4-BE49-F238E27FC236}">
                <a16:creationId xmlns:a16="http://schemas.microsoft.com/office/drawing/2014/main" id="{7D12931B-285A-446B-8E8B-AD1E67EC1867}"/>
              </a:ext>
            </a:extLst>
          </p:cNvPr>
          <p:cNvSpPr>
            <a:spLocks noChangeShapeType="1"/>
          </p:cNvSpPr>
          <p:nvPr/>
        </p:nvSpPr>
        <p:spPr bwMode="auto">
          <a:xfrm>
            <a:off x="6400800" y="3793732"/>
            <a:ext cx="0" cy="1768868"/>
          </a:xfrm>
          <a:prstGeom prst="line">
            <a:avLst/>
          </a:prstGeom>
          <a:noFill/>
          <a:ln w="9525">
            <a:solidFill>
              <a:srgbClr val="00B050"/>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9232" name="Rectangle 15">
            <a:extLst>
              <a:ext uri="{FF2B5EF4-FFF2-40B4-BE49-F238E27FC236}">
                <a16:creationId xmlns:a16="http://schemas.microsoft.com/office/drawing/2014/main" id="{D93E4178-3C5B-45FA-AFF9-BE4FE4E320D9}"/>
              </a:ext>
            </a:extLst>
          </p:cNvPr>
          <p:cNvSpPr>
            <a:spLocks noChangeArrowheads="1"/>
          </p:cNvSpPr>
          <p:nvPr/>
        </p:nvSpPr>
        <p:spPr bwMode="auto">
          <a:xfrm>
            <a:off x="5659786" y="5497746"/>
            <a:ext cx="1447793" cy="4616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a:solidFill>
                  <a:srgbClr val="00B050"/>
                </a:solidFill>
              </a:rPr>
              <a:t>Q</a:t>
            </a:r>
            <a:r>
              <a:rPr lang="en-US" altLang="en-US" sz="2400" baseline="-25000" dirty="0">
                <a:solidFill>
                  <a:srgbClr val="00B050"/>
                </a:solidFill>
              </a:rPr>
              <a:t>1</a:t>
            </a:r>
            <a:r>
              <a:rPr lang="en-US" altLang="en-US" sz="2400" dirty="0">
                <a:solidFill>
                  <a:srgbClr val="00B050"/>
                </a:solidFill>
              </a:rPr>
              <a:t>=1000</a:t>
            </a:r>
            <a:endParaRPr lang="en-US" altLang="en-US" sz="2400" baseline="-25000" dirty="0">
              <a:solidFill>
                <a:srgbClr val="00B050"/>
              </a:solidFill>
            </a:endParaRPr>
          </a:p>
        </p:txBody>
      </p:sp>
      <p:sp>
        <p:nvSpPr>
          <p:cNvPr id="9235" name="Text Box 19">
            <a:extLst>
              <a:ext uri="{FF2B5EF4-FFF2-40B4-BE49-F238E27FC236}">
                <a16:creationId xmlns:a16="http://schemas.microsoft.com/office/drawing/2014/main" id="{A8FC2842-9F2A-4A7C-905C-23EB585E6B67}"/>
              </a:ext>
            </a:extLst>
          </p:cNvPr>
          <p:cNvSpPr txBox="1">
            <a:spLocks noChangeArrowheads="1"/>
          </p:cNvSpPr>
          <p:nvPr/>
        </p:nvSpPr>
        <p:spPr bwMode="auto">
          <a:xfrm>
            <a:off x="6906829" y="723811"/>
            <a:ext cx="4545283" cy="2144177"/>
          </a:xfrm>
          <a:prstGeom prst="rect">
            <a:avLst/>
          </a:prstGeom>
          <a:noFill/>
          <a:ln w="38100">
            <a:solidFill>
              <a:srgbClr val="0070C0"/>
            </a:solidFill>
            <a:miter lim="800000"/>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b="1" i="1" u="sng" dirty="0">
                <a:solidFill>
                  <a:srgbClr val="0070C0"/>
                </a:solidFill>
              </a:rPr>
              <a:t>Antitrust Benchmark = No JV</a:t>
            </a:r>
          </a:p>
          <a:p>
            <a:pPr>
              <a:spcBef>
                <a:spcPct val="0"/>
              </a:spcBef>
              <a:buFontTx/>
              <a:buNone/>
            </a:pPr>
            <a:endParaRPr lang="en-US" altLang="en-US" sz="2400" b="1" i="1" dirty="0">
              <a:solidFill>
                <a:srgbClr val="0070C0"/>
              </a:solidFill>
            </a:endParaRPr>
          </a:p>
          <a:p>
            <a:pPr>
              <a:spcBef>
                <a:spcPct val="0"/>
              </a:spcBef>
              <a:buFontTx/>
              <a:buNone/>
            </a:pPr>
            <a:r>
              <a:rPr lang="en-US" altLang="en-US" sz="2400" b="1" i="1" dirty="0">
                <a:solidFill>
                  <a:srgbClr val="0070C0"/>
                </a:solidFill>
              </a:rPr>
              <a:t>Consumer Welfare Rises : </a:t>
            </a:r>
            <a:r>
              <a:rPr lang="en-US" altLang="en-US" sz="2400" b="1" i="1" dirty="0">
                <a:solidFill>
                  <a:srgbClr val="0070C0"/>
                </a:solidFill>
                <a:highlight>
                  <a:srgbClr val="FFFF00"/>
                </a:highlight>
              </a:rPr>
              <a:t>P</a:t>
            </a:r>
            <a:r>
              <a:rPr lang="en-US" altLang="en-US" sz="2400" b="1" i="1" baseline="-25000" dirty="0">
                <a:solidFill>
                  <a:srgbClr val="0070C0"/>
                </a:solidFill>
                <a:highlight>
                  <a:srgbClr val="FFFF00"/>
                </a:highlight>
              </a:rPr>
              <a:t>J</a:t>
            </a:r>
            <a:r>
              <a:rPr lang="en-US" altLang="en-US" sz="2400" b="1" i="1" dirty="0">
                <a:solidFill>
                  <a:srgbClr val="0070C0"/>
                </a:solidFill>
                <a:highlight>
                  <a:srgbClr val="FFFF00"/>
                </a:highlight>
              </a:rPr>
              <a:t>  &lt; P</a:t>
            </a:r>
            <a:r>
              <a:rPr lang="en-US" altLang="en-US" sz="2400" b="1" i="1" baseline="-25000" dirty="0">
                <a:solidFill>
                  <a:srgbClr val="0070C0"/>
                </a:solidFill>
                <a:highlight>
                  <a:srgbClr val="FFFF00"/>
                </a:highlight>
              </a:rPr>
              <a:t>1</a:t>
            </a:r>
          </a:p>
          <a:p>
            <a:pPr>
              <a:spcBef>
                <a:spcPct val="0"/>
              </a:spcBef>
              <a:buFontTx/>
              <a:buNone/>
            </a:pPr>
            <a:r>
              <a:rPr lang="en-US" altLang="en-US" sz="2800" b="1" i="1" baseline="-25000" dirty="0">
                <a:solidFill>
                  <a:srgbClr val="C00000"/>
                </a:solidFill>
              </a:rPr>
              <a:t>Pricing impact of lower costs</a:t>
            </a:r>
          </a:p>
          <a:p>
            <a:pPr>
              <a:spcBef>
                <a:spcPct val="0"/>
              </a:spcBef>
              <a:buFontTx/>
              <a:buNone/>
            </a:pPr>
            <a:r>
              <a:rPr lang="en-US" altLang="en-US" sz="2800" b="1" i="1" u="sng" baseline="-25000" dirty="0">
                <a:solidFill>
                  <a:srgbClr val="C00000"/>
                </a:solidFill>
              </a:rPr>
              <a:t>outweighs </a:t>
            </a:r>
            <a:r>
              <a:rPr lang="en-US" altLang="en-US" sz="2800" b="1" i="1" baseline="-25000" dirty="0">
                <a:solidFill>
                  <a:srgbClr val="C00000"/>
                </a:solidFill>
              </a:rPr>
              <a:t>impact of joint pricing</a:t>
            </a:r>
            <a:endParaRPr lang="en-US" altLang="en-US" sz="2400" b="1" i="1" baseline="-25000" dirty="0">
              <a:solidFill>
                <a:srgbClr val="C00000"/>
              </a:solidFill>
            </a:endParaRPr>
          </a:p>
          <a:p>
            <a:pPr>
              <a:spcBef>
                <a:spcPct val="0"/>
              </a:spcBef>
              <a:buFontTx/>
              <a:buNone/>
            </a:pPr>
            <a:endParaRPr lang="en-US" altLang="en-US" sz="2400" b="1" i="1" dirty="0">
              <a:solidFill>
                <a:srgbClr val="0070C0"/>
              </a:solidFill>
            </a:endParaRPr>
          </a:p>
        </p:txBody>
      </p:sp>
      <p:sp>
        <p:nvSpPr>
          <p:cNvPr id="22" name="Oval 21">
            <a:extLst>
              <a:ext uri="{FF2B5EF4-FFF2-40B4-BE49-F238E27FC236}">
                <a16:creationId xmlns:a16="http://schemas.microsoft.com/office/drawing/2014/main" id="{F4F3CA17-D575-4D06-A1B6-5E4CF06F04CD}"/>
              </a:ext>
            </a:extLst>
          </p:cNvPr>
          <p:cNvSpPr/>
          <p:nvPr/>
        </p:nvSpPr>
        <p:spPr>
          <a:xfrm>
            <a:off x="6361113" y="3771632"/>
            <a:ext cx="152400" cy="217758"/>
          </a:xfrm>
          <a:prstGeom prst="ellipse">
            <a:avLst/>
          </a:prstGeom>
          <a:solidFill>
            <a:srgbClr val="00B050"/>
          </a:solidFill>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US"/>
          </a:p>
        </p:txBody>
      </p:sp>
      <p:sp>
        <p:nvSpPr>
          <p:cNvPr id="23" name="Oval 22">
            <a:extLst>
              <a:ext uri="{FF2B5EF4-FFF2-40B4-BE49-F238E27FC236}">
                <a16:creationId xmlns:a16="http://schemas.microsoft.com/office/drawing/2014/main" id="{E5FA9A95-D929-47E3-9DE7-ADBA4327714D}"/>
              </a:ext>
            </a:extLst>
          </p:cNvPr>
          <p:cNvSpPr/>
          <p:nvPr/>
        </p:nvSpPr>
        <p:spPr>
          <a:xfrm>
            <a:off x="5029200" y="2802423"/>
            <a:ext cx="152400" cy="216083"/>
          </a:xfrm>
          <a:prstGeom prst="ellipse">
            <a:avLst/>
          </a:prstGeom>
          <a:solidFill>
            <a:srgbClr val="FF0000"/>
          </a:solidFill>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US"/>
          </a:p>
        </p:txBody>
      </p:sp>
      <p:sp>
        <p:nvSpPr>
          <p:cNvPr id="2" name="Text Box 16">
            <a:extLst>
              <a:ext uri="{FF2B5EF4-FFF2-40B4-BE49-F238E27FC236}">
                <a16:creationId xmlns:a16="http://schemas.microsoft.com/office/drawing/2014/main" id="{45416106-613E-4AE3-A086-CE13D5BCF1BC}"/>
              </a:ext>
            </a:extLst>
          </p:cNvPr>
          <p:cNvSpPr txBox="1">
            <a:spLocks noChangeArrowheads="1"/>
          </p:cNvSpPr>
          <p:nvPr/>
        </p:nvSpPr>
        <p:spPr bwMode="auto">
          <a:xfrm>
            <a:off x="1942617" y="4251969"/>
            <a:ext cx="1358064" cy="4616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a:solidFill>
                  <a:srgbClr val="00B050"/>
                </a:solidFill>
              </a:rPr>
              <a:t>C</a:t>
            </a:r>
            <a:r>
              <a:rPr lang="en-US" altLang="en-US" sz="2400" baseline="-25000" dirty="0">
                <a:solidFill>
                  <a:srgbClr val="00B050"/>
                </a:solidFill>
              </a:rPr>
              <a:t>1</a:t>
            </a:r>
            <a:r>
              <a:rPr lang="en-US" altLang="en-US" sz="2400" dirty="0">
                <a:solidFill>
                  <a:srgbClr val="00B050"/>
                </a:solidFill>
              </a:rPr>
              <a:t>=$0.50</a:t>
            </a:r>
          </a:p>
        </p:txBody>
      </p:sp>
      <p:sp>
        <p:nvSpPr>
          <p:cNvPr id="3" name="TextBox 2">
            <a:extLst>
              <a:ext uri="{FF2B5EF4-FFF2-40B4-BE49-F238E27FC236}">
                <a16:creationId xmlns:a16="http://schemas.microsoft.com/office/drawing/2014/main" id="{088FA31D-646F-4A12-92A5-8E35853CD5DC}"/>
              </a:ext>
            </a:extLst>
          </p:cNvPr>
          <p:cNvSpPr txBox="1"/>
          <p:nvPr/>
        </p:nvSpPr>
        <p:spPr>
          <a:xfrm>
            <a:off x="6484936" y="3473921"/>
            <a:ext cx="444352" cy="523220"/>
          </a:xfrm>
          <a:prstGeom prst="rect">
            <a:avLst/>
          </a:prstGeom>
          <a:noFill/>
        </p:spPr>
        <p:txBody>
          <a:bodyPr wrap="none" rtlCol="0">
            <a:spAutoFit/>
          </a:bodyPr>
          <a:lstStyle/>
          <a:p>
            <a:r>
              <a:rPr lang="en-US" sz="2800" dirty="0">
                <a:solidFill>
                  <a:srgbClr val="00B050"/>
                </a:solidFill>
              </a:rPr>
              <a:t>A</a:t>
            </a:r>
            <a:endParaRPr lang="en-US" sz="2400" dirty="0">
              <a:solidFill>
                <a:srgbClr val="00B050"/>
              </a:solidFill>
            </a:endParaRPr>
          </a:p>
        </p:txBody>
      </p:sp>
      <p:sp>
        <p:nvSpPr>
          <p:cNvPr id="4" name="TextBox 3">
            <a:extLst>
              <a:ext uri="{FF2B5EF4-FFF2-40B4-BE49-F238E27FC236}">
                <a16:creationId xmlns:a16="http://schemas.microsoft.com/office/drawing/2014/main" id="{5C01FC6B-4815-413A-99E4-DC97C9BFFEB0}"/>
              </a:ext>
            </a:extLst>
          </p:cNvPr>
          <p:cNvSpPr txBox="1"/>
          <p:nvPr/>
        </p:nvSpPr>
        <p:spPr>
          <a:xfrm>
            <a:off x="5192455" y="2401683"/>
            <a:ext cx="503664" cy="523220"/>
          </a:xfrm>
          <a:prstGeom prst="rect">
            <a:avLst/>
          </a:prstGeom>
          <a:noFill/>
        </p:spPr>
        <p:txBody>
          <a:bodyPr wrap="none" rtlCol="0">
            <a:spAutoFit/>
          </a:bodyPr>
          <a:lstStyle/>
          <a:p>
            <a:r>
              <a:rPr lang="en-US" sz="2800" dirty="0">
                <a:solidFill>
                  <a:srgbClr val="C00000"/>
                </a:solidFill>
              </a:rPr>
              <a:t>M</a:t>
            </a:r>
            <a:endParaRPr lang="en-US" sz="2400" dirty="0">
              <a:solidFill>
                <a:srgbClr val="C00000"/>
              </a:solidFill>
            </a:endParaRPr>
          </a:p>
        </p:txBody>
      </p:sp>
      <p:sp>
        <p:nvSpPr>
          <p:cNvPr id="5" name="Line 7">
            <a:extLst>
              <a:ext uri="{FF2B5EF4-FFF2-40B4-BE49-F238E27FC236}">
                <a16:creationId xmlns:a16="http://schemas.microsoft.com/office/drawing/2014/main" id="{BC50755F-041A-4FB8-8911-9B9186D58A5E}"/>
              </a:ext>
            </a:extLst>
          </p:cNvPr>
          <p:cNvSpPr>
            <a:spLocks noChangeShapeType="1"/>
          </p:cNvSpPr>
          <p:nvPr/>
        </p:nvSpPr>
        <p:spPr bwMode="auto">
          <a:xfrm>
            <a:off x="3352800" y="5054906"/>
            <a:ext cx="5093189" cy="66264"/>
          </a:xfrm>
          <a:prstGeom prst="line">
            <a:avLst/>
          </a:prstGeom>
          <a:noFill/>
          <a:ln w="9525">
            <a:solidFill>
              <a:srgbClr val="0070C0"/>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7" name="Text Box 11">
            <a:extLst>
              <a:ext uri="{FF2B5EF4-FFF2-40B4-BE49-F238E27FC236}">
                <a16:creationId xmlns:a16="http://schemas.microsoft.com/office/drawing/2014/main" id="{EE972C47-06DE-4B53-85CB-08FC306C3DF7}"/>
              </a:ext>
            </a:extLst>
          </p:cNvPr>
          <p:cNvSpPr txBox="1">
            <a:spLocks noChangeArrowheads="1"/>
          </p:cNvSpPr>
          <p:nvPr/>
        </p:nvSpPr>
        <p:spPr bwMode="auto">
          <a:xfrm>
            <a:off x="2095998" y="3905776"/>
            <a:ext cx="1603851" cy="4616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a:solidFill>
                  <a:srgbClr val="0070C0"/>
                </a:solidFill>
                <a:highlight>
                  <a:srgbClr val="FFFF00"/>
                </a:highlight>
              </a:rPr>
              <a:t>P</a:t>
            </a:r>
            <a:r>
              <a:rPr lang="en-US" altLang="en-US" sz="2400" baseline="-25000" dirty="0">
                <a:solidFill>
                  <a:srgbClr val="0070C0"/>
                </a:solidFill>
                <a:highlight>
                  <a:srgbClr val="FFFF00"/>
                </a:highlight>
              </a:rPr>
              <a:t>J</a:t>
            </a:r>
            <a:r>
              <a:rPr lang="en-US" altLang="en-US" sz="2400" dirty="0">
                <a:solidFill>
                  <a:srgbClr val="0070C0"/>
                </a:solidFill>
                <a:highlight>
                  <a:srgbClr val="FFFF00"/>
                </a:highlight>
              </a:rPr>
              <a:t>=$0.90</a:t>
            </a:r>
          </a:p>
        </p:txBody>
      </p:sp>
      <p:cxnSp>
        <p:nvCxnSpPr>
          <p:cNvPr id="33" name="Straight Connector 2">
            <a:extLst>
              <a:ext uri="{FF2B5EF4-FFF2-40B4-BE49-F238E27FC236}">
                <a16:creationId xmlns:a16="http://schemas.microsoft.com/office/drawing/2014/main" id="{9926D75E-E23C-40D5-816F-5AF0A1C7E89E}"/>
              </a:ext>
            </a:extLst>
          </p:cNvPr>
          <p:cNvCxnSpPr>
            <a:cxnSpLocks noChangeShapeType="1"/>
          </p:cNvCxnSpPr>
          <p:nvPr/>
        </p:nvCxnSpPr>
        <p:spPr bwMode="auto">
          <a:xfrm>
            <a:off x="3377567" y="4169192"/>
            <a:ext cx="3551721" cy="50651"/>
          </a:xfrm>
          <a:prstGeom prst="line">
            <a:avLst/>
          </a:prstGeom>
          <a:noFill/>
          <a:ln w="38100" algn="ctr">
            <a:solidFill>
              <a:srgbClr val="0070C0"/>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cxnSp>
      <p:sp>
        <p:nvSpPr>
          <p:cNvPr id="15" name="Line 14">
            <a:extLst>
              <a:ext uri="{FF2B5EF4-FFF2-40B4-BE49-F238E27FC236}">
                <a16:creationId xmlns:a16="http://schemas.microsoft.com/office/drawing/2014/main" id="{AF83DDD5-3165-4807-9496-184B216698A0}"/>
              </a:ext>
            </a:extLst>
          </p:cNvPr>
          <p:cNvSpPr>
            <a:spLocks noChangeShapeType="1"/>
          </p:cNvSpPr>
          <p:nvPr/>
        </p:nvSpPr>
        <p:spPr bwMode="auto">
          <a:xfrm flipH="1">
            <a:off x="6993572" y="4219843"/>
            <a:ext cx="11913" cy="1780118"/>
          </a:xfrm>
          <a:prstGeom prst="line">
            <a:avLst/>
          </a:prstGeom>
          <a:noFill/>
          <a:ln w="38100">
            <a:solidFill>
              <a:srgbClr val="0070C0"/>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17" name="TextBox 16">
            <a:extLst>
              <a:ext uri="{FF2B5EF4-FFF2-40B4-BE49-F238E27FC236}">
                <a16:creationId xmlns:a16="http://schemas.microsoft.com/office/drawing/2014/main" id="{DD12BFA7-2CFB-4A9D-A65C-BE753FAE84A0}"/>
              </a:ext>
            </a:extLst>
          </p:cNvPr>
          <p:cNvSpPr txBox="1"/>
          <p:nvPr/>
        </p:nvSpPr>
        <p:spPr>
          <a:xfrm>
            <a:off x="7101684" y="3840334"/>
            <a:ext cx="324128" cy="523220"/>
          </a:xfrm>
          <a:prstGeom prst="rect">
            <a:avLst/>
          </a:prstGeom>
          <a:noFill/>
        </p:spPr>
        <p:txBody>
          <a:bodyPr wrap="none" rtlCol="0">
            <a:spAutoFit/>
          </a:bodyPr>
          <a:lstStyle/>
          <a:p>
            <a:r>
              <a:rPr lang="en-US" sz="2800" dirty="0">
                <a:solidFill>
                  <a:srgbClr val="0070C0"/>
                </a:solidFill>
              </a:rPr>
              <a:t>J</a:t>
            </a:r>
            <a:endParaRPr lang="en-US" sz="2400" dirty="0">
              <a:solidFill>
                <a:srgbClr val="0070C0"/>
              </a:solidFill>
            </a:endParaRPr>
          </a:p>
        </p:txBody>
      </p:sp>
      <p:sp>
        <p:nvSpPr>
          <p:cNvPr id="18" name="Oval 17">
            <a:extLst>
              <a:ext uri="{FF2B5EF4-FFF2-40B4-BE49-F238E27FC236}">
                <a16:creationId xmlns:a16="http://schemas.microsoft.com/office/drawing/2014/main" id="{F378912D-A223-441E-BCCF-6F51DCF62B2C}"/>
              </a:ext>
            </a:extLst>
          </p:cNvPr>
          <p:cNvSpPr/>
          <p:nvPr/>
        </p:nvSpPr>
        <p:spPr>
          <a:xfrm>
            <a:off x="6883299" y="4149498"/>
            <a:ext cx="156139" cy="180565"/>
          </a:xfrm>
          <a:prstGeom prst="ellipse">
            <a:avLst/>
          </a:prstGeom>
          <a:solidFill>
            <a:srgbClr val="00B050"/>
          </a:solidFill>
          <a:ln>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US"/>
          </a:p>
        </p:txBody>
      </p:sp>
      <p:sp>
        <p:nvSpPr>
          <p:cNvPr id="21" name="Text Box 16">
            <a:extLst>
              <a:ext uri="{FF2B5EF4-FFF2-40B4-BE49-F238E27FC236}">
                <a16:creationId xmlns:a16="http://schemas.microsoft.com/office/drawing/2014/main" id="{5D5921E7-B334-4354-BBAE-9460C493C47F}"/>
              </a:ext>
            </a:extLst>
          </p:cNvPr>
          <p:cNvSpPr txBox="1">
            <a:spLocks noChangeArrowheads="1"/>
          </p:cNvSpPr>
          <p:nvPr/>
        </p:nvSpPr>
        <p:spPr bwMode="auto">
          <a:xfrm>
            <a:off x="1966731" y="4855060"/>
            <a:ext cx="1377300" cy="4616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b="1" dirty="0">
                <a:solidFill>
                  <a:srgbClr val="0070C0"/>
                </a:solidFill>
                <a:highlight>
                  <a:srgbClr val="FFFF00"/>
                </a:highlight>
              </a:rPr>
              <a:t>C</a:t>
            </a:r>
            <a:r>
              <a:rPr lang="en-US" altLang="en-US" sz="2400" b="1" baseline="-25000" dirty="0">
                <a:solidFill>
                  <a:srgbClr val="0070C0"/>
                </a:solidFill>
                <a:highlight>
                  <a:srgbClr val="FFFF00"/>
                </a:highlight>
              </a:rPr>
              <a:t>2</a:t>
            </a:r>
            <a:r>
              <a:rPr lang="en-US" altLang="en-US" sz="2400" b="1" dirty="0">
                <a:solidFill>
                  <a:srgbClr val="0070C0"/>
                </a:solidFill>
                <a:highlight>
                  <a:srgbClr val="FFFF00"/>
                </a:highlight>
              </a:rPr>
              <a:t>=$0.30</a:t>
            </a:r>
          </a:p>
        </p:txBody>
      </p:sp>
      <p:sp>
        <p:nvSpPr>
          <p:cNvPr id="24" name="Text Box 12">
            <a:extLst>
              <a:ext uri="{FF2B5EF4-FFF2-40B4-BE49-F238E27FC236}">
                <a16:creationId xmlns:a16="http://schemas.microsoft.com/office/drawing/2014/main" id="{898BEB84-B460-4968-995E-07302E6DF5FA}"/>
              </a:ext>
            </a:extLst>
          </p:cNvPr>
          <p:cNvSpPr txBox="1">
            <a:spLocks noChangeArrowheads="1"/>
          </p:cNvSpPr>
          <p:nvPr/>
        </p:nvSpPr>
        <p:spPr bwMode="auto">
          <a:xfrm>
            <a:off x="8610084" y="4855059"/>
            <a:ext cx="492443" cy="4616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a:solidFill>
                  <a:srgbClr val="0070C0"/>
                </a:solidFill>
              </a:rPr>
              <a:t>C</a:t>
            </a:r>
            <a:r>
              <a:rPr lang="en-US" altLang="en-US" sz="2400" baseline="-25000" dirty="0">
                <a:solidFill>
                  <a:srgbClr val="0070C0"/>
                </a:solidFill>
              </a:rPr>
              <a:t>2</a:t>
            </a:r>
            <a:endParaRPr lang="en-US" altLang="en-US" sz="2400" dirty="0">
              <a:solidFill>
                <a:srgbClr val="0070C0"/>
              </a:solidFill>
            </a:endParaRPr>
          </a:p>
        </p:txBody>
      </p:sp>
      <p:sp>
        <p:nvSpPr>
          <p:cNvPr id="26" name="Text Box 13">
            <a:extLst>
              <a:ext uri="{FF2B5EF4-FFF2-40B4-BE49-F238E27FC236}">
                <a16:creationId xmlns:a16="http://schemas.microsoft.com/office/drawing/2014/main" id="{F769C894-0F17-474F-9A95-DA24C532B5EE}"/>
              </a:ext>
            </a:extLst>
          </p:cNvPr>
          <p:cNvSpPr txBox="1">
            <a:spLocks noChangeArrowheads="1"/>
          </p:cNvSpPr>
          <p:nvPr/>
        </p:nvSpPr>
        <p:spPr bwMode="auto">
          <a:xfrm>
            <a:off x="6557098" y="5997469"/>
            <a:ext cx="1447793" cy="4616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err="1">
                <a:solidFill>
                  <a:srgbClr val="0070C0"/>
                </a:solidFill>
              </a:rPr>
              <a:t>Q</a:t>
            </a:r>
            <a:r>
              <a:rPr lang="en-US" altLang="en-US" sz="2400" baseline="-25000" dirty="0" err="1">
                <a:solidFill>
                  <a:srgbClr val="0070C0"/>
                </a:solidFill>
              </a:rPr>
              <a:t>J</a:t>
            </a:r>
            <a:r>
              <a:rPr lang="en-US" altLang="en-US" sz="2400" dirty="0">
                <a:solidFill>
                  <a:srgbClr val="0070C0"/>
                </a:solidFill>
              </a:rPr>
              <a:t>=1200</a:t>
            </a:r>
          </a:p>
        </p:txBody>
      </p:sp>
      <p:sp>
        <p:nvSpPr>
          <p:cNvPr id="14" name="Text Box 19">
            <a:extLst>
              <a:ext uri="{FF2B5EF4-FFF2-40B4-BE49-F238E27FC236}">
                <a16:creationId xmlns:a16="http://schemas.microsoft.com/office/drawing/2014/main" id="{B02C3A5A-4BCC-4115-9BE3-F3D2400ADE1C}"/>
              </a:ext>
            </a:extLst>
          </p:cNvPr>
          <p:cNvSpPr txBox="1">
            <a:spLocks noChangeArrowheads="1"/>
          </p:cNvSpPr>
          <p:nvPr/>
        </p:nvSpPr>
        <p:spPr bwMode="auto">
          <a:xfrm>
            <a:off x="468392" y="771434"/>
            <a:ext cx="3078920" cy="1200329"/>
          </a:xfrm>
          <a:prstGeom prst="rect">
            <a:avLst/>
          </a:prstGeom>
          <a:noFill/>
          <a:ln w="38100">
            <a:solidFill>
              <a:srgbClr val="0070C0"/>
            </a:solidFill>
            <a:miter lim="800000"/>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b="1" i="1" dirty="0">
                <a:solidFill>
                  <a:srgbClr val="0070C0"/>
                </a:solidFill>
              </a:rPr>
              <a:t>Assume next:</a:t>
            </a:r>
            <a:br>
              <a:rPr lang="en-US" altLang="en-US" sz="2400" b="1" i="1" dirty="0">
                <a:solidFill>
                  <a:srgbClr val="0070C0"/>
                </a:solidFill>
              </a:rPr>
            </a:br>
            <a:r>
              <a:rPr lang="en-US" altLang="en-US" sz="2400" b="1" i="1" dirty="0">
                <a:solidFill>
                  <a:srgbClr val="0070C0"/>
                </a:solidFill>
              </a:rPr>
              <a:t>New cost = </a:t>
            </a:r>
            <a:r>
              <a:rPr lang="en-US" altLang="en-US" sz="2400" b="1" i="1" dirty="0">
                <a:solidFill>
                  <a:srgbClr val="0070C0"/>
                </a:solidFill>
                <a:highlight>
                  <a:srgbClr val="FFFF00"/>
                </a:highlight>
              </a:rPr>
              <a:t>$0.30.  </a:t>
            </a:r>
          </a:p>
          <a:p>
            <a:pPr>
              <a:spcBef>
                <a:spcPct val="0"/>
              </a:spcBef>
              <a:buFontTx/>
              <a:buNone/>
            </a:pPr>
            <a:r>
              <a:rPr lang="en-US" altLang="en-US" sz="2400" b="1" i="1" dirty="0">
                <a:solidFill>
                  <a:srgbClr val="0070C0"/>
                </a:solidFill>
              </a:rPr>
              <a:t>JV joint price = $0.90. </a:t>
            </a:r>
            <a:endParaRPr lang="en-US" altLang="en-US" sz="2400" b="1" dirty="0">
              <a:solidFill>
                <a:srgbClr val="0070C0"/>
              </a:solidFill>
            </a:endParaRPr>
          </a:p>
        </p:txBody>
      </p:sp>
    </p:spTree>
    <p:extLst>
      <p:ext uri="{BB962C8B-B14F-4D97-AF65-F5344CB8AC3E}">
        <p14:creationId xmlns:p14="http://schemas.microsoft.com/office/powerpoint/2010/main" val="4079338533"/>
      </p:ext>
    </p:extLst>
  </p:cSld>
  <p:clrMapOvr>
    <a:masterClrMapping/>
  </p:clrMapOvr>
  <p:transition/>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4" name="Rectangle 2">
            <a:extLst>
              <a:ext uri="{FF2B5EF4-FFF2-40B4-BE49-F238E27FC236}">
                <a16:creationId xmlns:a16="http://schemas.microsoft.com/office/drawing/2014/main" id="{2D7363D3-9B1E-4E87-9D29-43AD1751931C}"/>
              </a:ext>
            </a:extLst>
          </p:cNvPr>
          <p:cNvSpPr>
            <a:spLocks noGrp="1"/>
          </p:cNvSpPr>
          <p:nvPr>
            <p:ph type="title"/>
          </p:nvPr>
        </p:nvSpPr>
        <p:spPr>
          <a:xfrm>
            <a:off x="544013" y="222447"/>
            <a:ext cx="7793038" cy="1462088"/>
          </a:xfrm>
        </p:spPr>
        <p:txBody>
          <a:bodyPr/>
          <a:lstStyle/>
          <a:p>
            <a:pPr eaLnBrk="1" hangingPunct="1"/>
            <a:r>
              <a:rPr lang="en-US" altLang="en-US" sz="2800" dirty="0"/>
              <a:t>Basic Economics: Conflicting Competitive Forces. </a:t>
            </a:r>
            <a:br>
              <a:rPr lang="en-US" altLang="en-US" sz="4000" dirty="0"/>
            </a:br>
            <a:r>
              <a:rPr lang="en-US" altLang="en-US" sz="2800" dirty="0">
                <a:solidFill>
                  <a:srgbClr val="C00000"/>
                </a:solidFill>
              </a:rPr>
              <a:t>Upward </a:t>
            </a:r>
            <a:r>
              <a:rPr lang="en-US" altLang="en-US" sz="2800" dirty="0"/>
              <a:t>vs </a:t>
            </a:r>
            <a:r>
              <a:rPr lang="en-US" altLang="en-US" sz="2800" dirty="0">
                <a:solidFill>
                  <a:srgbClr val="00B050"/>
                </a:solidFill>
              </a:rPr>
              <a:t>Downward </a:t>
            </a:r>
            <a:r>
              <a:rPr lang="en-US" altLang="en-US" sz="2800" dirty="0"/>
              <a:t>Pricing Pressure</a:t>
            </a:r>
            <a:br>
              <a:rPr lang="en-US" altLang="en-US" sz="2400" dirty="0"/>
            </a:br>
            <a:endParaRPr lang="en-US" altLang="en-US" sz="4000" dirty="0"/>
          </a:p>
        </p:txBody>
      </p:sp>
      <p:sp>
        <p:nvSpPr>
          <p:cNvPr id="23555" name="Rectangle 3">
            <a:extLst>
              <a:ext uri="{FF2B5EF4-FFF2-40B4-BE49-F238E27FC236}">
                <a16:creationId xmlns:a16="http://schemas.microsoft.com/office/drawing/2014/main" id="{71659979-5678-48F3-B856-057A788D7649}"/>
              </a:ext>
            </a:extLst>
          </p:cNvPr>
          <p:cNvSpPr>
            <a:spLocks noGrp="1"/>
          </p:cNvSpPr>
          <p:nvPr>
            <p:ph idx="1"/>
          </p:nvPr>
        </p:nvSpPr>
        <p:spPr/>
        <p:txBody>
          <a:bodyPr/>
          <a:lstStyle/>
          <a:p>
            <a:pPr eaLnBrk="1" hangingPunct="1">
              <a:buFont typeface="Wingdings" panose="05000000000000000000" pitchFamily="2" charset="2"/>
              <a:buNone/>
            </a:pPr>
            <a:r>
              <a:rPr lang="en-US" altLang="en-US" dirty="0"/>
              <a:t> </a:t>
            </a:r>
          </a:p>
        </p:txBody>
      </p:sp>
      <p:sp>
        <p:nvSpPr>
          <p:cNvPr id="23556" name="Slide Number Placeholder 5">
            <a:extLst>
              <a:ext uri="{FF2B5EF4-FFF2-40B4-BE49-F238E27FC236}">
                <a16:creationId xmlns:a16="http://schemas.microsoft.com/office/drawing/2014/main" id="{E76BB860-124E-475A-976B-99E62F42FE87}"/>
              </a:ext>
            </a:extLst>
          </p:cNvPr>
          <p:cNvSpPr>
            <a:spLocks noGrp="1"/>
          </p:cNvSpPr>
          <p:nvPr>
            <p:ph type="sldNum" sz="quarter" idx="12"/>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fld id="{954DE6A8-9268-48CC-8981-0A82DADCA316}" type="slidenum">
              <a:rPr lang="en-US" altLang="en-US" sz="1400">
                <a:latin typeface="Tahoma" panose="020B0604030504040204" pitchFamily="34" charset="0"/>
              </a:rPr>
              <a:pPr>
                <a:spcBef>
                  <a:spcPct val="0"/>
                </a:spcBef>
                <a:buFontTx/>
                <a:buNone/>
              </a:pPr>
              <a:t>41</a:t>
            </a:fld>
            <a:endParaRPr lang="en-US" altLang="en-US" sz="1400">
              <a:latin typeface="Tahoma" panose="020B0604030504040204" pitchFamily="34" charset="0"/>
            </a:endParaRPr>
          </a:p>
        </p:txBody>
      </p:sp>
      <p:sp>
        <p:nvSpPr>
          <p:cNvPr id="23557" name="Line 5">
            <a:extLst>
              <a:ext uri="{FF2B5EF4-FFF2-40B4-BE49-F238E27FC236}">
                <a16:creationId xmlns:a16="http://schemas.microsoft.com/office/drawing/2014/main" id="{FB9AC7B8-3225-4DDC-B598-819D1545EB0D}"/>
              </a:ext>
            </a:extLst>
          </p:cNvPr>
          <p:cNvSpPr>
            <a:spLocks noChangeShapeType="1"/>
          </p:cNvSpPr>
          <p:nvPr/>
        </p:nvSpPr>
        <p:spPr bwMode="auto">
          <a:xfrm>
            <a:off x="3352800" y="2286000"/>
            <a:ext cx="0" cy="32004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23558" name="Line 6">
            <a:extLst>
              <a:ext uri="{FF2B5EF4-FFF2-40B4-BE49-F238E27FC236}">
                <a16:creationId xmlns:a16="http://schemas.microsoft.com/office/drawing/2014/main" id="{6B03E271-6BBC-4916-ABAE-31B873A7B0D3}"/>
              </a:ext>
            </a:extLst>
          </p:cNvPr>
          <p:cNvSpPr>
            <a:spLocks noChangeShapeType="1"/>
          </p:cNvSpPr>
          <p:nvPr/>
        </p:nvSpPr>
        <p:spPr bwMode="auto">
          <a:xfrm>
            <a:off x="3352800" y="5486400"/>
            <a:ext cx="5181600" cy="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23559" name="Line 7">
            <a:extLst>
              <a:ext uri="{FF2B5EF4-FFF2-40B4-BE49-F238E27FC236}">
                <a16:creationId xmlns:a16="http://schemas.microsoft.com/office/drawing/2014/main" id="{9031967F-8010-4A47-983E-2FAADA520391}"/>
              </a:ext>
            </a:extLst>
          </p:cNvPr>
          <p:cNvSpPr>
            <a:spLocks noChangeShapeType="1"/>
          </p:cNvSpPr>
          <p:nvPr/>
        </p:nvSpPr>
        <p:spPr bwMode="auto">
          <a:xfrm>
            <a:off x="3810000" y="2057400"/>
            <a:ext cx="4419600" cy="31242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23560" name="Line 8">
            <a:extLst>
              <a:ext uri="{FF2B5EF4-FFF2-40B4-BE49-F238E27FC236}">
                <a16:creationId xmlns:a16="http://schemas.microsoft.com/office/drawing/2014/main" id="{690CAEE2-6721-4535-8D15-11546EFC1575}"/>
              </a:ext>
            </a:extLst>
          </p:cNvPr>
          <p:cNvSpPr>
            <a:spLocks noChangeShapeType="1"/>
          </p:cNvSpPr>
          <p:nvPr/>
        </p:nvSpPr>
        <p:spPr bwMode="auto">
          <a:xfrm>
            <a:off x="3352800" y="3886200"/>
            <a:ext cx="3048000" cy="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23561" name="Text Box 14">
            <a:extLst>
              <a:ext uri="{FF2B5EF4-FFF2-40B4-BE49-F238E27FC236}">
                <a16:creationId xmlns:a16="http://schemas.microsoft.com/office/drawing/2014/main" id="{257341C7-75DD-4E18-BE6E-3146EB2C2AC2}"/>
              </a:ext>
            </a:extLst>
          </p:cNvPr>
          <p:cNvSpPr txBox="1">
            <a:spLocks noChangeArrowheads="1"/>
          </p:cNvSpPr>
          <p:nvPr/>
        </p:nvSpPr>
        <p:spPr bwMode="auto">
          <a:xfrm>
            <a:off x="2879726" y="3622675"/>
            <a:ext cx="4556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a:t>P</a:t>
            </a:r>
            <a:r>
              <a:rPr lang="en-US" altLang="en-US" sz="2400" baseline="-25000"/>
              <a:t>1</a:t>
            </a:r>
            <a:endParaRPr lang="en-US" altLang="en-US" sz="2400"/>
          </a:p>
        </p:txBody>
      </p:sp>
      <p:sp>
        <p:nvSpPr>
          <p:cNvPr id="23562" name="Text Box 16">
            <a:extLst>
              <a:ext uri="{FF2B5EF4-FFF2-40B4-BE49-F238E27FC236}">
                <a16:creationId xmlns:a16="http://schemas.microsoft.com/office/drawing/2014/main" id="{1D824A77-FD84-4285-855A-578433EC0E10}"/>
              </a:ext>
            </a:extLst>
          </p:cNvPr>
          <p:cNvSpPr txBox="1">
            <a:spLocks noChangeArrowheads="1"/>
          </p:cNvSpPr>
          <p:nvPr/>
        </p:nvSpPr>
        <p:spPr bwMode="auto">
          <a:xfrm>
            <a:off x="8229600" y="4191000"/>
            <a:ext cx="48895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a:t>C</a:t>
            </a:r>
            <a:r>
              <a:rPr lang="en-US" altLang="en-US" sz="2400" baseline="-25000"/>
              <a:t>1</a:t>
            </a:r>
            <a:endParaRPr lang="en-US" altLang="en-US" sz="2400"/>
          </a:p>
        </p:txBody>
      </p:sp>
      <p:sp>
        <p:nvSpPr>
          <p:cNvPr id="23563" name="Line 18">
            <a:extLst>
              <a:ext uri="{FF2B5EF4-FFF2-40B4-BE49-F238E27FC236}">
                <a16:creationId xmlns:a16="http://schemas.microsoft.com/office/drawing/2014/main" id="{E45892F8-DB19-47BD-B764-9A978AE20EFF}"/>
              </a:ext>
            </a:extLst>
          </p:cNvPr>
          <p:cNvSpPr>
            <a:spLocks noChangeShapeType="1"/>
          </p:cNvSpPr>
          <p:nvPr/>
        </p:nvSpPr>
        <p:spPr bwMode="auto">
          <a:xfrm>
            <a:off x="6400800" y="3886200"/>
            <a:ext cx="0" cy="16764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cxnSp>
        <p:nvCxnSpPr>
          <p:cNvPr id="23564" name="Straight Connector 2">
            <a:extLst>
              <a:ext uri="{FF2B5EF4-FFF2-40B4-BE49-F238E27FC236}">
                <a16:creationId xmlns:a16="http://schemas.microsoft.com/office/drawing/2014/main" id="{CD1EB502-F3F1-467E-AB24-9809A0B7C7BD}"/>
              </a:ext>
            </a:extLst>
          </p:cNvPr>
          <p:cNvCxnSpPr>
            <a:cxnSpLocks noChangeShapeType="1"/>
          </p:cNvCxnSpPr>
          <p:nvPr/>
        </p:nvCxnSpPr>
        <p:spPr bwMode="auto">
          <a:xfrm>
            <a:off x="3352801" y="4419600"/>
            <a:ext cx="4632325" cy="0"/>
          </a:xfrm>
          <a:prstGeom prst="line">
            <a:avLst/>
          </a:prstGeom>
          <a:noFill/>
          <a:ln w="9525" algn="ctr">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cxnSp>
      <p:sp>
        <p:nvSpPr>
          <p:cNvPr id="23565" name="Rectangle 19">
            <a:extLst>
              <a:ext uri="{FF2B5EF4-FFF2-40B4-BE49-F238E27FC236}">
                <a16:creationId xmlns:a16="http://schemas.microsoft.com/office/drawing/2014/main" id="{4694AB31-828B-40A2-8084-2354A2B63F53}"/>
              </a:ext>
            </a:extLst>
          </p:cNvPr>
          <p:cNvSpPr>
            <a:spLocks noChangeArrowheads="1"/>
          </p:cNvSpPr>
          <p:nvPr/>
        </p:nvSpPr>
        <p:spPr bwMode="auto">
          <a:xfrm>
            <a:off x="6019800" y="5486400"/>
            <a:ext cx="533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a:t>Q</a:t>
            </a:r>
            <a:r>
              <a:rPr lang="en-US" altLang="en-US" sz="2400" baseline="-25000"/>
              <a:t>1</a:t>
            </a:r>
          </a:p>
        </p:txBody>
      </p:sp>
      <p:cxnSp>
        <p:nvCxnSpPr>
          <p:cNvPr id="23566" name="Straight Connector 2">
            <a:extLst>
              <a:ext uri="{FF2B5EF4-FFF2-40B4-BE49-F238E27FC236}">
                <a16:creationId xmlns:a16="http://schemas.microsoft.com/office/drawing/2014/main" id="{F80DCA40-FFBD-422C-AB56-2F9A79CA56B4}"/>
              </a:ext>
            </a:extLst>
          </p:cNvPr>
          <p:cNvCxnSpPr>
            <a:cxnSpLocks noChangeShapeType="1"/>
          </p:cNvCxnSpPr>
          <p:nvPr/>
        </p:nvCxnSpPr>
        <p:spPr bwMode="auto">
          <a:xfrm>
            <a:off x="3335339" y="4876800"/>
            <a:ext cx="4632325" cy="0"/>
          </a:xfrm>
          <a:prstGeom prst="line">
            <a:avLst/>
          </a:prstGeom>
          <a:noFill/>
          <a:ln w="9525" algn="ctr">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cxnSp>
      <p:sp>
        <p:nvSpPr>
          <p:cNvPr id="23567" name="Text Box 16">
            <a:extLst>
              <a:ext uri="{FF2B5EF4-FFF2-40B4-BE49-F238E27FC236}">
                <a16:creationId xmlns:a16="http://schemas.microsoft.com/office/drawing/2014/main" id="{BCCDF93E-15D0-4AB3-A90F-37D61EF94952}"/>
              </a:ext>
            </a:extLst>
          </p:cNvPr>
          <p:cNvSpPr txBox="1">
            <a:spLocks noChangeArrowheads="1"/>
          </p:cNvSpPr>
          <p:nvPr/>
        </p:nvSpPr>
        <p:spPr bwMode="auto">
          <a:xfrm>
            <a:off x="8229601" y="4618038"/>
            <a:ext cx="492125" cy="46196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a:t>C</a:t>
            </a:r>
            <a:r>
              <a:rPr lang="en-US" altLang="en-US" sz="2400" baseline="-25000"/>
              <a:t>2</a:t>
            </a:r>
            <a:endParaRPr lang="en-US" altLang="en-US" sz="2400"/>
          </a:p>
        </p:txBody>
      </p:sp>
      <p:cxnSp>
        <p:nvCxnSpPr>
          <p:cNvPr id="7" name="Curved Connector 6">
            <a:extLst>
              <a:ext uri="{FF2B5EF4-FFF2-40B4-BE49-F238E27FC236}">
                <a16:creationId xmlns:a16="http://schemas.microsoft.com/office/drawing/2014/main" id="{80C791B6-D9AE-4C41-9ECD-9B5AF301AE2E}"/>
              </a:ext>
            </a:extLst>
          </p:cNvPr>
          <p:cNvCxnSpPr/>
          <p:nvPr/>
        </p:nvCxnSpPr>
        <p:spPr bwMode="auto">
          <a:xfrm rot="5400000" flipH="1" flipV="1">
            <a:off x="2574133" y="3201194"/>
            <a:ext cx="838200" cy="227013"/>
          </a:xfrm>
          <a:prstGeom prst="curvedConnector3">
            <a:avLst>
              <a:gd name="adj1" fmla="val 34689"/>
            </a:avLst>
          </a:prstGeom>
          <a:ln w="38100">
            <a:solidFill>
              <a:srgbClr val="C00000"/>
            </a:solidFill>
            <a:headEnd type="none" w="med" len="med"/>
            <a:tailEnd type="arrow"/>
          </a:ln>
        </p:spPr>
        <p:style>
          <a:lnRef idx="2">
            <a:schemeClr val="accent4"/>
          </a:lnRef>
          <a:fillRef idx="0">
            <a:schemeClr val="accent4"/>
          </a:fillRef>
          <a:effectRef idx="1">
            <a:schemeClr val="accent4"/>
          </a:effectRef>
          <a:fontRef idx="minor">
            <a:schemeClr val="tx1"/>
          </a:fontRef>
        </p:style>
      </p:cxnSp>
      <p:cxnSp>
        <p:nvCxnSpPr>
          <p:cNvPr id="11" name="Curved Connector 10">
            <a:extLst>
              <a:ext uri="{FF2B5EF4-FFF2-40B4-BE49-F238E27FC236}">
                <a16:creationId xmlns:a16="http://schemas.microsoft.com/office/drawing/2014/main" id="{4BC40A1A-1CC1-4928-8675-38FBC9DEE890}"/>
              </a:ext>
            </a:extLst>
          </p:cNvPr>
          <p:cNvCxnSpPr/>
          <p:nvPr/>
        </p:nvCxnSpPr>
        <p:spPr bwMode="auto">
          <a:xfrm rot="16200000" flipH="1">
            <a:off x="2613026" y="4306888"/>
            <a:ext cx="762000" cy="225425"/>
          </a:xfrm>
          <a:prstGeom prst="curvedConnector3">
            <a:avLst>
              <a:gd name="adj1" fmla="val 35263"/>
            </a:avLst>
          </a:prstGeom>
          <a:ln w="38100">
            <a:solidFill>
              <a:srgbClr val="00B050"/>
            </a:solidFill>
            <a:headEnd type="none" w="med" len="med"/>
            <a:tailEnd type="arrow"/>
          </a:ln>
        </p:spPr>
        <p:style>
          <a:lnRef idx="2">
            <a:schemeClr val="accent4"/>
          </a:lnRef>
          <a:fillRef idx="0">
            <a:schemeClr val="accent4"/>
          </a:fillRef>
          <a:effectRef idx="1">
            <a:schemeClr val="accent4"/>
          </a:effectRef>
          <a:fontRef idx="minor">
            <a:schemeClr val="tx1"/>
          </a:fontRef>
        </p:style>
      </p:cxnSp>
      <p:sp>
        <p:nvSpPr>
          <p:cNvPr id="18" name="Oval 17">
            <a:extLst>
              <a:ext uri="{FF2B5EF4-FFF2-40B4-BE49-F238E27FC236}">
                <a16:creationId xmlns:a16="http://schemas.microsoft.com/office/drawing/2014/main" id="{44E18C58-0E75-45CD-B6FB-F47470D74436}"/>
              </a:ext>
            </a:extLst>
          </p:cNvPr>
          <p:cNvSpPr/>
          <p:nvPr/>
        </p:nvSpPr>
        <p:spPr>
          <a:xfrm>
            <a:off x="6361113" y="3783014"/>
            <a:ext cx="152400" cy="206375"/>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US"/>
          </a:p>
        </p:txBody>
      </p:sp>
      <p:sp>
        <p:nvSpPr>
          <p:cNvPr id="19" name="Content Placeholder 1">
            <a:extLst>
              <a:ext uri="{FF2B5EF4-FFF2-40B4-BE49-F238E27FC236}">
                <a16:creationId xmlns:a16="http://schemas.microsoft.com/office/drawing/2014/main" id="{299C41C2-61E0-4C44-8C09-E1D811380700}"/>
              </a:ext>
            </a:extLst>
          </p:cNvPr>
          <p:cNvSpPr txBox="1">
            <a:spLocks/>
          </p:cNvSpPr>
          <p:nvPr/>
        </p:nvSpPr>
        <p:spPr>
          <a:xfrm>
            <a:off x="8947631" y="538832"/>
            <a:ext cx="2971799" cy="6109611"/>
          </a:xfrm>
          <a:prstGeom prst="rect">
            <a:avLst/>
          </a:prstGeom>
          <a:ln w="38100">
            <a:solidFill>
              <a:schemeClr val="tx1"/>
            </a:solidFill>
          </a:ln>
        </p:spPr>
        <p:txBody>
          <a:bodyPr vert="horz" lIns="91440" tIns="45720" rIns="91440" bIns="45720" rtlCol="0">
            <a:normAutofit fontScale="85000" lnSpcReduction="10000"/>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137160" indent="0">
              <a:lnSpc>
                <a:spcPct val="100000"/>
              </a:lnSpc>
              <a:spcBef>
                <a:spcPts val="0"/>
              </a:spcBef>
              <a:buNone/>
            </a:pPr>
            <a:r>
              <a:rPr lang="en-US" altLang="en-US" sz="2400" dirty="0">
                <a:cs typeface="Tahoma" panose="020B0604030504040204" pitchFamily="34" charset="0"/>
              </a:rPr>
              <a:t>Joint pricing tends to increase price, relative to competition </a:t>
            </a:r>
            <a:br>
              <a:rPr lang="en-US" altLang="en-US" sz="2400" dirty="0">
                <a:cs typeface="Tahoma" panose="020B0604030504040204" pitchFamily="34" charset="0"/>
              </a:rPr>
            </a:br>
            <a:r>
              <a:rPr lang="en-US" altLang="en-US" sz="2400" dirty="0">
                <a:cs typeface="Tahoma" panose="020B0604030504040204" pitchFamily="34" charset="0"/>
              </a:rPr>
              <a:t>(</a:t>
            </a:r>
            <a:r>
              <a:rPr lang="en-US" altLang="en-US" sz="2200" b="1" i="1" dirty="0">
                <a:solidFill>
                  <a:srgbClr val="C00000"/>
                </a:solidFill>
                <a:cs typeface="Tahoma" panose="020B0604030504040204" pitchFamily="34" charset="0"/>
              </a:rPr>
              <a:t>Upward pricing pressure</a:t>
            </a:r>
            <a:r>
              <a:rPr lang="en-US" altLang="en-US" sz="2400" dirty="0">
                <a:cs typeface="Tahoma" panose="020B0604030504040204" pitchFamily="34" charset="0"/>
              </a:rPr>
              <a:t>)</a:t>
            </a:r>
            <a:br>
              <a:rPr lang="en-US" altLang="en-US" sz="2200" b="1" i="1" dirty="0">
                <a:solidFill>
                  <a:srgbClr val="FF0000"/>
                </a:solidFill>
                <a:cs typeface="Tahoma" panose="020B0604030504040204" pitchFamily="34" charset="0"/>
              </a:rPr>
            </a:br>
            <a:endParaRPr lang="en-US" altLang="en-US" sz="2200" b="1" i="1" dirty="0">
              <a:solidFill>
                <a:srgbClr val="FF0000"/>
              </a:solidFill>
              <a:cs typeface="Tahoma" panose="020B0604030504040204" pitchFamily="34" charset="0"/>
            </a:endParaRPr>
          </a:p>
          <a:p>
            <a:pPr marL="137160" indent="0">
              <a:lnSpc>
                <a:spcPct val="100000"/>
              </a:lnSpc>
              <a:spcBef>
                <a:spcPts val="0"/>
              </a:spcBef>
              <a:buNone/>
            </a:pPr>
            <a:r>
              <a:rPr lang="en-US" altLang="en-US" sz="2400" dirty="0">
                <a:cs typeface="Tahoma" panose="020B0604030504040204" pitchFamily="34" charset="0"/>
              </a:rPr>
              <a:t>Cost reduction tends to decrease price, relative to initial point </a:t>
            </a:r>
            <a:r>
              <a:rPr lang="en-US" altLang="en-US" sz="3000" dirty="0">
                <a:cs typeface="Tahoma" panose="020B0604030504040204" pitchFamily="34" charset="0"/>
              </a:rPr>
              <a:t>(</a:t>
            </a:r>
            <a:r>
              <a:rPr lang="en-US" altLang="en-US" sz="2200" b="1" i="1" dirty="0">
                <a:solidFill>
                  <a:srgbClr val="00B050"/>
                </a:solidFill>
                <a:cs typeface="Tahoma" panose="020B0604030504040204" pitchFamily="34" charset="0"/>
              </a:rPr>
              <a:t>Downward pricing pressure</a:t>
            </a:r>
            <a:r>
              <a:rPr lang="en-US" altLang="en-US" sz="3000" dirty="0">
                <a:cs typeface="Tahoma" panose="020B0604030504040204" pitchFamily="34" charset="0"/>
              </a:rPr>
              <a:t>)</a:t>
            </a:r>
            <a:br>
              <a:rPr lang="en-US" altLang="en-US" sz="2200" b="1" i="1" dirty="0">
                <a:cs typeface="Tahoma" panose="020B0604030504040204" pitchFamily="34" charset="0"/>
              </a:rPr>
            </a:br>
            <a:endParaRPr lang="en-US" altLang="en-US" sz="2200" b="1" i="1" dirty="0">
              <a:cs typeface="Tahoma" panose="020B0604030504040204" pitchFamily="34" charset="0"/>
            </a:endParaRPr>
          </a:p>
          <a:p>
            <a:pPr marL="137160" indent="0">
              <a:spcBef>
                <a:spcPts val="0"/>
              </a:spcBef>
              <a:buNone/>
            </a:pPr>
            <a:r>
              <a:rPr lang="en-US" altLang="en-US" sz="2600" dirty="0">
                <a:cs typeface="Tahoma" panose="020B0604030504040204" pitchFamily="34" charset="0"/>
              </a:rPr>
              <a:t>Whether price rises or falls depends on resolution of these conflicting forces</a:t>
            </a:r>
            <a:br>
              <a:rPr lang="en-US" altLang="en-US" sz="2600" dirty="0">
                <a:cs typeface="Tahoma" panose="020B0604030504040204" pitchFamily="34" charset="0"/>
              </a:rPr>
            </a:br>
            <a:endParaRPr lang="en-US" altLang="en-US" sz="2600" dirty="0">
              <a:cs typeface="Tahoma" panose="020B0604030504040204" pitchFamily="34" charset="0"/>
            </a:endParaRPr>
          </a:p>
          <a:p>
            <a:pPr lvl="1" indent="-91440">
              <a:spcBef>
                <a:spcPts val="0"/>
              </a:spcBef>
            </a:pPr>
            <a:r>
              <a:rPr lang="en-US" altLang="en-US" sz="2200" dirty="0">
                <a:cs typeface="Tahoma" panose="020B0604030504040204" pitchFamily="34" charset="0"/>
              </a:rPr>
              <a:t>  Small cost reductions </a:t>
            </a:r>
            <a:r>
              <a:rPr lang="en-US" altLang="en-US" sz="2200" dirty="0">
                <a:cs typeface="Tahoma" panose="020B0604030504040204" pitchFamily="34" charset="0"/>
                <a:sym typeface="Wingdings" panose="05000000000000000000" pitchFamily="2" charset="2"/>
              </a:rPr>
              <a:t> </a:t>
            </a:r>
            <a:r>
              <a:rPr lang="en-US" altLang="en-US" sz="2200" dirty="0">
                <a:solidFill>
                  <a:srgbClr val="C00000"/>
                </a:solidFill>
                <a:cs typeface="Tahoma" panose="020B0604030504040204" pitchFamily="34" charset="0"/>
                <a:sym typeface="Wingdings" panose="05000000000000000000" pitchFamily="2" charset="2"/>
              </a:rPr>
              <a:t>price rises</a:t>
            </a:r>
            <a:br>
              <a:rPr lang="en-US" altLang="en-US" sz="2200" dirty="0">
                <a:solidFill>
                  <a:srgbClr val="FF0000"/>
                </a:solidFill>
                <a:cs typeface="Tahoma" panose="020B0604030504040204" pitchFamily="34" charset="0"/>
                <a:sym typeface="Wingdings" panose="05000000000000000000" pitchFamily="2" charset="2"/>
              </a:rPr>
            </a:br>
            <a:endParaRPr lang="en-US" altLang="en-US" sz="2200" dirty="0">
              <a:solidFill>
                <a:srgbClr val="FF0000"/>
              </a:solidFill>
              <a:cs typeface="Tahoma" panose="020B0604030504040204" pitchFamily="34" charset="0"/>
              <a:sym typeface="Wingdings" panose="05000000000000000000" pitchFamily="2" charset="2"/>
            </a:endParaRPr>
          </a:p>
          <a:p>
            <a:pPr lvl="1" indent="-91440">
              <a:spcBef>
                <a:spcPts val="0"/>
              </a:spcBef>
            </a:pPr>
            <a:r>
              <a:rPr lang="en-US" altLang="en-US" sz="2200" dirty="0">
                <a:cs typeface="Tahoma" panose="020B0604030504040204" pitchFamily="34" charset="0"/>
                <a:sym typeface="Wingdings" panose="05000000000000000000" pitchFamily="2" charset="2"/>
              </a:rPr>
              <a:t>  Large cost reductions  </a:t>
            </a:r>
            <a:r>
              <a:rPr lang="en-US" altLang="en-US" sz="2200" dirty="0">
                <a:solidFill>
                  <a:srgbClr val="00B050"/>
                </a:solidFill>
                <a:cs typeface="Tahoma" panose="020B0604030504040204" pitchFamily="34" charset="0"/>
                <a:sym typeface="Wingdings" panose="05000000000000000000" pitchFamily="2" charset="2"/>
              </a:rPr>
              <a:t>price falls</a:t>
            </a:r>
          </a:p>
        </p:txBody>
      </p:sp>
    </p:spTree>
  </p:cSld>
  <p:clrMapOvr>
    <a:masterClrMapping/>
  </p:clrMapOvr>
  <p:transition/>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5" name="Rectangle 2">
            <a:extLst>
              <a:ext uri="{FF2B5EF4-FFF2-40B4-BE49-F238E27FC236}">
                <a16:creationId xmlns:a16="http://schemas.microsoft.com/office/drawing/2014/main" id="{5064B3B3-FED5-4681-8E50-5123C9A516F3}"/>
              </a:ext>
            </a:extLst>
          </p:cNvPr>
          <p:cNvSpPr>
            <a:spLocks noGrp="1" noChangeArrowheads="1"/>
          </p:cNvSpPr>
          <p:nvPr>
            <p:ph type="title"/>
          </p:nvPr>
        </p:nvSpPr>
        <p:spPr>
          <a:xfrm>
            <a:off x="575353" y="-124240"/>
            <a:ext cx="9500509" cy="1219200"/>
          </a:xfrm>
        </p:spPr>
        <p:txBody>
          <a:bodyPr rtlCol="0">
            <a:normAutofit fontScale="90000"/>
          </a:bodyPr>
          <a:lstStyle/>
          <a:p>
            <a:pPr>
              <a:lnSpc>
                <a:spcPct val="75000"/>
              </a:lnSpc>
              <a:defRPr/>
            </a:pPr>
            <a:br>
              <a:rPr lang="en-US" altLang="en-US" sz="3600" dirty="0"/>
            </a:br>
            <a:r>
              <a:rPr lang="en-US" altLang="en-US" sz="3600" dirty="0"/>
              <a:t>Econ Sidebar: Why Monopolist Has Incentive to Lower Price When Variable Costs Fall</a:t>
            </a:r>
            <a:endParaRPr lang="en-US" altLang="en-US" sz="2400" i="1" dirty="0">
              <a:solidFill>
                <a:srgbClr val="FF0000"/>
              </a:solidFill>
            </a:endParaRPr>
          </a:p>
        </p:txBody>
      </p:sp>
      <p:sp>
        <p:nvSpPr>
          <p:cNvPr id="13315" name="Rectangle 3">
            <a:extLst>
              <a:ext uri="{FF2B5EF4-FFF2-40B4-BE49-F238E27FC236}">
                <a16:creationId xmlns:a16="http://schemas.microsoft.com/office/drawing/2014/main" id="{C85274A2-71C7-4465-A5FB-EF99070A1163}"/>
              </a:ext>
            </a:extLst>
          </p:cNvPr>
          <p:cNvSpPr>
            <a:spLocks noGrp="1"/>
          </p:cNvSpPr>
          <p:nvPr>
            <p:ph idx="1"/>
          </p:nvPr>
        </p:nvSpPr>
        <p:spPr>
          <a:xfrm>
            <a:off x="1558719" y="1345407"/>
            <a:ext cx="8229600" cy="4525963"/>
          </a:xfrm>
        </p:spPr>
        <p:txBody>
          <a:bodyPr/>
          <a:lstStyle/>
          <a:p>
            <a:pPr eaLnBrk="1" hangingPunct="1">
              <a:buFont typeface="Wingdings" panose="05000000000000000000" pitchFamily="2" charset="2"/>
              <a:buNone/>
            </a:pPr>
            <a:r>
              <a:rPr lang="en-US" altLang="en-US" dirty="0"/>
              <a:t> </a:t>
            </a:r>
          </a:p>
        </p:txBody>
      </p:sp>
      <p:sp>
        <p:nvSpPr>
          <p:cNvPr id="13316" name="Slide Number Placeholder 5">
            <a:extLst>
              <a:ext uri="{FF2B5EF4-FFF2-40B4-BE49-F238E27FC236}">
                <a16:creationId xmlns:a16="http://schemas.microsoft.com/office/drawing/2014/main" id="{89383D73-E7E3-4FEE-9D5E-A37A8EA7D329}"/>
              </a:ext>
            </a:extLst>
          </p:cNvPr>
          <p:cNvSpPr>
            <a:spLocks noGrp="1"/>
          </p:cNvSpPr>
          <p:nvPr>
            <p:ph type="sldNum" sz="quarter" idx="12"/>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fld id="{488F854D-FA69-41AB-81A4-CCFAF78AF9E6}" type="slidenum">
              <a:rPr lang="en-US" altLang="en-US" sz="1400">
                <a:latin typeface="Tahoma" panose="020B0604030504040204" pitchFamily="34" charset="0"/>
              </a:rPr>
              <a:pPr>
                <a:spcBef>
                  <a:spcPct val="0"/>
                </a:spcBef>
                <a:buFontTx/>
                <a:buNone/>
              </a:pPr>
              <a:t>42</a:t>
            </a:fld>
            <a:endParaRPr lang="en-US" altLang="en-US" sz="1400">
              <a:latin typeface="Tahoma" panose="020B0604030504040204" pitchFamily="34" charset="0"/>
            </a:endParaRPr>
          </a:p>
        </p:txBody>
      </p:sp>
      <p:sp>
        <p:nvSpPr>
          <p:cNvPr id="13317" name="Line 4">
            <a:extLst>
              <a:ext uri="{FF2B5EF4-FFF2-40B4-BE49-F238E27FC236}">
                <a16:creationId xmlns:a16="http://schemas.microsoft.com/office/drawing/2014/main" id="{7A4CC484-0CB8-4713-999A-2FE312A8D053}"/>
              </a:ext>
            </a:extLst>
          </p:cNvPr>
          <p:cNvSpPr>
            <a:spLocks noChangeShapeType="1"/>
          </p:cNvSpPr>
          <p:nvPr/>
        </p:nvSpPr>
        <p:spPr bwMode="auto">
          <a:xfrm>
            <a:off x="3352800" y="2286000"/>
            <a:ext cx="0" cy="32004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13318" name="Line 5">
            <a:extLst>
              <a:ext uri="{FF2B5EF4-FFF2-40B4-BE49-F238E27FC236}">
                <a16:creationId xmlns:a16="http://schemas.microsoft.com/office/drawing/2014/main" id="{2D6FB503-3B31-4420-BD79-025B048049A2}"/>
              </a:ext>
            </a:extLst>
          </p:cNvPr>
          <p:cNvSpPr>
            <a:spLocks noChangeShapeType="1"/>
          </p:cNvSpPr>
          <p:nvPr/>
        </p:nvSpPr>
        <p:spPr bwMode="auto">
          <a:xfrm>
            <a:off x="3352800" y="5486400"/>
            <a:ext cx="5181600" cy="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13319" name="Line 6">
            <a:extLst>
              <a:ext uri="{FF2B5EF4-FFF2-40B4-BE49-F238E27FC236}">
                <a16:creationId xmlns:a16="http://schemas.microsoft.com/office/drawing/2014/main" id="{B2073DD1-65D8-4146-A211-52A78724D433}"/>
              </a:ext>
            </a:extLst>
          </p:cNvPr>
          <p:cNvSpPr>
            <a:spLocks noChangeShapeType="1"/>
          </p:cNvSpPr>
          <p:nvPr/>
        </p:nvSpPr>
        <p:spPr bwMode="auto">
          <a:xfrm>
            <a:off x="3810000" y="2130425"/>
            <a:ext cx="4419600" cy="31242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13320" name="Line 7">
            <a:extLst>
              <a:ext uri="{FF2B5EF4-FFF2-40B4-BE49-F238E27FC236}">
                <a16:creationId xmlns:a16="http://schemas.microsoft.com/office/drawing/2014/main" id="{8EA1107E-EC16-49C6-9D02-48F3CF5C1A90}"/>
              </a:ext>
            </a:extLst>
          </p:cNvPr>
          <p:cNvSpPr>
            <a:spLocks noChangeShapeType="1"/>
          </p:cNvSpPr>
          <p:nvPr/>
        </p:nvSpPr>
        <p:spPr bwMode="auto">
          <a:xfrm>
            <a:off x="3352800" y="4437337"/>
            <a:ext cx="4419600" cy="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13321" name="Line 9">
            <a:extLst>
              <a:ext uri="{FF2B5EF4-FFF2-40B4-BE49-F238E27FC236}">
                <a16:creationId xmlns:a16="http://schemas.microsoft.com/office/drawing/2014/main" id="{361EBD1E-7E99-4430-9C67-32A94DBF2280}"/>
              </a:ext>
            </a:extLst>
          </p:cNvPr>
          <p:cNvSpPr>
            <a:spLocks noChangeShapeType="1"/>
          </p:cNvSpPr>
          <p:nvPr/>
        </p:nvSpPr>
        <p:spPr bwMode="auto">
          <a:xfrm>
            <a:off x="4953000" y="2971800"/>
            <a:ext cx="0" cy="2667000"/>
          </a:xfrm>
          <a:prstGeom prst="line">
            <a:avLst/>
          </a:prstGeom>
          <a:noFill/>
          <a:ln w="9525" cap="rnd">
            <a:solidFill>
              <a:srgbClr val="3333CC"/>
            </a:solidFill>
            <a:prstDash val="sysDot"/>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13322" name="Text Box 10">
            <a:extLst>
              <a:ext uri="{FF2B5EF4-FFF2-40B4-BE49-F238E27FC236}">
                <a16:creationId xmlns:a16="http://schemas.microsoft.com/office/drawing/2014/main" id="{18F02FF6-51D4-4D40-BDD1-756252A0420D}"/>
              </a:ext>
            </a:extLst>
          </p:cNvPr>
          <p:cNvSpPr txBox="1">
            <a:spLocks noChangeArrowheads="1"/>
          </p:cNvSpPr>
          <p:nvPr/>
        </p:nvSpPr>
        <p:spPr bwMode="auto">
          <a:xfrm>
            <a:off x="2790825" y="3463926"/>
            <a:ext cx="458780" cy="4616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a:solidFill>
                  <a:srgbClr val="C00000"/>
                </a:solidFill>
              </a:rPr>
              <a:t>P</a:t>
            </a:r>
            <a:r>
              <a:rPr lang="en-US" altLang="en-US" sz="2400" baseline="-25000" dirty="0">
                <a:solidFill>
                  <a:srgbClr val="C00000"/>
                </a:solidFill>
              </a:rPr>
              <a:t>2</a:t>
            </a:r>
            <a:endParaRPr lang="en-US" altLang="en-US" sz="2400" dirty="0">
              <a:solidFill>
                <a:srgbClr val="C00000"/>
              </a:solidFill>
            </a:endParaRPr>
          </a:p>
        </p:txBody>
      </p:sp>
      <p:sp>
        <p:nvSpPr>
          <p:cNvPr id="13324" name="Text Box 13">
            <a:extLst>
              <a:ext uri="{FF2B5EF4-FFF2-40B4-BE49-F238E27FC236}">
                <a16:creationId xmlns:a16="http://schemas.microsoft.com/office/drawing/2014/main" id="{1DB017E1-C5B8-4597-8793-E66A9F1B5F77}"/>
              </a:ext>
            </a:extLst>
          </p:cNvPr>
          <p:cNvSpPr txBox="1">
            <a:spLocks noChangeArrowheads="1"/>
          </p:cNvSpPr>
          <p:nvPr/>
        </p:nvSpPr>
        <p:spPr bwMode="auto">
          <a:xfrm>
            <a:off x="6389688" y="5514578"/>
            <a:ext cx="566738"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a:solidFill>
                  <a:srgbClr val="00B050"/>
                </a:solidFill>
              </a:rPr>
              <a:t>Q</a:t>
            </a:r>
            <a:r>
              <a:rPr lang="en-US" altLang="en-US" sz="2400" baseline="-25000" dirty="0">
                <a:solidFill>
                  <a:srgbClr val="00B050"/>
                </a:solidFill>
              </a:rPr>
              <a:t>1</a:t>
            </a:r>
            <a:endParaRPr lang="en-US" altLang="en-US" sz="2400" dirty="0">
              <a:solidFill>
                <a:srgbClr val="00B050"/>
              </a:solidFill>
            </a:endParaRPr>
          </a:p>
        </p:txBody>
      </p:sp>
      <p:sp>
        <p:nvSpPr>
          <p:cNvPr id="13325" name="Line 14">
            <a:extLst>
              <a:ext uri="{FF2B5EF4-FFF2-40B4-BE49-F238E27FC236}">
                <a16:creationId xmlns:a16="http://schemas.microsoft.com/office/drawing/2014/main" id="{639F4C80-5C07-4D39-B17E-4CA86A40C9F4}"/>
              </a:ext>
            </a:extLst>
          </p:cNvPr>
          <p:cNvSpPr>
            <a:spLocks noChangeShapeType="1"/>
          </p:cNvSpPr>
          <p:nvPr/>
        </p:nvSpPr>
        <p:spPr bwMode="auto">
          <a:xfrm>
            <a:off x="6019800" y="3692525"/>
            <a:ext cx="0" cy="16764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13326" name="Rectangle 15">
            <a:extLst>
              <a:ext uri="{FF2B5EF4-FFF2-40B4-BE49-F238E27FC236}">
                <a16:creationId xmlns:a16="http://schemas.microsoft.com/office/drawing/2014/main" id="{3CFD88EB-159D-4324-A893-F10865D20D8D}"/>
              </a:ext>
            </a:extLst>
          </p:cNvPr>
          <p:cNvSpPr>
            <a:spLocks noChangeArrowheads="1"/>
          </p:cNvSpPr>
          <p:nvPr/>
        </p:nvSpPr>
        <p:spPr bwMode="auto">
          <a:xfrm>
            <a:off x="5703888" y="5514976"/>
            <a:ext cx="762000" cy="4619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a:solidFill>
                  <a:srgbClr val="C00000"/>
                </a:solidFill>
              </a:rPr>
              <a:t>Q</a:t>
            </a:r>
            <a:r>
              <a:rPr lang="en-US" altLang="en-US" sz="2400" baseline="-25000" dirty="0">
                <a:solidFill>
                  <a:srgbClr val="C00000"/>
                </a:solidFill>
              </a:rPr>
              <a:t>2</a:t>
            </a:r>
          </a:p>
        </p:txBody>
      </p:sp>
      <p:sp>
        <p:nvSpPr>
          <p:cNvPr id="13327" name="Line 16">
            <a:extLst>
              <a:ext uri="{FF2B5EF4-FFF2-40B4-BE49-F238E27FC236}">
                <a16:creationId xmlns:a16="http://schemas.microsoft.com/office/drawing/2014/main" id="{617C4922-7A8C-41DA-8587-2DEE7853A5EF}"/>
              </a:ext>
            </a:extLst>
          </p:cNvPr>
          <p:cNvSpPr>
            <a:spLocks noChangeShapeType="1"/>
          </p:cNvSpPr>
          <p:nvPr/>
        </p:nvSpPr>
        <p:spPr bwMode="auto">
          <a:xfrm flipV="1">
            <a:off x="3352800" y="4976812"/>
            <a:ext cx="4708515" cy="1"/>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13328" name="Text Box 18">
            <a:extLst>
              <a:ext uri="{FF2B5EF4-FFF2-40B4-BE49-F238E27FC236}">
                <a16:creationId xmlns:a16="http://schemas.microsoft.com/office/drawing/2014/main" id="{9E78034B-5749-4D9D-8743-97AD2890E9C9}"/>
              </a:ext>
            </a:extLst>
          </p:cNvPr>
          <p:cNvSpPr txBox="1">
            <a:spLocks noChangeArrowheads="1"/>
          </p:cNvSpPr>
          <p:nvPr/>
        </p:nvSpPr>
        <p:spPr bwMode="auto">
          <a:xfrm>
            <a:off x="8178799" y="4684713"/>
            <a:ext cx="492443" cy="4616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a:solidFill>
                  <a:srgbClr val="00B050"/>
                </a:solidFill>
              </a:rPr>
              <a:t>C</a:t>
            </a:r>
            <a:r>
              <a:rPr lang="en-US" altLang="en-US" sz="2400" baseline="-25000" dirty="0">
                <a:solidFill>
                  <a:srgbClr val="00B050"/>
                </a:solidFill>
              </a:rPr>
              <a:t>1</a:t>
            </a:r>
            <a:endParaRPr lang="en-US" altLang="en-US" sz="2400" dirty="0">
              <a:solidFill>
                <a:srgbClr val="00B050"/>
              </a:solidFill>
            </a:endParaRPr>
          </a:p>
        </p:txBody>
      </p:sp>
      <p:sp>
        <p:nvSpPr>
          <p:cNvPr id="13329" name="Text Box 20">
            <a:extLst>
              <a:ext uri="{FF2B5EF4-FFF2-40B4-BE49-F238E27FC236}">
                <a16:creationId xmlns:a16="http://schemas.microsoft.com/office/drawing/2014/main" id="{95817514-4BF5-4459-81C3-44E8F250CEA6}"/>
              </a:ext>
            </a:extLst>
          </p:cNvPr>
          <p:cNvSpPr txBox="1">
            <a:spLocks noChangeArrowheads="1"/>
          </p:cNvSpPr>
          <p:nvPr/>
        </p:nvSpPr>
        <p:spPr bwMode="auto">
          <a:xfrm>
            <a:off x="2801938" y="3886200"/>
            <a:ext cx="533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a:solidFill>
                  <a:srgbClr val="00B050"/>
                </a:solidFill>
              </a:rPr>
              <a:t>P</a:t>
            </a:r>
            <a:r>
              <a:rPr lang="en-US" altLang="en-US" sz="2400" baseline="-25000" dirty="0">
                <a:solidFill>
                  <a:srgbClr val="00B050"/>
                </a:solidFill>
              </a:rPr>
              <a:t>1</a:t>
            </a:r>
            <a:endParaRPr lang="en-US" altLang="en-US" sz="2400" dirty="0">
              <a:solidFill>
                <a:srgbClr val="00B050"/>
              </a:solidFill>
            </a:endParaRPr>
          </a:p>
        </p:txBody>
      </p:sp>
      <p:sp>
        <p:nvSpPr>
          <p:cNvPr id="13330" name="Line 21">
            <a:extLst>
              <a:ext uri="{FF2B5EF4-FFF2-40B4-BE49-F238E27FC236}">
                <a16:creationId xmlns:a16="http://schemas.microsoft.com/office/drawing/2014/main" id="{6F55BE33-FFD0-47FA-9120-A8D4070385A1}"/>
              </a:ext>
            </a:extLst>
          </p:cNvPr>
          <p:cNvSpPr>
            <a:spLocks noChangeShapeType="1"/>
          </p:cNvSpPr>
          <p:nvPr/>
        </p:nvSpPr>
        <p:spPr bwMode="auto">
          <a:xfrm>
            <a:off x="6553200" y="4073526"/>
            <a:ext cx="0" cy="1412875"/>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13331" name="Text Box 22">
            <a:extLst>
              <a:ext uri="{FF2B5EF4-FFF2-40B4-BE49-F238E27FC236}">
                <a16:creationId xmlns:a16="http://schemas.microsoft.com/office/drawing/2014/main" id="{A64F6DC9-491B-4808-99BD-21DD619B6EB4}"/>
              </a:ext>
            </a:extLst>
          </p:cNvPr>
          <p:cNvSpPr txBox="1">
            <a:spLocks noChangeArrowheads="1"/>
          </p:cNvSpPr>
          <p:nvPr/>
        </p:nvSpPr>
        <p:spPr bwMode="auto">
          <a:xfrm>
            <a:off x="6145394" y="903551"/>
            <a:ext cx="5160021" cy="2031325"/>
          </a:xfrm>
          <a:prstGeom prst="rect">
            <a:avLst/>
          </a:prstGeom>
          <a:noFill/>
          <a:ln w="38100">
            <a:solidFill>
              <a:srgbClr val="0070C0"/>
            </a:solidFill>
            <a:miter lim="800000"/>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1800" b="1" i="1" dirty="0">
                <a:solidFill>
                  <a:srgbClr val="0070C0"/>
                </a:solidFill>
              </a:rPr>
              <a:t>If high cost C</a:t>
            </a:r>
            <a:r>
              <a:rPr lang="en-US" altLang="en-US" sz="1800" b="1" i="1" baseline="-25000" dirty="0">
                <a:solidFill>
                  <a:srgbClr val="0070C0"/>
                </a:solidFill>
              </a:rPr>
              <a:t>2 </a:t>
            </a:r>
            <a:r>
              <a:rPr lang="en-US" altLang="en-US" sz="1800" b="1" i="1" dirty="0">
                <a:solidFill>
                  <a:srgbClr val="0070C0"/>
                </a:solidFill>
              </a:rPr>
              <a:t>, then G&gt;</a:t>
            </a:r>
            <a:r>
              <a:rPr lang="en-US" altLang="en-US" sz="1800" b="1" i="1" dirty="0" err="1">
                <a:solidFill>
                  <a:srgbClr val="0070C0"/>
                </a:solidFill>
              </a:rPr>
              <a:t>Lb</a:t>
            </a:r>
            <a:r>
              <a:rPr lang="en-US" altLang="en-US" sz="1800" b="1" i="1" dirty="0">
                <a:solidFill>
                  <a:srgbClr val="0070C0"/>
                </a:solidFill>
              </a:rPr>
              <a:t> </a:t>
            </a:r>
            <a:r>
              <a:rPr lang="en-US" altLang="en-US" sz="1800" b="1" i="1" dirty="0">
                <a:solidFill>
                  <a:srgbClr val="0070C0"/>
                </a:solidFill>
                <a:sym typeface="Wingdings" panose="05000000000000000000" pitchFamily="2" charset="2"/>
              </a:rPr>
              <a:t> So profitable to raise price from P1 to P2.</a:t>
            </a:r>
            <a:br>
              <a:rPr lang="en-US" altLang="en-US" sz="1800" b="1" i="1" dirty="0">
                <a:solidFill>
                  <a:srgbClr val="0070C0"/>
                </a:solidFill>
                <a:sym typeface="Wingdings" panose="05000000000000000000" pitchFamily="2" charset="2"/>
              </a:rPr>
            </a:br>
            <a:endParaRPr lang="en-US" altLang="en-US" sz="1800" b="1" i="1" dirty="0">
              <a:solidFill>
                <a:srgbClr val="0070C0"/>
              </a:solidFill>
              <a:sym typeface="Wingdings" panose="05000000000000000000" pitchFamily="2" charset="2"/>
            </a:endParaRPr>
          </a:p>
          <a:p>
            <a:pPr>
              <a:spcBef>
                <a:spcPct val="0"/>
              </a:spcBef>
              <a:buFontTx/>
              <a:buNone/>
            </a:pPr>
            <a:r>
              <a:rPr lang="en-US" altLang="en-US" sz="1800" b="1" i="1" dirty="0">
                <a:solidFill>
                  <a:srgbClr val="0070C0"/>
                </a:solidFill>
                <a:sym typeface="Wingdings" panose="05000000000000000000" pitchFamily="2" charset="2"/>
              </a:rPr>
              <a:t>But if lower cost </a:t>
            </a:r>
            <a:r>
              <a:rPr lang="en-US" altLang="en-US" sz="1800" b="1" i="1" dirty="0">
                <a:solidFill>
                  <a:srgbClr val="0070C0"/>
                </a:solidFill>
              </a:rPr>
              <a:t>C</a:t>
            </a:r>
            <a:r>
              <a:rPr lang="en-US" altLang="en-US" sz="1800" b="1" i="1" baseline="-25000" dirty="0">
                <a:solidFill>
                  <a:srgbClr val="0070C0"/>
                </a:solidFill>
              </a:rPr>
              <a:t>1 </a:t>
            </a:r>
            <a:r>
              <a:rPr lang="en-US" altLang="en-US" sz="1800" b="1" i="1" dirty="0">
                <a:solidFill>
                  <a:srgbClr val="0070C0"/>
                </a:solidFill>
              </a:rPr>
              <a:t>, then </a:t>
            </a:r>
            <a:r>
              <a:rPr lang="en-US" altLang="en-US" sz="1800" b="1" i="1" dirty="0">
                <a:solidFill>
                  <a:srgbClr val="0070C0"/>
                </a:solidFill>
                <a:sym typeface="Wingdings" panose="05000000000000000000" pitchFamily="2" charset="2"/>
              </a:rPr>
              <a:t> </a:t>
            </a:r>
            <a:r>
              <a:rPr lang="en-US" altLang="en-US" sz="1800" b="1" i="1" dirty="0">
                <a:solidFill>
                  <a:srgbClr val="0070C0"/>
                </a:solidFill>
              </a:rPr>
              <a:t>G&lt;</a:t>
            </a:r>
            <a:r>
              <a:rPr lang="en-US" altLang="en-US" sz="1800" b="1" i="1" dirty="0" err="1">
                <a:solidFill>
                  <a:srgbClr val="0070C0"/>
                </a:solidFill>
              </a:rPr>
              <a:t>La+Lb</a:t>
            </a:r>
            <a:r>
              <a:rPr lang="en-US" altLang="en-US" sz="1800" b="1" i="1" dirty="0">
                <a:solidFill>
                  <a:srgbClr val="0070C0"/>
                </a:solidFill>
              </a:rPr>
              <a:t>.  </a:t>
            </a:r>
            <a:r>
              <a:rPr lang="en-US" altLang="en-US" sz="1800" b="1" i="1" dirty="0">
                <a:solidFill>
                  <a:srgbClr val="0070C0"/>
                </a:solidFill>
                <a:sym typeface="Wingdings" panose="05000000000000000000" pitchFamily="2" charset="2"/>
              </a:rPr>
              <a:t>So, NOT profitable to raise price </a:t>
            </a:r>
            <a:r>
              <a:rPr lang="en-US" altLang="en-US" sz="1800" b="1" i="1" dirty="0">
                <a:solidFill>
                  <a:srgbClr val="0070C0"/>
                </a:solidFill>
              </a:rPr>
              <a:t>Consumers lose; </a:t>
            </a:r>
          </a:p>
          <a:p>
            <a:pPr>
              <a:spcBef>
                <a:spcPct val="0"/>
              </a:spcBef>
              <a:buFontTx/>
              <a:buNone/>
            </a:pPr>
            <a:endParaRPr lang="en-US" altLang="en-US" sz="1800" b="1" i="1" dirty="0">
              <a:solidFill>
                <a:srgbClr val="0070C0"/>
              </a:solidFill>
            </a:endParaRPr>
          </a:p>
          <a:p>
            <a:pPr>
              <a:spcBef>
                <a:spcPct val="0"/>
              </a:spcBef>
              <a:buFontTx/>
              <a:buNone/>
            </a:pPr>
            <a:r>
              <a:rPr lang="en-US" altLang="en-US" sz="1800" b="1" i="1" dirty="0">
                <a:solidFill>
                  <a:srgbClr val="C00000"/>
                </a:solidFill>
              </a:rPr>
              <a:t>Thus, if lower cost, price falls and Output rises</a:t>
            </a:r>
            <a:endParaRPr lang="en-US" altLang="en-US" sz="1800" b="1" dirty="0">
              <a:solidFill>
                <a:srgbClr val="C00000"/>
              </a:solidFill>
            </a:endParaRPr>
          </a:p>
        </p:txBody>
      </p:sp>
      <p:sp>
        <p:nvSpPr>
          <p:cNvPr id="13332" name="Line 26">
            <a:extLst>
              <a:ext uri="{FF2B5EF4-FFF2-40B4-BE49-F238E27FC236}">
                <a16:creationId xmlns:a16="http://schemas.microsoft.com/office/drawing/2014/main" id="{86E10BF5-1F90-4394-80CC-59C01FE6A3C2}"/>
              </a:ext>
            </a:extLst>
          </p:cNvPr>
          <p:cNvSpPr>
            <a:spLocks noChangeShapeType="1"/>
          </p:cNvSpPr>
          <p:nvPr/>
        </p:nvSpPr>
        <p:spPr bwMode="auto">
          <a:xfrm flipH="1">
            <a:off x="3352800" y="2895600"/>
            <a:ext cx="1524000" cy="0"/>
          </a:xfrm>
          <a:prstGeom prst="line">
            <a:avLst/>
          </a:prstGeom>
          <a:noFill/>
          <a:ln w="9525" cap="rnd">
            <a:solidFill>
              <a:srgbClr val="3333CC"/>
            </a:solidFill>
            <a:prstDash val="sysDot"/>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cxnSp>
        <p:nvCxnSpPr>
          <p:cNvPr id="13333" name="Straight Connector 2">
            <a:extLst>
              <a:ext uri="{FF2B5EF4-FFF2-40B4-BE49-F238E27FC236}">
                <a16:creationId xmlns:a16="http://schemas.microsoft.com/office/drawing/2014/main" id="{9D05BD0B-20A9-429E-9DF2-17B8D669F91F}"/>
              </a:ext>
            </a:extLst>
          </p:cNvPr>
          <p:cNvCxnSpPr>
            <a:cxnSpLocks noChangeShapeType="1"/>
          </p:cNvCxnSpPr>
          <p:nvPr/>
        </p:nvCxnSpPr>
        <p:spPr bwMode="auto">
          <a:xfrm>
            <a:off x="3352800" y="3706813"/>
            <a:ext cx="2667000" cy="0"/>
          </a:xfrm>
          <a:prstGeom prst="line">
            <a:avLst/>
          </a:prstGeom>
          <a:noFill/>
          <a:ln w="9525" algn="ctr">
            <a:solidFill>
              <a:srgbClr val="C00000"/>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cxnSp>
      <p:cxnSp>
        <p:nvCxnSpPr>
          <p:cNvPr id="13334" name="Straight Connector 4">
            <a:extLst>
              <a:ext uri="{FF2B5EF4-FFF2-40B4-BE49-F238E27FC236}">
                <a16:creationId xmlns:a16="http://schemas.microsoft.com/office/drawing/2014/main" id="{C192C317-72BB-4817-98D8-BD5D2E18AB68}"/>
              </a:ext>
            </a:extLst>
          </p:cNvPr>
          <p:cNvCxnSpPr>
            <a:cxnSpLocks noChangeShapeType="1"/>
          </p:cNvCxnSpPr>
          <p:nvPr/>
        </p:nvCxnSpPr>
        <p:spPr bwMode="auto">
          <a:xfrm>
            <a:off x="3335338" y="4073525"/>
            <a:ext cx="3217862" cy="0"/>
          </a:xfrm>
          <a:prstGeom prst="line">
            <a:avLst/>
          </a:prstGeom>
          <a:noFill/>
          <a:ln w="9525" algn="ctr">
            <a:solidFill>
              <a:srgbClr val="00B050"/>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cxnSp>
      <p:sp>
        <p:nvSpPr>
          <p:cNvPr id="13335" name="TextBox 5">
            <a:extLst>
              <a:ext uri="{FF2B5EF4-FFF2-40B4-BE49-F238E27FC236}">
                <a16:creationId xmlns:a16="http://schemas.microsoft.com/office/drawing/2014/main" id="{B1E5EB3A-13F1-43CE-944A-DA2B1BECCB3C}"/>
              </a:ext>
            </a:extLst>
          </p:cNvPr>
          <p:cNvSpPr txBox="1">
            <a:spLocks noChangeArrowheads="1"/>
          </p:cNvSpPr>
          <p:nvPr/>
        </p:nvSpPr>
        <p:spPr bwMode="auto">
          <a:xfrm>
            <a:off x="6019801" y="3336925"/>
            <a:ext cx="307975" cy="3698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1800" b="1" dirty="0">
                <a:solidFill>
                  <a:srgbClr val="3333CC"/>
                </a:solidFill>
                <a:latin typeface="Tahoma" panose="020B0604030504040204" pitchFamily="34" charset="0"/>
              </a:rPr>
              <a:t>M</a:t>
            </a:r>
          </a:p>
        </p:txBody>
      </p:sp>
      <p:sp>
        <p:nvSpPr>
          <p:cNvPr id="13336" name="TextBox 25">
            <a:extLst>
              <a:ext uri="{FF2B5EF4-FFF2-40B4-BE49-F238E27FC236}">
                <a16:creationId xmlns:a16="http://schemas.microsoft.com/office/drawing/2014/main" id="{77D3F493-9C25-4A79-ADB9-CC66547E1059}"/>
              </a:ext>
            </a:extLst>
          </p:cNvPr>
          <p:cNvSpPr txBox="1">
            <a:spLocks noChangeArrowheads="1"/>
          </p:cNvSpPr>
          <p:nvPr/>
        </p:nvSpPr>
        <p:spPr bwMode="auto">
          <a:xfrm>
            <a:off x="6583364" y="3751264"/>
            <a:ext cx="307975" cy="3698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1800" b="1" dirty="0">
                <a:solidFill>
                  <a:srgbClr val="3333CC"/>
                </a:solidFill>
                <a:latin typeface="Tahoma" panose="020B0604030504040204" pitchFamily="34" charset="0"/>
              </a:rPr>
              <a:t>A</a:t>
            </a:r>
          </a:p>
        </p:txBody>
      </p:sp>
      <p:sp>
        <p:nvSpPr>
          <p:cNvPr id="25" name="Oval 24">
            <a:extLst>
              <a:ext uri="{FF2B5EF4-FFF2-40B4-BE49-F238E27FC236}">
                <a16:creationId xmlns:a16="http://schemas.microsoft.com/office/drawing/2014/main" id="{0F392C63-E09F-45E8-8181-6142A808626C}"/>
              </a:ext>
            </a:extLst>
          </p:cNvPr>
          <p:cNvSpPr/>
          <p:nvPr/>
        </p:nvSpPr>
        <p:spPr>
          <a:xfrm>
            <a:off x="6507163" y="3967164"/>
            <a:ext cx="152400" cy="204787"/>
          </a:xfrm>
          <a:prstGeom prst="ellipse">
            <a:avLst/>
          </a:prstGeom>
          <a:solidFill>
            <a:srgbClr val="00B050"/>
          </a:solidFill>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US"/>
          </a:p>
        </p:txBody>
      </p:sp>
      <p:sp>
        <p:nvSpPr>
          <p:cNvPr id="26" name="Oval 25">
            <a:extLst>
              <a:ext uri="{FF2B5EF4-FFF2-40B4-BE49-F238E27FC236}">
                <a16:creationId xmlns:a16="http://schemas.microsoft.com/office/drawing/2014/main" id="{89C9F10E-5F48-425D-91E2-EF5FDA2D178A}"/>
              </a:ext>
            </a:extLst>
          </p:cNvPr>
          <p:cNvSpPr/>
          <p:nvPr/>
        </p:nvSpPr>
        <p:spPr>
          <a:xfrm>
            <a:off x="5978526" y="3608389"/>
            <a:ext cx="212725" cy="238125"/>
          </a:xfrm>
          <a:prstGeom prst="ellipse">
            <a:avLst/>
          </a:prstGeom>
          <a:solidFill>
            <a:srgbClr val="C00000"/>
          </a:solidFill>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US"/>
          </a:p>
        </p:txBody>
      </p:sp>
      <p:sp>
        <p:nvSpPr>
          <p:cNvPr id="2" name="TextBox 1">
            <a:extLst>
              <a:ext uri="{FF2B5EF4-FFF2-40B4-BE49-F238E27FC236}">
                <a16:creationId xmlns:a16="http://schemas.microsoft.com/office/drawing/2014/main" id="{6EFA76D2-0559-4E12-9E54-8EE84B46308E}"/>
              </a:ext>
            </a:extLst>
          </p:cNvPr>
          <p:cNvSpPr txBox="1"/>
          <p:nvPr/>
        </p:nvSpPr>
        <p:spPr>
          <a:xfrm>
            <a:off x="5317331" y="3736459"/>
            <a:ext cx="364202" cy="369332"/>
          </a:xfrm>
          <a:prstGeom prst="rect">
            <a:avLst/>
          </a:prstGeom>
          <a:noFill/>
        </p:spPr>
        <p:txBody>
          <a:bodyPr wrap="none" rtlCol="0">
            <a:spAutoFit/>
          </a:bodyPr>
          <a:lstStyle/>
          <a:p>
            <a:r>
              <a:rPr lang="en-US" b="1" dirty="0">
                <a:solidFill>
                  <a:srgbClr val="00B050"/>
                </a:solidFill>
              </a:rPr>
              <a:t>G</a:t>
            </a:r>
          </a:p>
        </p:txBody>
      </p:sp>
      <p:sp>
        <p:nvSpPr>
          <p:cNvPr id="3" name="TextBox 2">
            <a:extLst>
              <a:ext uri="{FF2B5EF4-FFF2-40B4-BE49-F238E27FC236}">
                <a16:creationId xmlns:a16="http://schemas.microsoft.com/office/drawing/2014/main" id="{C59D2AF8-21D5-4005-B5C0-F5F6C5C17E18}"/>
              </a:ext>
            </a:extLst>
          </p:cNvPr>
          <p:cNvSpPr txBox="1"/>
          <p:nvPr/>
        </p:nvSpPr>
        <p:spPr>
          <a:xfrm>
            <a:off x="6052585" y="4088332"/>
            <a:ext cx="466794" cy="369332"/>
          </a:xfrm>
          <a:prstGeom prst="rect">
            <a:avLst/>
          </a:prstGeom>
          <a:noFill/>
        </p:spPr>
        <p:txBody>
          <a:bodyPr wrap="none" rtlCol="0">
            <a:spAutoFit/>
          </a:bodyPr>
          <a:lstStyle/>
          <a:p>
            <a:r>
              <a:rPr lang="en-US" b="1" dirty="0" err="1">
                <a:solidFill>
                  <a:srgbClr val="C00000"/>
                </a:solidFill>
              </a:rPr>
              <a:t>Lb</a:t>
            </a:r>
            <a:endParaRPr lang="en-US" b="1" dirty="0">
              <a:solidFill>
                <a:srgbClr val="C00000"/>
              </a:solidFill>
            </a:endParaRPr>
          </a:p>
        </p:txBody>
      </p:sp>
      <p:sp>
        <p:nvSpPr>
          <p:cNvPr id="4" name="TextBox 3">
            <a:extLst>
              <a:ext uri="{FF2B5EF4-FFF2-40B4-BE49-F238E27FC236}">
                <a16:creationId xmlns:a16="http://schemas.microsoft.com/office/drawing/2014/main" id="{E16DB8AF-0AE5-4C7C-9F93-1119B3875813}"/>
              </a:ext>
            </a:extLst>
          </p:cNvPr>
          <p:cNvSpPr txBox="1"/>
          <p:nvPr/>
        </p:nvSpPr>
        <p:spPr>
          <a:xfrm>
            <a:off x="6049525" y="4482257"/>
            <a:ext cx="453970" cy="369332"/>
          </a:xfrm>
          <a:prstGeom prst="rect">
            <a:avLst/>
          </a:prstGeom>
          <a:noFill/>
        </p:spPr>
        <p:txBody>
          <a:bodyPr wrap="none" rtlCol="0">
            <a:spAutoFit/>
          </a:bodyPr>
          <a:lstStyle/>
          <a:p>
            <a:r>
              <a:rPr lang="en-US" b="1" dirty="0">
                <a:solidFill>
                  <a:srgbClr val="C00000"/>
                </a:solidFill>
              </a:rPr>
              <a:t>La</a:t>
            </a:r>
          </a:p>
        </p:txBody>
      </p:sp>
      <p:sp>
        <p:nvSpPr>
          <p:cNvPr id="30" name="Rectangle 3">
            <a:extLst>
              <a:ext uri="{FF2B5EF4-FFF2-40B4-BE49-F238E27FC236}">
                <a16:creationId xmlns:a16="http://schemas.microsoft.com/office/drawing/2014/main" id="{001F3E97-DF61-4128-9A3D-73560D5F507A}"/>
              </a:ext>
            </a:extLst>
          </p:cNvPr>
          <p:cNvSpPr txBox="1">
            <a:spLocks/>
          </p:cNvSpPr>
          <p:nvPr/>
        </p:nvSpPr>
        <p:spPr>
          <a:xfrm>
            <a:off x="1711119" y="1497807"/>
            <a:ext cx="8229600" cy="4525963"/>
          </a:xfrm>
          <a:prstGeom prst="rect">
            <a:avLst/>
          </a:prstGeom>
        </p:spPr>
        <p:txBody>
          <a:bodyPr vert="horz" lIns="91440" tIns="45720" rIns="91440" bIns="45720" rtlCol="0">
            <a:norm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a:buFont typeface="Wingdings" panose="05000000000000000000" pitchFamily="2" charset="2"/>
              <a:buNone/>
            </a:pPr>
            <a:r>
              <a:rPr lang="en-US" altLang="en-US"/>
              <a:t> </a:t>
            </a:r>
            <a:endParaRPr lang="en-US" altLang="en-US" dirty="0"/>
          </a:p>
        </p:txBody>
      </p:sp>
      <p:sp>
        <p:nvSpPr>
          <p:cNvPr id="5" name="Text Box 12">
            <a:extLst>
              <a:ext uri="{FF2B5EF4-FFF2-40B4-BE49-F238E27FC236}">
                <a16:creationId xmlns:a16="http://schemas.microsoft.com/office/drawing/2014/main" id="{2C776691-9EE8-4C34-ABAC-F83CB671B4A3}"/>
              </a:ext>
            </a:extLst>
          </p:cNvPr>
          <p:cNvSpPr txBox="1">
            <a:spLocks noChangeArrowheads="1"/>
          </p:cNvSpPr>
          <p:nvPr/>
        </p:nvSpPr>
        <p:spPr bwMode="auto">
          <a:xfrm>
            <a:off x="7947247" y="4128660"/>
            <a:ext cx="1633781" cy="4616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a:solidFill>
                  <a:srgbClr val="C00000"/>
                </a:solidFill>
              </a:rPr>
              <a:t>C</a:t>
            </a:r>
            <a:r>
              <a:rPr lang="en-US" altLang="en-US" sz="2400" baseline="-25000" dirty="0">
                <a:solidFill>
                  <a:srgbClr val="C00000"/>
                </a:solidFill>
              </a:rPr>
              <a:t>2</a:t>
            </a:r>
            <a:r>
              <a:rPr lang="en-US" altLang="en-US" sz="2400" dirty="0">
                <a:solidFill>
                  <a:srgbClr val="C00000"/>
                </a:solidFill>
              </a:rPr>
              <a:t> = C</a:t>
            </a:r>
            <a:r>
              <a:rPr lang="en-US" altLang="en-US" sz="2400" baseline="-25000" dirty="0">
                <a:solidFill>
                  <a:srgbClr val="C00000"/>
                </a:solidFill>
              </a:rPr>
              <a:t>1</a:t>
            </a:r>
            <a:r>
              <a:rPr lang="en-US" altLang="en-US" sz="2400" dirty="0">
                <a:solidFill>
                  <a:srgbClr val="C00000"/>
                </a:solidFill>
              </a:rPr>
              <a:t> +R</a:t>
            </a:r>
          </a:p>
        </p:txBody>
      </p:sp>
      <p:sp>
        <p:nvSpPr>
          <p:cNvPr id="31" name="Text Box 19">
            <a:extLst>
              <a:ext uri="{FF2B5EF4-FFF2-40B4-BE49-F238E27FC236}">
                <a16:creationId xmlns:a16="http://schemas.microsoft.com/office/drawing/2014/main" id="{FB9695B8-B2E0-4E52-9EA1-BBA68B52DDF5}"/>
              </a:ext>
            </a:extLst>
          </p:cNvPr>
          <p:cNvSpPr txBox="1">
            <a:spLocks noChangeArrowheads="1"/>
          </p:cNvSpPr>
          <p:nvPr/>
        </p:nvSpPr>
        <p:spPr bwMode="auto">
          <a:xfrm>
            <a:off x="7902575" y="5849577"/>
            <a:ext cx="2633345" cy="707886"/>
          </a:xfrm>
          <a:prstGeom prst="rect">
            <a:avLst/>
          </a:prstGeom>
          <a:solidFill>
            <a:srgbClr val="FFC000"/>
          </a:solidFill>
          <a:ln w="38100">
            <a:solidFill>
              <a:srgbClr val="0070C0"/>
            </a:solidFill>
            <a:miter lim="800000"/>
            <a:headEnd/>
            <a:tailEnd/>
          </a:ln>
          <a:effectLst/>
        </p:spPr>
        <p:txBody>
          <a:bodyPr wrap="squar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000" b="1" i="1" dirty="0">
                <a:solidFill>
                  <a:srgbClr val="0070C0"/>
                </a:solidFill>
              </a:rPr>
              <a:t>For more details, see Technical Appendix</a:t>
            </a:r>
            <a:endParaRPr lang="en-US" altLang="en-US" sz="2000" b="1" dirty="0">
              <a:solidFill>
                <a:srgbClr val="0070C0"/>
              </a:solidFill>
            </a:endParaRPr>
          </a:p>
        </p:txBody>
      </p:sp>
    </p:spTree>
    <p:extLst>
      <p:ext uri="{BB962C8B-B14F-4D97-AF65-F5344CB8AC3E}">
        <p14:creationId xmlns:p14="http://schemas.microsoft.com/office/powerpoint/2010/main" val="2355143864"/>
      </p:ext>
    </p:extLst>
  </p:cSld>
  <p:clrMapOvr>
    <a:masterClrMapping/>
  </p:clrMapOvr>
  <p:transition/>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0" name="Title 1">
            <a:extLst>
              <a:ext uri="{FF2B5EF4-FFF2-40B4-BE49-F238E27FC236}">
                <a16:creationId xmlns:a16="http://schemas.microsoft.com/office/drawing/2014/main" id="{123C67A9-AC3C-42CA-9CD6-780DF427BDE8}"/>
              </a:ext>
            </a:extLst>
          </p:cNvPr>
          <p:cNvSpPr>
            <a:spLocks noGrp="1"/>
          </p:cNvSpPr>
          <p:nvPr>
            <p:ph type="title"/>
          </p:nvPr>
        </p:nvSpPr>
        <p:spPr>
          <a:xfrm>
            <a:off x="340242" y="365125"/>
            <a:ext cx="11013558" cy="1325563"/>
          </a:xfrm>
        </p:spPr>
        <p:txBody>
          <a:bodyPr/>
          <a:lstStyle/>
          <a:p>
            <a:r>
              <a:rPr lang="en-US" altLang="en-US" dirty="0"/>
              <a:t> The Role of Market Power</a:t>
            </a:r>
            <a:br>
              <a:rPr lang="en-US" altLang="en-US" dirty="0"/>
            </a:br>
            <a:r>
              <a:rPr lang="en-US" altLang="en-US" i="1" dirty="0"/>
              <a:t>(Assuming not per se)</a:t>
            </a:r>
          </a:p>
        </p:txBody>
      </p:sp>
      <p:sp>
        <p:nvSpPr>
          <p:cNvPr id="27651" name="Subtitle 2">
            <a:extLst>
              <a:ext uri="{FF2B5EF4-FFF2-40B4-BE49-F238E27FC236}">
                <a16:creationId xmlns:a16="http://schemas.microsoft.com/office/drawing/2014/main" id="{4260EF1E-B7FF-4DAD-8016-2F15BDFD93B2}"/>
              </a:ext>
            </a:extLst>
          </p:cNvPr>
          <p:cNvSpPr>
            <a:spLocks noGrp="1"/>
          </p:cNvSpPr>
          <p:nvPr>
            <p:ph idx="1"/>
          </p:nvPr>
        </p:nvSpPr>
        <p:spPr>
          <a:xfrm>
            <a:off x="488879" y="1847850"/>
            <a:ext cx="10515600" cy="4351338"/>
          </a:xfrm>
        </p:spPr>
        <p:txBody>
          <a:bodyPr>
            <a:normAutofit/>
          </a:bodyPr>
          <a:lstStyle/>
          <a:p>
            <a:pPr algn="l"/>
            <a:r>
              <a:rPr lang="en-US" altLang="en-US" dirty="0"/>
              <a:t>BMI Court: </a:t>
            </a:r>
            <a:r>
              <a:rPr lang="en-US" altLang="en-US" sz="2800" dirty="0"/>
              <a:t>“No impediment to CBS obtaining individual licenses” </a:t>
            </a:r>
            <a:endParaRPr lang="en-US" altLang="en-US" dirty="0"/>
          </a:p>
          <a:p>
            <a:pPr algn="l"/>
            <a:r>
              <a:rPr lang="en-US" altLang="en-US" sz="2800" dirty="0">
                <a:solidFill>
                  <a:schemeClr val="tx1"/>
                </a:solidFill>
              </a:rPr>
              <a:t>Economic Analysis of market power</a:t>
            </a:r>
          </a:p>
          <a:p>
            <a:pPr lvl="1"/>
            <a:r>
              <a:rPr lang="en-US" altLang="en-US" dirty="0">
                <a:solidFill>
                  <a:schemeClr val="tx1"/>
                </a:solidFill>
              </a:rPr>
              <a:t>Suppose that the old technology (i.e., marginal cost C</a:t>
            </a:r>
            <a:r>
              <a:rPr lang="en-US" altLang="en-US" baseline="-25000" dirty="0">
                <a:solidFill>
                  <a:schemeClr val="tx1"/>
                </a:solidFill>
              </a:rPr>
              <a:t>1 </a:t>
            </a:r>
            <a:r>
              <a:rPr lang="en-US" altLang="en-US" dirty="0">
                <a:solidFill>
                  <a:schemeClr val="tx1"/>
                </a:solidFill>
              </a:rPr>
              <a:t>= $0.50) remains available in the market</a:t>
            </a:r>
          </a:p>
          <a:p>
            <a:pPr lvl="1"/>
            <a:r>
              <a:rPr lang="en-US" altLang="en-US" dirty="0"/>
              <a:t>Old technology is available to new entrants or used </a:t>
            </a:r>
            <a:r>
              <a:rPr lang="en-US" altLang="en-US" dirty="0">
                <a:solidFill>
                  <a:schemeClr val="tx1"/>
                </a:solidFill>
              </a:rPr>
              <a:t>by other non-JV competitors</a:t>
            </a:r>
            <a:endParaRPr lang="en-US" altLang="en-US" dirty="0"/>
          </a:p>
          <a:p>
            <a:pPr lvl="1"/>
            <a:r>
              <a:rPr lang="en-US" altLang="en-US" dirty="0">
                <a:solidFill>
                  <a:srgbClr val="C00000"/>
                </a:solidFill>
              </a:rPr>
              <a:t>Old technology is available to JV members competing independently (outside) of the JV</a:t>
            </a:r>
          </a:p>
          <a:p>
            <a:pPr algn="l"/>
            <a:r>
              <a:rPr lang="en-US" altLang="en-US" sz="2800" i="1" dirty="0">
                <a:solidFill>
                  <a:schemeClr val="tx1"/>
                </a:solidFill>
              </a:rPr>
              <a:t>How do these facts change the analysis?</a:t>
            </a:r>
          </a:p>
        </p:txBody>
      </p:sp>
      <p:sp>
        <p:nvSpPr>
          <p:cNvPr id="27652" name="Slide Number Placeholder 3">
            <a:extLst>
              <a:ext uri="{FF2B5EF4-FFF2-40B4-BE49-F238E27FC236}">
                <a16:creationId xmlns:a16="http://schemas.microsoft.com/office/drawing/2014/main" id="{270743BA-5F72-418D-AFA3-D2F40EB5B2BB}"/>
              </a:ext>
            </a:extLst>
          </p:cNvPr>
          <p:cNvSpPr>
            <a:spLocks noGrp="1"/>
          </p:cNvSpPr>
          <p:nvPr>
            <p:ph type="sldNum" sz="quarter" idx="12"/>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fld id="{45B62E03-DBA9-4363-BE07-34EE539D3DD5}" type="slidenum">
              <a:rPr lang="en-US" altLang="en-US" sz="1200">
                <a:solidFill>
                  <a:srgbClr val="898989"/>
                </a:solidFill>
                <a:latin typeface="Tahoma" panose="020B0604030504040204" pitchFamily="34" charset="0"/>
              </a:rPr>
              <a:pPr>
                <a:spcBef>
                  <a:spcPct val="0"/>
                </a:spcBef>
                <a:buFontTx/>
                <a:buNone/>
              </a:pPr>
              <a:t>43</a:t>
            </a:fld>
            <a:endParaRPr lang="en-US" altLang="en-US" sz="1200">
              <a:solidFill>
                <a:srgbClr val="898989"/>
              </a:solidFill>
              <a:latin typeface="Tahoma" panose="020B0604030504040204" pitchFamily="34" charset="0"/>
            </a:endParaRPr>
          </a:p>
        </p:txBody>
      </p:sp>
      <p:sp>
        <p:nvSpPr>
          <p:cNvPr id="5" name="Text Box 19">
            <a:extLst>
              <a:ext uri="{FF2B5EF4-FFF2-40B4-BE49-F238E27FC236}">
                <a16:creationId xmlns:a16="http://schemas.microsoft.com/office/drawing/2014/main" id="{B1505177-7C1A-4BCC-8EBD-7102D54FE3F2}"/>
              </a:ext>
            </a:extLst>
          </p:cNvPr>
          <p:cNvSpPr txBox="1">
            <a:spLocks noChangeArrowheads="1"/>
          </p:cNvSpPr>
          <p:nvPr/>
        </p:nvSpPr>
        <p:spPr bwMode="auto">
          <a:xfrm>
            <a:off x="8145710" y="5368191"/>
            <a:ext cx="3810467" cy="830997"/>
          </a:xfrm>
          <a:prstGeom prst="rect">
            <a:avLst/>
          </a:prstGeom>
          <a:noFill/>
          <a:ln w="38100">
            <a:solidFill>
              <a:srgbClr val="0070C0"/>
            </a:solidFill>
            <a:miter lim="800000"/>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b="1" i="1" dirty="0">
                <a:solidFill>
                  <a:srgbClr val="0070C0"/>
                </a:solidFill>
              </a:rPr>
              <a:t>This is the BMI scenario:</a:t>
            </a:r>
          </a:p>
          <a:p>
            <a:pPr>
              <a:spcBef>
                <a:spcPct val="0"/>
              </a:spcBef>
              <a:buFontTx/>
              <a:buNone/>
            </a:pPr>
            <a:r>
              <a:rPr lang="en-US" altLang="en-US" sz="2400" b="1" i="1" dirty="0">
                <a:solidFill>
                  <a:srgbClr val="0070C0"/>
                </a:solidFill>
              </a:rPr>
              <a:t>Old Tech = Direct Licensing </a:t>
            </a:r>
          </a:p>
        </p:txBody>
      </p:sp>
      <p:cxnSp>
        <p:nvCxnSpPr>
          <p:cNvPr id="6" name="Straight Arrow Connector 5">
            <a:extLst>
              <a:ext uri="{FF2B5EF4-FFF2-40B4-BE49-F238E27FC236}">
                <a16:creationId xmlns:a16="http://schemas.microsoft.com/office/drawing/2014/main" id="{882904AF-B61E-4773-AFAE-374A9A5069E7}"/>
              </a:ext>
            </a:extLst>
          </p:cNvPr>
          <p:cNvCxnSpPr>
            <a:cxnSpLocks/>
          </p:cNvCxnSpPr>
          <p:nvPr/>
        </p:nvCxnSpPr>
        <p:spPr>
          <a:xfrm flipH="1" flipV="1">
            <a:off x="7366591" y="4723182"/>
            <a:ext cx="1244009" cy="487847"/>
          </a:xfrm>
          <a:prstGeom prst="straightConnector1">
            <a:avLst/>
          </a:prstGeom>
          <a:ln w="28575">
            <a:tailEnd type="triangle"/>
          </a:ln>
        </p:spPr>
        <p:style>
          <a:lnRef idx="1">
            <a:schemeClr val="accent1"/>
          </a:lnRef>
          <a:fillRef idx="0">
            <a:schemeClr val="accent1"/>
          </a:fillRef>
          <a:effectRef idx="0">
            <a:schemeClr val="accent1"/>
          </a:effectRef>
          <a:fontRef idx="minor">
            <a:schemeClr val="tx1"/>
          </a:fontRef>
        </p:style>
      </p:cxnSp>
    </p:spTree>
  </p:cSld>
  <p:clrMapOvr>
    <a:masterClrMapping/>
  </p:clrMapOvr>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Rectangle 2">
            <a:extLst>
              <a:ext uri="{FF2B5EF4-FFF2-40B4-BE49-F238E27FC236}">
                <a16:creationId xmlns:a16="http://schemas.microsoft.com/office/drawing/2014/main" id="{BA4E00E7-BFCD-499C-8361-B8E89BA8CB55}"/>
              </a:ext>
            </a:extLst>
          </p:cNvPr>
          <p:cNvSpPr>
            <a:spLocks noGrp="1"/>
          </p:cNvSpPr>
          <p:nvPr>
            <p:ph type="title"/>
          </p:nvPr>
        </p:nvSpPr>
        <p:spPr>
          <a:xfrm>
            <a:off x="159124" y="389404"/>
            <a:ext cx="12032876" cy="838200"/>
          </a:xfrm>
        </p:spPr>
        <p:txBody>
          <a:bodyPr>
            <a:normAutofit fontScale="90000"/>
          </a:bodyPr>
          <a:lstStyle/>
          <a:p>
            <a:pPr eaLnBrk="1" hangingPunct="1">
              <a:lnSpc>
                <a:spcPct val="80000"/>
              </a:lnSpc>
            </a:pPr>
            <a:r>
              <a:rPr lang="en-US" altLang="en-US" dirty="0"/>
              <a:t>Fig 5: </a:t>
            </a:r>
            <a:r>
              <a:rPr lang="en-US" altLang="en-US" sz="3200" dirty="0"/>
              <a:t>Joint Pricing, But </a:t>
            </a:r>
            <a:r>
              <a:rPr lang="en-US" altLang="en-US" sz="3200" i="1" dirty="0"/>
              <a:t>Old Non-JV Technology </a:t>
            </a:r>
            <a:r>
              <a:rPr lang="en-US" altLang="en-US" sz="3200" dirty="0"/>
              <a:t>Available </a:t>
            </a:r>
            <a:br>
              <a:rPr lang="en-US" altLang="en-US" sz="3200" dirty="0"/>
            </a:br>
            <a:r>
              <a:rPr lang="en-US" altLang="en-US" sz="3200" dirty="0"/>
              <a:t>to </a:t>
            </a:r>
            <a:r>
              <a:rPr lang="en-US" altLang="en-US" dirty="0">
                <a:solidFill>
                  <a:srgbClr val="C00000"/>
                </a:solidFill>
              </a:rPr>
              <a:t>Entrants or Non-JV Firms</a:t>
            </a:r>
            <a:br>
              <a:rPr lang="en-US" altLang="en-US" sz="3200" dirty="0"/>
            </a:br>
            <a:br>
              <a:rPr lang="en-US" altLang="en-US" dirty="0"/>
            </a:br>
            <a:endParaRPr lang="en-US" altLang="en-US" i="1" dirty="0"/>
          </a:p>
        </p:txBody>
      </p:sp>
      <p:sp>
        <p:nvSpPr>
          <p:cNvPr id="9219" name="Rectangle 3">
            <a:extLst>
              <a:ext uri="{FF2B5EF4-FFF2-40B4-BE49-F238E27FC236}">
                <a16:creationId xmlns:a16="http://schemas.microsoft.com/office/drawing/2014/main" id="{531330D6-6095-4783-8A55-300829E0F61B}"/>
              </a:ext>
            </a:extLst>
          </p:cNvPr>
          <p:cNvSpPr>
            <a:spLocks noGrp="1"/>
          </p:cNvSpPr>
          <p:nvPr>
            <p:ph idx="1"/>
          </p:nvPr>
        </p:nvSpPr>
        <p:spPr>
          <a:xfrm>
            <a:off x="838200" y="1846173"/>
            <a:ext cx="10515600" cy="4351338"/>
          </a:xfrm>
        </p:spPr>
        <p:txBody>
          <a:bodyPr/>
          <a:lstStyle/>
          <a:p>
            <a:pPr algn="r" eaLnBrk="1" hangingPunct="1">
              <a:buFont typeface="Wingdings" panose="05000000000000000000" pitchFamily="2" charset="2"/>
              <a:buNone/>
            </a:pPr>
            <a:r>
              <a:rPr lang="en-US" altLang="en-US" dirty="0"/>
              <a:t> </a:t>
            </a:r>
          </a:p>
        </p:txBody>
      </p:sp>
      <p:sp>
        <p:nvSpPr>
          <p:cNvPr id="9220" name="Slide Number Placeholder 5">
            <a:extLst>
              <a:ext uri="{FF2B5EF4-FFF2-40B4-BE49-F238E27FC236}">
                <a16:creationId xmlns:a16="http://schemas.microsoft.com/office/drawing/2014/main" id="{8C32B7E3-D5E5-4334-8389-C35EC4EA06B9}"/>
              </a:ext>
            </a:extLst>
          </p:cNvPr>
          <p:cNvSpPr>
            <a:spLocks noGrp="1"/>
          </p:cNvSpPr>
          <p:nvPr>
            <p:ph type="sldNum" sz="quarter" idx="12"/>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fld id="{16B778FF-9FA9-4201-B36F-69EDA253A812}" type="slidenum">
              <a:rPr lang="en-US" altLang="en-US" sz="1400">
                <a:latin typeface="Tahoma" panose="020B0604030504040204" pitchFamily="34" charset="0"/>
              </a:rPr>
              <a:pPr>
                <a:spcBef>
                  <a:spcPct val="0"/>
                </a:spcBef>
                <a:buFontTx/>
                <a:buNone/>
              </a:pPr>
              <a:t>44</a:t>
            </a:fld>
            <a:endParaRPr lang="en-US" altLang="en-US" sz="1400">
              <a:latin typeface="Tahoma" panose="020B0604030504040204" pitchFamily="34" charset="0"/>
            </a:endParaRPr>
          </a:p>
        </p:txBody>
      </p:sp>
      <p:sp>
        <p:nvSpPr>
          <p:cNvPr id="9221" name="Line 4">
            <a:extLst>
              <a:ext uri="{FF2B5EF4-FFF2-40B4-BE49-F238E27FC236}">
                <a16:creationId xmlns:a16="http://schemas.microsoft.com/office/drawing/2014/main" id="{4BAF1CD9-63CC-4902-8B6A-947289E58CCE}"/>
              </a:ext>
            </a:extLst>
          </p:cNvPr>
          <p:cNvSpPr>
            <a:spLocks noChangeShapeType="1"/>
          </p:cNvSpPr>
          <p:nvPr/>
        </p:nvSpPr>
        <p:spPr bwMode="auto">
          <a:xfrm>
            <a:off x="3352800" y="2286000"/>
            <a:ext cx="0" cy="32004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9222" name="Line 5">
            <a:extLst>
              <a:ext uri="{FF2B5EF4-FFF2-40B4-BE49-F238E27FC236}">
                <a16:creationId xmlns:a16="http://schemas.microsoft.com/office/drawing/2014/main" id="{E9C39548-A0D6-4666-9256-1BBFCE73D904}"/>
              </a:ext>
            </a:extLst>
          </p:cNvPr>
          <p:cNvSpPr>
            <a:spLocks noChangeShapeType="1"/>
          </p:cNvSpPr>
          <p:nvPr/>
        </p:nvSpPr>
        <p:spPr bwMode="auto">
          <a:xfrm>
            <a:off x="3352800" y="5486400"/>
            <a:ext cx="5181600" cy="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9223" name="Line 6">
            <a:extLst>
              <a:ext uri="{FF2B5EF4-FFF2-40B4-BE49-F238E27FC236}">
                <a16:creationId xmlns:a16="http://schemas.microsoft.com/office/drawing/2014/main" id="{B66C0085-A902-4DCE-8E76-FC9150FE76FD}"/>
              </a:ext>
            </a:extLst>
          </p:cNvPr>
          <p:cNvSpPr>
            <a:spLocks noChangeShapeType="1"/>
          </p:cNvSpPr>
          <p:nvPr/>
        </p:nvSpPr>
        <p:spPr bwMode="auto">
          <a:xfrm>
            <a:off x="3810000" y="2057400"/>
            <a:ext cx="4419600" cy="31242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9224" name="Line 7">
            <a:extLst>
              <a:ext uri="{FF2B5EF4-FFF2-40B4-BE49-F238E27FC236}">
                <a16:creationId xmlns:a16="http://schemas.microsoft.com/office/drawing/2014/main" id="{B1C8ED50-524B-4B1E-9FAE-6115F7952BB4}"/>
              </a:ext>
            </a:extLst>
          </p:cNvPr>
          <p:cNvSpPr>
            <a:spLocks noChangeShapeType="1"/>
          </p:cNvSpPr>
          <p:nvPr/>
        </p:nvSpPr>
        <p:spPr bwMode="auto">
          <a:xfrm>
            <a:off x="3309936" y="4419600"/>
            <a:ext cx="4894253" cy="5204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9225" name="Line 8">
            <a:extLst>
              <a:ext uri="{FF2B5EF4-FFF2-40B4-BE49-F238E27FC236}">
                <a16:creationId xmlns:a16="http://schemas.microsoft.com/office/drawing/2014/main" id="{F86ED9D0-49E4-49BA-8806-5AC91E856B7C}"/>
              </a:ext>
            </a:extLst>
          </p:cNvPr>
          <p:cNvSpPr>
            <a:spLocks noChangeShapeType="1"/>
          </p:cNvSpPr>
          <p:nvPr/>
        </p:nvSpPr>
        <p:spPr bwMode="auto">
          <a:xfrm>
            <a:off x="3352800" y="2971800"/>
            <a:ext cx="1752600" cy="0"/>
          </a:xfrm>
          <a:prstGeom prst="line">
            <a:avLst/>
          </a:prstGeom>
          <a:noFill/>
          <a:ln w="9525">
            <a:solidFill>
              <a:srgbClr val="C00000"/>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9226" name="Line 9">
            <a:extLst>
              <a:ext uri="{FF2B5EF4-FFF2-40B4-BE49-F238E27FC236}">
                <a16:creationId xmlns:a16="http://schemas.microsoft.com/office/drawing/2014/main" id="{7699FDFB-3F99-4395-820F-A42F539C8F3F}"/>
              </a:ext>
            </a:extLst>
          </p:cNvPr>
          <p:cNvSpPr>
            <a:spLocks noChangeShapeType="1"/>
          </p:cNvSpPr>
          <p:nvPr/>
        </p:nvSpPr>
        <p:spPr bwMode="auto">
          <a:xfrm>
            <a:off x="5105400" y="2895600"/>
            <a:ext cx="0" cy="2667000"/>
          </a:xfrm>
          <a:prstGeom prst="line">
            <a:avLst/>
          </a:prstGeom>
          <a:noFill/>
          <a:ln w="9525">
            <a:solidFill>
              <a:srgbClr val="C00000"/>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9227" name="Text Box 10">
            <a:extLst>
              <a:ext uri="{FF2B5EF4-FFF2-40B4-BE49-F238E27FC236}">
                <a16:creationId xmlns:a16="http://schemas.microsoft.com/office/drawing/2014/main" id="{C6E87F55-9121-40A1-B886-80644E7AB201}"/>
              </a:ext>
            </a:extLst>
          </p:cNvPr>
          <p:cNvSpPr txBox="1">
            <a:spLocks noChangeArrowheads="1"/>
          </p:cNvSpPr>
          <p:nvPr/>
        </p:nvSpPr>
        <p:spPr bwMode="auto">
          <a:xfrm>
            <a:off x="2007852" y="3607890"/>
            <a:ext cx="1401346" cy="4616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a:solidFill>
                  <a:srgbClr val="00B050"/>
                </a:solidFill>
              </a:rPr>
              <a:t>P</a:t>
            </a:r>
            <a:r>
              <a:rPr lang="en-US" altLang="en-US" sz="2400" baseline="-25000" dirty="0">
                <a:solidFill>
                  <a:srgbClr val="00B050"/>
                </a:solidFill>
              </a:rPr>
              <a:t>1</a:t>
            </a:r>
            <a:r>
              <a:rPr lang="en-US" altLang="en-US" sz="2400" dirty="0">
                <a:solidFill>
                  <a:srgbClr val="00B050"/>
                </a:solidFill>
              </a:rPr>
              <a:t>= $1.00</a:t>
            </a:r>
          </a:p>
        </p:txBody>
      </p:sp>
      <p:sp>
        <p:nvSpPr>
          <p:cNvPr id="9228" name="Text Box 11">
            <a:extLst>
              <a:ext uri="{FF2B5EF4-FFF2-40B4-BE49-F238E27FC236}">
                <a16:creationId xmlns:a16="http://schemas.microsoft.com/office/drawing/2014/main" id="{A6F61A4D-9203-4E5B-9E46-AEBDF039D090}"/>
              </a:ext>
            </a:extLst>
          </p:cNvPr>
          <p:cNvSpPr txBox="1">
            <a:spLocks noChangeArrowheads="1"/>
          </p:cNvSpPr>
          <p:nvPr/>
        </p:nvSpPr>
        <p:spPr bwMode="auto">
          <a:xfrm>
            <a:off x="2010937" y="2729210"/>
            <a:ext cx="1324402" cy="4616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a:solidFill>
                  <a:srgbClr val="C00000"/>
                </a:solidFill>
              </a:rPr>
              <a:t>P</a:t>
            </a:r>
            <a:r>
              <a:rPr lang="en-US" altLang="en-US" sz="2400" baseline="-25000" dirty="0">
                <a:solidFill>
                  <a:srgbClr val="C00000"/>
                </a:solidFill>
              </a:rPr>
              <a:t>2</a:t>
            </a:r>
            <a:r>
              <a:rPr lang="en-US" altLang="en-US" sz="2400" dirty="0">
                <a:solidFill>
                  <a:srgbClr val="C00000"/>
                </a:solidFill>
              </a:rPr>
              <a:t>=$1.50</a:t>
            </a:r>
          </a:p>
        </p:txBody>
      </p:sp>
      <p:sp>
        <p:nvSpPr>
          <p:cNvPr id="9229" name="Text Box 12">
            <a:extLst>
              <a:ext uri="{FF2B5EF4-FFF2-40B4-BE49-F238E27FC236}">
                <a16:creationId xmlns:a16="http://schemas.microsoft.com/office/drawing/2014/main" id="{864E64AB-DC58-449B-B7E7-D3CD9583FBE0}"/>
              </a:ext>
            </a:extLst>
          </p:cNvPr>
          <p:cNvSpPr txBox="1">
            <a:spLocks noChangeArrowheads="1"/>
          </p:cNvSpPr>
          <p:nvPr/>
        </p:nvSpPr>
        <p:spPr bwMode="auto">
          <a:xfrm>
            <a:off x="8433913" y="4152900"/>
            <a:ext cx="48895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a:solidFill>
                  <a:srgbClr val="00B050"/>
                </a:solidFill>
              </a:rPr>
              <a:t>C</a:t>
            </a:r>
            <a:r>
              <a:rPr lang="en-US" altLang="en-US" sz="2400" baseline="-25000" dirty="0">
                <a:solidFill>
                  <a:srgbClr val="00B050"/>
                </a:solidFill>
              </a:rPr>
              <a:t>1</a:t>
            </a:r>
            <a:endParaRPr lang="en-US" altLang="en-US" sz="2400" dirty="0">
              <a:solidFill>
                <a:srgbClr val="00B050"/>
              </a:solidFill>
            </a:endParaRPr>
          </a:p>
        </p:txBody>
      </p:sp>
      <p:sp>
        <p:nvSpPr>
          <p:cNvPr id="9230" name="Text Box 13">
            <a:extLst>
              <a:ext uri="{FF2B5EF4-FFF2-40B4-BE49-F238E27FC236}">
                <a16:creationId xmlns:a16="http://schemas.microsoft.com/office/drawing/2014/main" id="{207E8EC9-A0DF-4FD7-B880-9E28951A16EC}"/>
              </a:ext>
            </a:extLst>
          </p:cNvPr>
          <p:cNvSpPr txBox="1">
            <a:spLocks noChangeArrowheads="1"/>
          </p:cNvSpPr>
          <p:nvPr/>
        </p:nvSpPr>
        <p:spPr bwMode="auto">
          <a:xfrm>
            <a:off x="4277736" y="5490498"/>
            <a:ext cx="1161250" cy="4616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a:solidFill>
                  <a:srgbClr val="C00000"/>
                </a:solidFill>
              </a:rPr>
              <a:t>Q</a:t>
            </a:r>
            <a:r>
              <a:rPr lang="en-US" altLang="en-US" sz="2400" baseline="-25000" dirty="0">
                <a:solidFill>
                  <a:srgbClr val="C00000"/>
                </a:solidFill>
              </a:rPr>
              <a:t>2</a:t>
            </a:r>
            <a:r>
              <a:rPr lang="en-US" altLang="en-US" sz="2400" dirty="0">
                <a:solidFill>
                  <a:srgbClr val="C00000"/>
                </a:solidFill>
              </a:rPr>
              <a:t>=800</a:t>
            </a:r>
          </a:p>
        </p:txBody>
      </p:sp>
      <p:sp>
        <p:nvSpPr>
          <p:cNvPr id="9231" name="Line 14">
            <a:extLst>
              <a:ext uri="{FF2B5EF4-FFF2-40B4-BE49-F238E27FC236}">
                <a16:creationId xmlns:a16="http://schemas.microsoft.com/office/drawing/2014/main" id="{7D12931B-285A-446B-8E8B-AD1E67EC1867}"/>
              </a:ext>
            </a:extLst>
          </p:cNvPr>
          <p:cNvSpPr>
            <a:spLocks noChangeShapeType="1"/>
          </p:cNvSpPr>
          <p:nvPr/>
        </p:nvSpPr>
        <p:spPr bwMode="auto">
          <a:xfrm>
            <a:off x="6400800" y="3886200"/>
            <a:ext cx="0" cy="1676400"/>
          </a:xfrm>
          <a:prstGeom prst="line">
            <a:avLst/>
          </a:prstGeom>
          <a:noFill/>
          <a:ln w="9525">
            <a:solidFill>
              <a:srgbClr val="00B050"/>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9232" name="Rectangle 15">
            <a:extLst>
              <a:ext uri="{FF2B5EF4-FFF2-40B4-BE49-F238E27FC236}">
                <a16:creationId xmlns:a16="http://schemas.microsoft.com/office/drawing/2014/main" id="{D93E4178-3C5B-45FA-AFF9-BE4FE4E320D9}"/>
              </a:ext>
            </a:extLst>
          </p:cNvPr>
          <p:cNvSpPr>
            <a:spLocks noChangeArrowheads="1"/>
          </p:cNvSpPr>
          <p:nvPr/>
        </p:nvSpPr>
        <p:spPr bwMode="auto">
          <a:xfrm>
            <a:off x="5408216" y="5486406"/>
            <a:ext cx="1447793" cy="4616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a:solidFill>
                  <a:srgbClr val="00B050"/>
                </a:solidFill>
              </a:rPr>
              <a:t>Q</a:t>
            </a:r>
            <a:r>
              <a:rPr lang="en-US" altLang="en-US" sz="2400" baseline="-25000" dirty="0">
                <a:solidFill>
                  <a:srgbClr val="00B050"/>
                </a:solidFill>
              </a:rPr>
              <a:t>1</a:t>
            </a:r>
            <a:r>
              <a:rPr lang="en-US" altLang="en-US" sz="2400" dirty="0">
                <a:solidFill>
                  <a:srgbClr val="00B050"/>
                </a:solidFill>
              </a:rPr>
              <a:t>=1000</a:t>
            </a:r>
            <a:endParaRPr lang="en-US" altLang="en-US" sz="2400" baseline="-25000" dirty="0">
              <a:solidFill>
                <a:srgbClr val="00B050"/>
              </a:solidFill>
            </a:endParaRPr>
          </a:p>
        </p:txBody>
      </p:sp>
      <p:sp>
        <p:nvSpPr>
          <p:cNvPr id="9235" name="Text Box 19">
            <a:extLst>
              <a:ext uri="{FF2B5EF4-FFF2-40B4-BE49-F238E27FC236}">
                <a16:creationId xmlns:a16="http://schemas.microsoft.com/office/drawing/2014/main" id="{A8FC2842-9F2A-4A7C-905C-23EB585E6B67}"/>
              </a:ext>
            </a:extLst>
          </p:cNvPr>
          <p:cNvSpPr txBox="1">
            <a:spLocks noChangeArrowheads="1"/>
          </p:cNvSpPr>
          <p:nvPr/>
        </p:nvSpPr>
        <p:spPr bwMode="auto">
          <a:xfrm>
            <a:off x="5460149" y="1051592"/>
            <a:ext cx="6488225" cy="1569660"/>
          </a:xfrm>
          <a:prstGeom prst="rect">
            <a:avLst/>
          </a:prstGeom>
          <a:solidFill>
            <a:srgbClr val="FFFF00"/>
          </a:solidFill>
          <a:ln w="38100">
            <a:solidFill>
              <a:srgbClr val="0070C0"/>
            </a:solidFill>
            <a:miter lim="800000"/>
            <a:headEnd/>
            <a:tailEnd/>
          </a:ln>
          <a:effectLst/>
        </p:spPr>
        <p:txBody>
          <a:bodyPr wrap="squar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b="1" i="1" dirty="0">
                <a:solidFill>
                  <a:srgbClr val="0070C0"/>
                </a:solidFill>
                <a:latin typeface="+mn-lt"/>
              </a:rPr>
              <a:t>JV sets price P</a:t>
            </a:r>
            <a:r>
              <a:rPr lang="en-US" altLang="en-US" sz="2400" b="1" i="1" baseline="-25000" dirty="0">
                <a:solidFill>
                  <a:srgbClr val="0070C0"/>
                </a:solidFill>
                <a:latin typeface="+mn-lt"/>
              </a:rPr>
              <a:t>L  </a:t>
            </a:r>
            <a:r>
              <a:rPr lang="en-US" altLang="en-US" sz="2400" b="1" i="1" u="sng" dirty="0">
                <a:solidFill>
                  <a:srgbClr val="0070C0"/>
                </a:solidFill>
                <a:latin typeface="+mn-lt"/>
              </a:rPr>
              <a:t>slightly below</a:t>
            </a:r>
            <a:r>
              <a:rPr lang="en-US" altLang="en-US" sz="2400" b="1" i="1" dirty="0">
                <a:solidFill>
                  <a:srgbClr val="0070C0"/>
                </a:solidFill>
                <a:latin typeface="+mn-lt"/>
              </a:rPr>
              <a:t> P</a:t>
            </a:r>
            <a:r>
              <a:rPr lang="en-US" altLang="en-US" sz="2400" b="1" i="1" baseline="-25000" dirty="0">
                <a:solidFill>
                  <a:srgbClr val="0070C0"/>
                </a:solidFill>
                <a:latin typeface="+mn-lt"/>
              </a:rPr>
              <a:t>1</a:t>
            </a:r>
            <a:r>
              <a:rPr lang="en-US" altLang="en-US" sz="2400" b="1" i="1" dirty="0">
                <a:solidFill>
                  <a:srgbClr val="0070C0"/>
                </a:solidFill>
                <a:latin typeface="+mn-lt"/>
              </a:rPr>
              <a:t> to deter competition by non-JV rivals (</a:t>
            </a:r>
            <a:r>
              <a:rPr lang="en-US" altLang="en-US" sz="2400" b="1" i="1" dirty="0">
                <a:solidFill>
                  <a:srgbClr val="0070C0"/>
                </a:solidFill>
              </a:rPr>
              <a:t>“outsider competitors”) </a:t>
            </a:r>
            <a:r>
              <a:rPr lang="en-US" altLang="en-US" sz="2400" b="1" i="1" dirty="0">
                <a:solidFill>
                  <a:srgbClr val="0070C0"/>
                </a:solidFill>
                <a:latin typeface="+mn-lt"/>
              </a:rPr>
              <a:t>or new entrants, either with Cost </a:t>
            </a:r>
            <a:br>
              <a:rPr lang="en-US" altLang="en-US" sz="2400" b="1" i="1" dirty="0">
                <a:solidFill>
                  <a:srgbClr val="0070C0"/>
                </a:solidFill>
                <a:latin typeface="+mn-lt"/>
              </a:rPr>
            </a:br>
            <a:r>
              <a:rPr lang="en-US" altLang="en-US" sz="2400" b="1" i="1" dirty="0">
                <a:solidFill>
                  <a:srgbClr val="0070C0"/>
                </a:solidFill>
                <a:latin typeface="+mn-lt"/>
              </a:rPr>
              <a:t>C</a:t>
            </a:r>
            <a:r>
              <a:rPr lang="en-US" altLang="en-US" sz="2400" b="1" i="1" baseline="-25000" dirty="0">
                <a:solidFill>
                  <a:srgbClr val="0070C0"/>
                </a:solidFill>
                <a:latin typeface="+mn-lt"/>
              </a:rPr>
              <a:t>1</a:t>
            </a:r>
            <a:r>
              <a:rPr lang="en-US" altLang="en-US" sz="2400" b="1" i="1" dirty="0">
                <a:solidFill>
                  <a:srgbClr val="0070C0"/>
                </a:solidFill>
                <a:latin typeface="+mn-lt"/>
              </a:rPr>
              <a:t> = $0.50. </a:t>
            </a:r>
            <a:endParaRPr lang="en-US" altLang="en-US" sz="2400" b="1" i="1" baseline="-25000" dirty="0">
              <a:solidFill>
                <a:srgbClr val="0070C0"/>
              </a:solidFill>
              <a:latin typeface="+mn-lt"/>
            </a:endParaRPr>
          </a:p>
        </p:txBody>
      </p:sp>
      <p:cxnSp>
        <p:nvCxnSpPr>
          <p:cNvPr id="9236" name="Straight Connector 2">
            <a:extLst>
              <a:ext uri="{FF2B5EF4-FFF2-40B4-BE49-F238E27FC236}">
                <a16:creationId xmlns:a16="http://schemas.microsoft.com/office/drawing/2014/main" id="{72F0146C-B17D-43E5-BEAB-A45BDD524028}"/>
              </a:ext>
            </a:extLst>
          </p:cNvPr>
          <p:cNvCxnSpPr>
            <a:cxnSpLocks noChangeShapeType="1"/>
          </p:cNvCxnSpPr>
          <p:nvPr/>
        </p:nvCxnSpPr>
        <p:spPr bwMode="auto">
          <a:xfrm>
            <a:off x="3352800" y="3886200"/>
            <a:ext cx="2933700" cy="0"/>
          </a:xfrm>
          <a:prstGeom prst="line">
            <a:avLst/>
          </a:prstGeom>
          <a:noFill/>
          <a:ln w="9525" algn="ctr">
            <a:solidFill>
              <a:srgbClr val="00B050"/>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cxnSp>
      <p:sp>
        <p:nvSpPr>
          <p:cNvPr id="22" name="Oval 21">
            <a:extLst>
              <a:ext uri="{FF2B5EF4-FFF2-40B4-BE49-F238E27FC236}">
                <a16:creationId xmlns:a16="http://schemas.microsoft.com/office/drawing/2014/main" id="{F4F3CA17-D575-4D06-A1B6-5E4CF06F04CD}"/>
              </a:ext>
            </a:extLst>
          </p:cNvPr>
          <p:cNvSpPr/>
          <p:nvPr/>
        </p:nvSpPr>
        <p:spPr>
          <a:xfrm>
            <a:off x="6361113" y="3783014"/>
            <a:ext cx="152400" cy="206375"/>
          </a:xfrm>
          <a:prstGeom prst="ellipse">
            <a:avLst/>
          </a:prstGeom>
          <a:solidFill>
            <a:srgbClr val="00B050"/>
          </a:solidFill>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US"/>
          </a:p>
        </p:txBody>
      </p:sp>
      <p:sp>
        <p:nvSpPr>
          <p:cNvPr id="23" name="Oval 22">
            <a:extLst>
              <a:ext uri="{FF2B5EF4-FFF2-40B4-BE49-F238E27FC236}">
                <a16:creationId xmlns:a16="http://schemas.microsoft.com/office/drawing/2014/main" id="{E5FA9A95-D929-47E3-9DE7-ADBA4327714D}"/>
              </a:ext>
            </a:extLst>
          </p:cNvPr>
          <p:cNvSpPr/>
          <p:nvPr/>
        </p:nvSpPr>
        <p:spPr>
          <a:xfrm>
            <a:off x="5029200" y="2890839"/>
            <a:ext cx="152400" cy="204787"/>
          </a:xfrm>
          <a:prstGeom prst="ellipse">
            <a:avLst/>
          </a:prstGeom>
          <a:solidFill>
            <a:srgbClr val="FF0000"/>
          </a:solidFill>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US"/>
          </a:p>
        </p:txBody>
      </p:sp>
      <p:sp>
        <p:nvSpPr>
          <p:cNvPr id="2" name="Text Box 16">
            <a:extLst>
              <a:ext uri="{FF2B5EF4-FFF2-40B4-BE49-F238E27FC236}">
                <a16:creationId xmlns:a16="http://schemas.microsoft.com/office/drawing/2014/main" id="{45416106-613E-4AE3-A086-CE13D5BCF1BC}"/>
              </a:ext>
            </a:extLst>
          </p:cNvPr>
          <p:cNvSpPr txBox="1">
            <a:spLocks noChangeArrowheads="1"/>
          </p:cNvSpPr>
          <p:nvPr/>
        </p:nvSpPr>
        <p:spPr bwMode="auto">
          <a:xfrm>
            <a:off x="1931132" y="4229100"/>
            <a:ext cx="1358064" cy="4616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a:solidFill>
                  <a:srgbClr val="00B050"/>
                </a:solidFill>
              </a:rPr>
              <a:t>C</a:t>
            </a:r>
            <a:r>
              <a:rPr lang="en-US" altLang="en-US" sz="2400" baseline="-25000" dirty="0">
                <a:solidFill>
                  <a:srgbClr val="00B050"/>
                </a:solidFill>
              </a:rPr>
              <a:t>1</a:t>
            </a:r>
            <a:r>
              <a:rPr lang="en-US" altLang="en-US" sz="2400" dirty="0">
                <a:solidFill>
                  <a:srgbClr val="00B050"/>
                </a:solidFill>
              </a:rPr>
              <a:t>=$0.50</a:t>
            </a:r>
          </a:p>
        </p:txBody>
      </p:sp>
      <p:sp>
        <p:nvSpPr>
          <p:cNvPr id="3" name="TextBox 2">
            <a:extLst>
              <a:ext uri="{FF2B5EF4-FFF2-40B4-BE49-F238E27FC236}">
                <a16:creationId xmlns:a16="http://schemas.microsoft.com/office/drawing/2014/main" id="{088FA31D-646F-4A12-92A5-8E35853CD5DC}"/>
              </a:ext>
            </a:extLst>
          </p:cNvPr>
          <p:cNvSpPr txBox="1"/>
          <p:nvPr/>
        </p:nvSpPr>
        <p:spPr>
          <a:xfrm>
            <a:off x="6324601" y="3340333"/>
            <a:ext cx="444352" cy="523220"/>
          </a:xfrm>
          <a:prstGeom prst="rect">
            <a:avLst/>
          </a:prstGeom>
          <a:noFill/>
        </p:spPr>
        <p:txBody>
          <a:bodyPr wrap="none" rtlCol="0">
            <a:spAutoFit/>
          </a:bodyPr>
          <a:lstStyle/>
          <a:p>
            <a:r>
              <a:rPr lang="en-US" sz="2800" dirty="0">
                <a:solidFill>
                  <a:srgbClr val="00B050"/>
                </a:solidFill>
              </a:rPr>
              <a:t>A</a:t>
            </a:r>
            <a:endParaRPr lang="en-US" sz="2400" dirty="0">
              <a:solidFill>
                <a:srgbClr val="00B050"/>
              </a:solidFill>
            </a:endParaRPr>
          </a:p>
        </p:txBody>
      </p:sp>
      <p:sp>
        <p:nvSpPr>
          <p:cNvPr id="4" name="TextBox 3">
            <a:extLst>
              <a:ext uri="{FF2B5EF4-FFF2-40B4-BE49-F238E27FC236}">
                <a16:creationId xmlns:a16="http://schemas.microsoft.com/office/drawing/2014/main" id="{5C01FC6B-4815-413A-99E4-DC97C9BFFEB0}"/>
              </a:ext>
            </a:extLst>
          </p:cNvPr>
          <p:cNvSpPr txBox="1"/>
          <p:nvPr/>
        </p:nvSpPr>
        <p:spPr>
          <a:xfrm>
            <a:off x="5127625" y="2550448"/>
            <a:ext cx="503664" cy="523220"/>
          </a:xfrm>
          <a:prstGeom prst="rect">
            <a:avLst/>
          </a:prstGeom>
          <a:noFill/>
        </p:spPr>
        <p:txBody>
          <a:bodyPr wrap="none" rtlCol="0">
            <a:spAutoFit/>
          </a:bodyPr>
          <a:lstStyle/>
          <a:p>
            <a:r>
              <a:rPr lang="en-US" sz="2800" dirty="0">
                <a:solidFill>
                  <a:srgbClr val="C00000"/>
                </a:solidFill>
              </a:rPr>
              <a:t>M</a:t>
            </a:r>
            <a:endParaRPr lang="en-US" sz="2400" dirty="0">
              <a:solidFill>
                <a:srgbClr val="C00000"/>
              </a:solidFill>
            </a:endParaRPr>
          </a:p>
        </p:txBody>
      </p:sp>
      <p:sp>
        <p:nvSpPr>
          <p:cNvPr id="5" name="Line 7">
            <a:extLst>
              <a:ext uri="{FF2B5EF4-FFF2-40B4-BE49-F238E27FC236}">
                <a16:creationId xmlns:a16="http://schemas.microsoft.com/office/drawing/2014/main" id="{BC50755F-041A-4FB8-8911-9B9186D58A5E}"/>
              </a:ext>
            </a:extLst>
          </p:cNvPr>
          <p:cNvSpPr>
            <a:spLocks noChangeShapeType="1"/>
          </p:cNvSpPr>
          <p:nvPr/>
        </p:nvSpPr>
        <p:spPr bwMode="auto">
          <a:xfrm>
            <a:off x="3335338" y="4880224"/>
            <a:ext cx="4894253" cy="31977"/>
          </a:xfrm>
          <a:prstGeom prst="line">
            <a:avLst/>
          </a:prstGeom>
          <a:noFill/>
          <a:ln w="9525">
            <a:solidFill>
              <a:srgbClr val="0070C0"/>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6" name="Text Box 19">
            <a:extLst>
              <a:ext uri="{FF2B5EF4-FFF2-40B4-BE49-F238E27FC236}">
                <a16:creationId xmlns:a16="http://schemas.microsoft.com/office/drawing/2014/main" id="{7034B28B-A1D1-4130-A889-1FAD7E2A1F5A}"/>
              </a:ext>
            </a:extLst>
          </p:cNvPr>
          <p:cNvSpPr txBox="1">
            <a:spLocks noChangeArrowheads="1"/>
          </p:cNvSpPr>
          <p:nvPr/>
        </p:nvSpPr>
        <p:spPr bwMode="auto">
          <a:xfrm>
            <a:off x="391672" y="929502"/>
            <a:ext cx="3078920" cy="1569660"/>
          </a:xfrm>
          <a:prstGeom prst="rect">
            <a:avLst/>
          </a:prstGeom>
          <a:noFill/>
          <a:ln w="38100">
            <a:solidFill>
              <a:srgbClr val="0070C0"/>
            </a:solidFill>
            <a:miter lim="800000"/>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b="1" i="1" dirty="0">
                <a:solidFill>
                  <a:srgbClr val="0070C0"/>
                </a:solidFill>
              </a:rPr>
              <a:t>Assume:</a:t>
            </a:r>
            <a:br>
              <a:rPr lang="en-US" altLang="en-US" sz="2400" b="1" i="1" dirty="0">
                <a:solidFill>
                  <a:srgbClr val="0070C0"/>
                </a:solidFill>
              </a:rPr>
            </a:br>
            <a:r>
              <a:rPr lang="en-US" altLang="en-US" sz="2400" b="1" i="1" dirty="0">
                <a:solidFill>
                  <a:srgbClr val="0070C0"/>
                </a:solidFill>
              </a:rPr>
              <a:t>Old cost = $0.50</a:t>
            </a:r>
          </a:p>
          <a:p>
            <a:pPr>
              <a:spcBef>
                <a:spcPct val="0"/>
              </a:spcBef>
              <a:buFontTx/>
              <a:buNone/>
            </a:pPr>
            <a:r>
              <a:rPr lang="en-US" altLang="en-US" sz="2400" b="1" i="1" dirty="0">
                <a:solidFill>
                  <a:srgbClr val="0070C0"/>
                </a:solidFill>
              </a:rPr>
              <a:t>New cost = $0.40.  </a:t>
            </a:r>
          </a:p>
          <a:p>
            <a:pPr>
              <a:spcBef>
                <a:spcPct val="0"/>
              </a:spcBef>
              <a:buFontTx/>
              <a:buNone/>
            </a:pPr>
            <a:r>
              <a:rPr lang="en-US" altLang="en-US" sz="2400" b="1" i="1" dirty="0">
                <a:solidFill>
                  <a:srgbClr val="0070C0"/>
                </a:solidFill>
              </a:rPr>
              <a:t>JV joint price = $0.99. </a:t>
            </a:r>
            <a:endParaRPr lang="en-US" altLang="en-US" sz="2400" b="1" dirty="0">
              <a:solidFill>
                <a:srgbClr val="0070C0"/>
              </a:solidFill>
            </a:endParaRPr>
          </a:p>
        </p:txBody>
      </p:sp>
      <p:sp>
        <p:nvSpPr>
          <p:cNvPr id="7" name="Text Box 11">
            <a:extLst>
              <a:ext uri="{FF2B5EF4-FFF2-40B4-BE49-F238E27FC236}">
                <a16:creationId xmlns:a16="http://schemas.microsoft.com/office/drawing/2014/main" id="{EE972C47-06DE-4B53-85CB-08FC306C3DF7}"/>
              </a:ext>
            </a:extLst>
          </p:cNvPr>
          <p:cNvSpPr txBox="1">
            <a:spLocks noChangeArrowheads="1"/>
          </p:cNvSpPr>
          <p:nvPr/>
        </p:nvSpPr>
        <p:spPr bwMode="auto">
          <a:xfrm>
            <a:off x="1362156" y="3875929"/>
            <a:ext cx="1603851" cy="4616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a:solidFill>
                  <a:srgbClr val="0070C0"/>
                </a:solidFill>
              </a:rPr>
              <a:t>P</a:t>
            </a:r>
            <a:r>
              <a:rPr lang="en-US" altLang="en-US" sz="2400" baseline="-25000" dirty="0">
                <a:solidFill>
                  <a:srgbClr val="0070C0"/>
                </a:solidFill>
              </a:rPr>
              <a:t>L</a:t>
            </a:r>
            <a:r>
              <a:rPr lang="en-US" altLang="en-US" sz="2400" dirty="0">
                <a:solidFill>
                  <a:srgbClr val="0070C0"/>
                </a:solidFill>
              </a:rPr>
              <a:t>=$0.99</a:t>
            </a:r>
          </a:p>
        </p:txBody>
      </p:sp>
      <p:cxnSp>
        <p:nvCxnSpPr>
          <p:cNvPr id="33" name="Straight Connector 2">
            <a:extLst>
              <a:ext uri="{FF2B5EF4-FFF2-40B4-BE49-F238E27FC236}">
                <a16:creationId xmlns:a16="http://schemas.microsoft.com/office/drawing/2014/main" id="{9926D75E-E23C-40D5-816F-5AF0A1C7E89E}"/>
              </a:ext>
            </a:extLst>
          </p:cNvPr>
          <p:cNvCxnSpPr>
            <a:cxnSpLocks noChangeShapeType="1"/>
          </p:cNvCxnSpPr>
          <p:nvPr/>
        </p:nvCxnSpPr>
        <p:spPr bwMode="auto">
          <a:xfrm flipV="1">
            <a:off x="3396671" y="4056067"/>
            <a:ext cx="3223520" cy="7590"/>
          </a:xfrm>
          <a:prstGeom prst="line">
            <a:avLst/>
          </a:prstGeom>
          <a:noFill/>
          <a:ln w="38100" algn="ctr">
            <a:solidFill>
              <a:srgbClr val="0070C0"/>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cxnSp>
      <p:sp>
        <p:nvSpPr>
          <p:cNvPr id="15" name="Line 14">
            <a:extLst>
              <a:ext uri="{FF2B5EF4-FFF2-40B4-BE49-F238E27FC236}">
                <a16:creationId xmlns:a16="http://schemas.microsoft.com/office/drawing/2014/main" id="{AF83DDD5-3165-4807-9496-184B216698A0}"/>
              </a:ext>
            </a:extLst>
          </p:cNvPr>
          <p:cNvSpPr>
            <a:spLocks noChangeShapeType="1"/>
          </p:cNvSpPr>
          <p:nvPr/>
        </p:nvSpPr>
        <p:spPr bwMode="auto">
          <a:xfrm>
            <a:off x="6661749" y="4069555"/>
            <a:ext cx="0" cy="1806102"/>
          </a:xfrm>
          <a:prstGeom prst="line">
            <a:avLst/>
          </a:prstGeom>
          <a:noFill/>
          <a:ln w="38100">
            <a:solidFill>
              <a:srgbClr val="0070C0"/>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17" name="TextBox 16">
            <a:extLst>
              <a:ext uri="{FF2B5EF4-FFF2-40B4-BE49-F238E27FC236}">
                <a16:creationId xmlns:a16="http://schemas.microsoft.com/office/drawing/2014/main" id="{DD12BFA7-2CFB-4A9D-A65C-BE753FAE84A0}"/>
              </a:ext>
            </a:extLst>
          </p:cNvPr>
          <p:cNvSpPr txBox="1"/>
          <p:nvPr/>
        </p:nvSpPr>
        <p:spPr>
          <a:xfrm>
            <a:off x="6645823" y="3716993"/>
            <a:ext cx="441906" cy="523220"/>
          </a:xfrm>
          <a:prstGeom prst="rect">
            <a:avLst/>
          </a:prstGeom>
          <a:noFill/>
        </p:spPr>
        <p:txBody>
          <a:bodyPr wrap="square" rtlCol="0">
            <a:spAutoFit/>
          </a:bodyPr>
          <a:lstStyle/>
          <a:p>
            <a:r>
              <a:rPr lang="en-US" sz="2800" dirty="0">
                <a:solidFill>
                  <a:srgbClr val="0070C0"/>
                </a:solidFill>
              </a:rPr>
              <a:t>L</a:t>
            </a:r>
            <a:endParaRPr lang="en-US" sz="2400" dirty="0">
              <a:solidFill>
                <a:srgbClr val="0070C0"/>
              </a:solidFill>
            </a:endParaRPr>
          </a:p>
        </p:txBody>
      </p:sp>
      <p:sp>
        <p:nvSpPr>
          <p:cNvPr id="18" name="Oval 17">
            <a:extLst>
              <a:ext uri="{FF2B5EF4-FFF2-40B4-BE49-F238E27FC236}">
                <a16:creationId xmlns:a16="http://schemas.microsoft.com/office/drawing/2014/main" id="{F378912D-A223-441E-BCCF-6F51DCF62B2C}"/>
              </a:ext>
            </a:extLst>
          </p:cNvPr>
          <p:cNvSpPr/>
          <p:nvPr/>
        </p:nvSpPr>
        <p:spPr>
          <a:xfrm>
            <a:off x="6564146" y="3993810"/>
            <a:ext cx="156139" cy="171126"/>
          </a:xfrm>
          <a:prstGeom prst="ellipse">
            <a:avLst/>
          </a:prstGeom>
          <a:solidFill>
            <a:schemeClr val="accent1"/>
          </a:solidFill>
          <a:ln>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US"/>
          </a:p>
        </p:txBody>
      </p:sp>
      <p:sp>
        <p:nvSpPr>
          <p:cNvPr id="21" name="Text Box 16">
            <a:extLst>
              <a:ext uri="{FF2B5EF4-FFF2-40B4-BE49-F238E27FC236}">
                <a16:creationId xmlns:a16="http://schemas.microsoft.com/office/drawing/2014/main" id="{5D5921E7-B334-4354-BBAE-9460C493C47F}"/>
              </a:ext>
            </a:extLst>
          </p:cNvPr>
          <p:cNvSpPr txBox="1">
            <a:spLocks noChangeArrowheads="1"/>
          </p:cNvSpPr>
          <p:nvPr/>
        </p:nvSpPr>
        <p:spPr bwMode="auto">
          <a:xfrm>
            <a:off x="1988520" y="4605635"/>
            <a:ext cx="1358064" cy="4616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a:t>C</a:t>
            </a:r>
            <a:r>
              <a:rPr lang="en-US" altLang="en-US" sz="2400" baseline="-25000" dirty="0"/>
              <a:t>2</a:t>
            </a:r>
            <a:r>
              <a:rPr lang="en-US" altLang="en-US" sz="2400" dirty="0"/>
              <a:t>=$0.40</a:t>
            </a:r>
          </a:p>
        </p:txBody>
      </p:sp>
      <p:sp>
        <p:nvSpPr>
          <p:cNvPr id="24" name="Text Box 12">
            <a:extLst>
              <a:ext uri="{FF2B5EF4-FFF2-40B4-BE49-F238E27FC236}">
                <a16:creationId xmlns:a16="http://schemas.microsoft.com/office/drawing/2014/main" id="{898BEB84-B460-4968-995E-07302E6DF5FA}"/>
              </a:ext>
            </a:extLst>
          </p:cNvPr>
          <p:cNvSpPr txBox="1">
            <a:spLocks noChangeArrowheads="1"/>
          </p:cNvSpPr>
          <p:nvPr/>
        </p:nvSpPr>
        <p:spPr bwMode="auto">
          <a:xfrm>
            <a:off x="8534400" y="4677041"/>
            <a:ext cx="492443" cy="4616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a:solidFill>
                  <a:srgbClr val="0070C0"/>
                </a:solidFill>
              </a:rPr>
              <a:t>C</a:t>
            </a:r>
            <a:r>
              <a:rPr lang="en-US" altLang="en-US" sz="2400" baseline="-25000" dirty="0">
                <a:solidFill>
                  <a:srgbClr val="0070C0"/>
                </a:solidFill>
              </a:rPr>
              <a:t>2</a:t>
            </a:r>
            <a:endParaRPr lang="en-US" altLang="en-US" sz="2400" dirty="0">
              <a:solidFill>
                <a:srgbClr val="0070C0"/>
              </a:solidFill>
            </a:endParaRPr>
          </a:p>
        </p:txBody>
      </p:sp>
      <p:sp>
        <p:nvSpPr>
          <p:cNvPr id="26" name="Text Box 13">
            <a:extLst>
              <a:ext uri="{FF2B5EF4-FFF2-40B4-BE49-F238E27FC236}">
                <a16:creationId xmlns:a16="http://schemas.microsoft.com/office/drawing/2014/main" id="{F769C894-0F17-474F-9A95-DA24C532B5EE}"/>
              </a:ext>
            </a:extLst>
          </p:cNvPr>
          <p:cNvSpPr txBox="1">
            <a:spLocks noChangeArrowheads="1"/>
          </p:cNvSpPr>
          <p:nvPr/>
        </p:nvSpPr>
        <p:spPr bwMode="auto">
          <a:xfrm>
            <a:off x="6132112" y="6018544"/>
            <a:ext cx="1447792" cy="4616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err="1">
                <a:solidFill>
                  <a:srgbClr val="0070C0"/>
                </a:solidFill>
              </a:rPr>
              <a:t>Q</a:t>
            </a:r>
            <a:r>
              <a:rPr lang="en-US" altLang="en-US" sz="2400" baseline="-25000" dirty="0" err="1">
                <a:solidFill>
                  <a:srgbClr val="0070C0"/>
                </a:solidFill>
              </a:rPr>
              <a:t>L</a:t>
            </a:r>
            <a:r>
              <a:rPr lang="en-US" altLang="en-US" sz="2400" dirty="0">
                <a:solidFill>
                  <a:srgbClr val="0070C0"/>
                </a:solidFill>
              </a:rPr>
              <a:t>=1001</a:t>
            </a:r>
          </a:p>
        </p:txBody>
      </p:sp>
      <p:sp>
        <p:nvSpPr>
          <p:cNvPr id="9" name="Text Box 19">
            <a:extLst>
              <a:ext uri="{FF2B5EF4-FFF2-40B4-BE49-F238E27FC236}">
                <a16:creationId xmlns:a16="http://schemas.microsoft.com/office/drawing/2014/main" id="{44765BF5-685F-4B6E-BC80-6F5CD41BE618}"/>
              </a:ext>
            </a:extLst>
          </p:cNvPr>
          <p:cNvSpPr txBox="1">
            <a:spLocks noChangeArrowheads="1"/>
          </p:cNvSpPr>
          <p:nvPr/>
        </p:nvSpPr>
        <p:spPr bwMode="auto">
          <a:xfrm>
            <a:off x="8230771" y="2931505"/>
            <a:ext cx="3810467" cy="830997"/>
          </a:xfrm>
          <a:prstGeom prst="rect">
            <a:avLst/>
          </a:prstGeom>
          <a:noFill/>
          <a:ln w="38100">
            <a:solidFill>
              <a:srgbClr val="0070C0"/>
            </a:solidFill>
            <a:miter lim="800000"/>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b="1" i="1" dirty="0">
                <a:solidFill>
                  <a:srgbClr val="0070C0"/>
                </a:solidFill>
              </a:rPr>
              <a:t>Denote as P</a:t>
            </a:r>
            <a:r>
              <a:rPr lang="en-US" altLang="en-US" sz="2400" b="1" i="1" baseline="-25000" dirty="0">
                <a:solidFill>
                  <a:srgbClr val="0070C0"/>
                </a:solidFill>
              </a:rPr>
              <a:t>L</a:t>
            </a:r>
            <a:r>
              <a:rPr lang="en-US" altLang="en-US" sz="2400" b="1" i="1" dirty="0">
                <a:solidFill>
                  <a:srgbClr val="0070C0"/>
                </a:solidFill>
              </a:rPr>
              <a:t> to reflect term </a:t>
            </a:r>
            <a:br>
              <a:rPr lang="en-US" altLang="en-US" sz="2400" b="1" i="1" dirty="0">
                <a:solidFill>
                  <a:srgbClr val="0070C0"/>
                </a:solidFill>
              </a:rPr>
            </a:br>
            <a:r>
              <a:rPr lang="en-US" altLang="en-US" sz="2400" b="1" i="1" dirty="0">
                <a:solidFill>
                  <a:srgbClr val="0070C0"/>
                </a:solidFill>
              </a:rPr>
              <a:t>“Limit Price.” </a:t>
            </a:r>
          </a:p>
        </p:txBody>
      </p:sp>
      <p:cxnSp>
        <p:nvCxnSpPr>
          <p:cNvPr id="11" name="Straight Arrow Connector 10">
            <a:extLst>
              <a:ext uri="{FF2B5EF4-FFF2-40B4-BE49-F238E27FC236}">
                <a16:creationId xmlns:a16="http://schemas.microsoft.com/office/drawing/2014/main" id="{1A209086-E2C2-4059-B1F2-AC9DEC198E35}"/>
              </a:ext>
            </a:extLst>
          </p:cNvPr>
          <p:cNvCxnSpPr/>
          <p:nvPr/>
        </p:nvCxnSpPr>
        <p:spPr>
          <a:xfrm flipH="1">
            <a:off x="7054690" y="3506354"/>
            <a:ext cx="933463" cy="317039"/>
          </a:xfrm>
          <a:prstGeom prst="straightConnector1">
            <a:avLst/>
          </a:prstGeom>
          <a:ln w="28575">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504974786"/>
      </p:ext>
    </p:extLst>
  </p:cSld>
  <p:clrMapOvr>
    <a:masterClrMapping/>
  </p:clrMapOvr>
  <p:transition/>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2" name="Rectangle 2">
            <a:extLst>
              <a:ext uri="{FF2B5EF4-FFF2-40B4-BE49-F238E27FC236}">
                <a16:creationId xmlns:a16="http://schemas.microsoft.com/office/drawing/2014/main" id="{78E34B47-D029-4C18-B5DA-EA85682AAEC4}"/>
              </a:ext>
            </a:extLst>
          </p:cNvPr>
          <p:cNvSpPr>
            <a:spLocks noGrp="1"/>
          </p:cNvSpPr>
          <p:nvPr>
            <p:ph type="title"/>
          </p:nvPr>
        </p:nvSpPr>
        <p:spPr>
          <a:xfrm>
            <a:off x="329610" y="121725"/>
            <a:ext cx="10747744" cy="1325563"/>
          </a:xfrm>
        </p:spPr>
        <p:txBody>
          <a:bodyPr/>
          <a:lstStyle/>
          <a:p>
            <a:pPr algn="l" eaLnBrk="1" hangingPunct="1"/>
            <a:r>
              <a:rPr lang="en-US" altLang="en-US" sz="2800" dirty="0"/>
              <a:t>Extending Figure 5: Potential Independent Competition </a:t>
            </a:r>
            <a:r>
              <a:rPr lang="en-US" altLang="en-US" sz="2800" i="1" dirty="0">
                <a:solidFill>
                  <a:srgbClr val="C00000"/>
                </a:solidFill>
              </a:rPr>
              <a:t>by JV Members </a:t>
            </a:r>
            <a:br>
              <a:rPr lang="en-US" altLang="en-US" sz="2800" i="1" dirty="0">
                <a:solidFill>
                  <a:srgbClr val="C00000"/>
                </a:solidFill>
              </a:rPr>
            </a:br>
            <a:r>
              <a:rPr lang="en-US" altLang="en-US" sz="2800" dirty="0"/>
              <a:t>Using </a:t>
            </a:r>
            <a:r>
              <a:rPr lang="en-US" altLang="en-US" sz="2800" i="1" dirty="0"/>
              <a:t>Old, non-JV Technology Outside the JV </a:t>
            </a:r>
          </a:p>
        </p:txBody>
      </p:sp>
      <p:sp>
        <p:nvSpPr>
          <p:cNvPr id="30723" name="Rectangle 3">
            <a:extLst>
              <a:ext uri="{FF2B5EF4-FFF2-40B4-BE49-F238E27FC236}">
                <a16:creationId xmlns:a16="http://schemas.microsoft.com/office/drawing/2014/main" id="{8EC5C3C4-DFD2-4F66-8B73-E8CC133AD4DE}"/>
              </a:ext>
            </a:extLst>
          </p:cNvPr>
          <p:cNvSpPr>
            <a:spLocks noGrp="1"/>
          </p:cNvSpPr>
          <p:nvPr>
            <p:ph idx="1"/>
          </p:nvPr>
        </p:nvSpPr>
        <p:spPr>
          <a:xfrm>
            <a:off x="482767" y="1771133"/>
            <a:ext cx="8424927" cy="4385118"/>
          </a:xfrm>
        </p:spPr>
        <p:txBody>
          <a:bodyPr>
            <a:normAutofit/>
          </a:bodyPr>
          <a:lstStyle/>
          <a:p>
            <a:r>
              <a:rPr lang="en-US" altLang="en-US" sz="2400" dirty="0"/>
              <a:t>In Fig 5, the JV can only raise price by the amount corresponding to the cost-reduction (i.e., the efficiency)</a:t>
            </a:r>
          </a:p>
          <a:p>
            <a:r>
              <a:rPr lang="en-US" altLang="en-US" sz="2400" dirty="0"/>
              <a:t>Fig. 5 also applies if there are many JV members and they are permitted to compete independently (i.e., </a:t>
            </a:r>
            <a:r>
              <a:rPr lang="en-US" altLang="en-US" sz="2400" i="1" dirty="0"/>
              <a:t>“outside the JV”) </a:t>
            </a:r>
            <a:r>
              <a:rPr lang="en-US" altLang="en-US" sz="2400" dirty="0"/>
              <a:t>with the non-JV technology.  </a:t>
            </a:r>
          </a:p>
          <a:p>
            <a:r>
              <a:rPr lang="en-US" altLang="en-US" sz="2400" dirty="0"/>
              <a:t>These assumptions are analogous the assumed facts of </a:t>
            </a:r>
            <a:r>
              <a:rPr lang="en-US" altLang="en-US" sz="2400" i="1" dirty="0"/>
              <a:t>BMI</a:t>
            </a:r>
            <a:r>
              <a:rPr lang="en-US" altLang="en-US" sz="2400" dirty="0"/>
              <a:t>. </a:t>
            </a:r>
          </a:p>
          <a:p>
            <a:pPr lvl="1"/>
            <a:r>
              <a:rPr lang="en-US" altLang="en-US" sz="2000" dirty="0"/>
              <a:t>CBS could engage in direct licensing rather than taking the blanket license.</a:t>
            </a:r>
          </a:p>
          <a:p>
            <a:pPr lvl="1"/>
            <a:r>
              <a:rPr lang="en-US" altLang="en-US" sz="2000" dirty="0"/>
              <a:t>This possibility would constrain the price that ASCAP and BMI could charge for the blanket license</a:t>
            </a:r>
          </a:p>
          <a:p>
            <a:pPr marL="457200" lvl="1" indent="0">
              <a:buNone/>
            </a:pPr>
            <a:endParaRPr lang="en-US" altLang="en-US" dirty="0"/>
          </a:p>
        </p:txBody>
      </p:sp>
      <p:sp>
        <p:nvSpPr>
          <p:cNvPr id="30724" name="Slide Number Placeholder 5">
            <a:extLst>
              <a:ext uri="{FF2B5EF4-FFF2-40B4-BE49-F238E27FC236}">
                <a16:creationId xmlns:a16="http://schemas.microsoft.com/office/drawing/2014/main" id="{FB8277B9-4DFA-4FC0-8BB1-2812713AC008}"/>
              </a:ext>
            </a:extLst>
          </p:cNvPr>
          <p:cNvSpPr>
            <a:spLocks noGrp="1"/>
          </p:cNvSpPr>
          <p:nvPr>
            <p:ph type="sldNum" sz="quarter" idx="12"/>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fld id="{A29803BB-E2C9-4D19-921A-714DDF1B376F}" type="slidenum">
              <a:rPr lang="en-US" altLang="en-US" sz="1400">
                <a:latin typeface="Tahoma" panose="020B0604030504040204" pitchFamily="34" charset="0"/>
              </a:rPr>
              <a:pPr>
                <a:spcBef>
                  <a:spcPct val="0"/>
                </a:spcBef>
                <a:buFontTx/>
                <a:buNone/>
              </a:pPr>
              <a:t>45</a:t>
            </a:fld>
            <a:endParaRPr lang="en-US" altLang="en-US" sz="1400">
              <a:latin typeface="Tahoma" panose="020B0604030504040204" pitchFamily="34" charset="0"/>
            </a:endParaRPr>
          </a:p>
        </p:txBody>
      </p:sp>
      <p:sp>
        <p:nvSpPr>
          <p:cNvPr id="7" name="Text Box 19">
            <a:extLst>
              <a:ext uri="{FF2B5EF4-FFF2-40B4-BE49-F238E27FC236}">
                <a16:creationId xmlns:a16="http://schemas.microsoft.com/office/drawing/2014/main" id="{12775612-DA95-4D2F-A356-3F9764FDD8E6}"/>
              </a:ext>
            </a:extLst>
          </p:cNvPr>
          <p:cNvSpPr txBox="1">
            <a:spLocks noChangeArrowheads="1"/>
          </p:cNvSpPr>
          <p:nvPr/>
        </p:nvSpPr>
        <p:spPr bwMode="auto">
          <a:xfrm>
            <a:off x="9168343" y="5410537"/>
            <a:ext cx="2759089" cy="1015663"/>
          </a:xfrm>
          <a:prstGeom prst="rect">
            <a:avLst/>
          </a:prstGeom>
          <a:noFill/>
          <a:ln w="38100">
            <a:solidFill>
              <a:srgbClr val="0070C0"/>
            </a:solidFill>
            <a:miter lim="800000"/>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000" b="1" i="1" dirty="0">
                <a:solidFill>
                  <a:srgbClr val="0070C0"/>
                </a:solidFill>
              </a:rPr>
              <a:t>Fig 5 is cost reductions, </a:t>
            </a:r>
          </a:p>
          <a:p>
            <a:pPr>
              <a:spcBef>
                <a:spcPct val="0"/>
              </a:spcBef>
              <a:buFontTx/>
              <a:buNone/>
            </a:pPr>
            <a:r>
              <a:rPr lang="en-US" altLang="en-US" sz="2000" b="1" i="1" dirty="0">
                <a:solidFill>
                  <a:srgbClr val="0070C0"/>
                </a:solidFill>
              </a:rPr>
              <a:t>but BMI also discussed </a:t>
            </a:r>
            <a:br>
              <a:rPr lang="en-US" altLang="en-US" sz="2000" b="1" i="1" dirty="0">
                <a:solidFill>
                  <a:srgbClr val="0070C0"/>
                </a:solidFill>
              </a:rPr>
            </a:br>
            <a:r>
              <a:rPr lang="en-US" altLang="en-US" sz="2000" b="1" i="1" dirty="0">
                <a:solidFill>
                  <a:srgbClr val="0070C0"/>
                </a:solidFill>
              </a:rPr>
              <a:t>quality increases</a:t>
            </a:r>
            <a:endParaRPr lang="en-US" altLang="en-US" sz="2400" b="1" i="1" dirty="0">
              <a:solidFill>
                <a:srgbClr val="0070C0"/>
              </a:solidFill>
            </a:endParaRPr>
          </a:p>
        </p:txBody>
      </p:sp>
      <p:cxnSp>
        <p:nvCxnSpPr>
          <p:cNvPr id="8" name="Straight Arrow Connector 7">
            <a:extLst>
              <a:ext uri="{FF2B5EF4-FFF2-40B4-BE49-F238E27FC236}">
                <a16:creationId xmlns:a16="http://schemas.microsoft.com/office/drawing/2014/main" id="{B4E79059-571C-4E77-85D4-AE0665602D59}"/>
              </a:ext>
            </a:extLst>
          </p:cNvPr>
          <p:cNvCxnSpPr>
            <a:cxnSpLocks/>
          </p:cNvCxnSpPr>
          <p:nvPr/>
        </p:nvCxnSpPr>
        <p:spPr>
          <a:xfrm flipH="1" flipV="1">
            <a:off x="8907694" y="4764954"/>
            <a:ext cx="931486" cy="604770"/>
          </a:xfrm>
          <a:prstGeom prst="straightConnector1">
            <a:avLst/>
          </a:prstGeom>
          <a:ln w="28575">
            <a:tailEnd type="triangle"/>
          </a:ln>
        </p:spPr>
        <p:style>
          <a:lnRef idx="1">
            <a:schemeClr val="accent1"/>
          </a:lnRef>
          <a:fillRef idx="0">
            <a:schemeClr val="accent1"/>
          </a:fillRef>
          <a:effectRef idx="0">
            <a:schemeClr val="accent1"/>
          </a:effectRef>
          <a:fontRef idx="minor">
            <a:schemeClr val="tx1"/>
          </a:fontRef>
        </p:style>
      </p:cxnSp>
    </p:spTree>
  </p:cSld>
  <p:clrMapOvr>
    <a:masterClrMapping/>
  </p:clrMapOvr>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042FF1D-ABEA-4E7C-970B-47778C94E07C}"/>
              </a:ext>
            </a:extLst>
          </p:cNvPr>
          <p:cNvSpPr>
            <a:spLocks noGrp="1"/>
          </p:cNvSpPr>
          <p:nvPr>
            <p:ph type="title"/>
          </p:nvPr>
        </p:nvSpPr>
        <p:spPr/>
        <p:txBody>
          <a:bodyPr/>
          <a:lstStyle/>
          <a:p>
            <a:r>
              <a:rPr lang="en-US" dirty="0"/>
              <a:t>BMI Remand: Old Technology Was Available to JV Members to Compete Independently</a:t>
            </a:r>
            <a:r>
              <a:rPr lang="en-US" dirty="0">
                <a:sym typeface="Wingdings" panose="05000000000000000000" pitchFamily="2" charset="2"/>
              </a:rPr>
              <a:t> No Market Power</a:t>
            </a:r>
            <a:endParaRPr lang="en-US" dirty="0"/>
          </a:p>
        </p:txBody>
      </p:sp>
      <p:sp>
        <p:nvSpPr>
          <p:cNvPr id="4" name="Slide Number Placeholder 3">
            <a:extLst>
              <a:ext uri="{FF2B5EF4-FFF2-40B4-BE49-F238E27FC236}">
                <a16:creationId xmlns:a16="http://schemas.microsoft.com/office/drawing/2014/main" id="{F1F9FBEF-E175-48B8-B160-7AD766DCF0EF}"/>
              </a:ext>
            </a:extLst>
          </p:cNvPr>
          <p:cNvSpPr>
            <a:spLocks noGrp="1"/>
          </p:cNvSpPr>
          <p:nvPr>
            <p:ph type="sldNum" sz="quarter" idx="12"/>
          </p:nvPr>
        </p:nvSpPr>
        <p:spPr/>
        <p:txBody>
          <a:bodyPr/>
          <a:lstStyle/>
          <a:p>
            <a:fld id="{837F2808-4F7B-49B1-B06A-0BD2F2A2DA16}" type="slidenum">
              <a:rPr lang="en-US" smtClean="0"/>
              <a:t>46</a:t>
            </a:fld>
            <a:endParaRPr lang="en-US"/>
          </a:p>
        </p:txBody>
      </p:sp>
      <p:sp>
        <p:nvSpPr>
          <p:cNvPr id="5" name="Content Placeholder 2">
            <a:extLst>
              <a:ext uri="{FF2B5EF4-FFF2-40B4-BE49-F238E27FC236}">
                <a16:creationId xmlns:a16="http://schemas.microsoft.com/office/drawing/2014/main" id="{0B678D70-D75E-42EA-82E3-D90A9ACF98DE}"/>
              </a:ext>
            </a:extLst>
          </p:cNvPr>
          <p:cNvSpPr>
            <a:spLocks noGrp="1"/>
          </p:cNvSpPr>
          <p:nvPr>
            <p:ph idx="1"/>
          </p:nvPr>
        </p:nvSpPr>
        <p:spPr>
          <a:xfrm>
            <a:off x="725184" y="1624495"/>
            <a:ext cx="10515600" cy="4351338"/>
          </a:xfrm>
        </p:spPr>
        <p:txBody>
          <a:bodyPr rtlCol="0">
            <a:normAutofit lnSpcReduction="10000"/>
          </a:bodyPr>
          <a:lstStyle/>
          <a:p>
            <a:pPr>
              <a:defRPr/>
            </a:pPr>
            <a:r>
              <a:rPr lang="en-US" dirty="0">
                <a:solidFill>
                  <a:srgbClr val="C00000"/>
                </a:solidFill>
              </a:rPr>
              <a:t>BMI and ASCAP permitted to price jointly under ROR</a:t>
            </a:r>
            <a:br>
              <a:rPr lang="en-US" dirty="0">
                <a:solidFill>
                  <a:srgbClr val="C00000"/>
                </a:solidFill>
              </a:rPr>
            </a:br>
            <a:endParaRPr lang="en-US" dirty="0">
              <a:solidFill>
                <a:srgbClr val="C00000"/>
              </a:solidFill>
            </a:endParaRPr>
          </a:p>
          <a:p>
            <a:pPr lvl="1">
              <a:defRPr/>
            </a:pPr>
            <a:r>
              <a:rPr lang="en-US" dirty="0"/>
              <a:t>BMI did more than simply produce an input; it created a “new product”</a:t>
            </a:r>
            <a:br>
              <a:rPr lang="en-US" dirty="0"/>
            </a:br>
            <a:endParaRPr lang="en-US" dirty="0"/>
          </a:p>
          <a:p>
            <a:pPr lvl="1">
              <a:defRPr/>
            </a:pPr>
            <a:r>
              <a:rPr lang="en-US" dirty="0"/>
              <a:t>Lower court relied on </a:t>
            </a:r>
            <a:r>
              <a:rPr lang="en-US" dirty="0" err="1"/>
              <a:t>SCt</a:t>
            </a:r>
            <a:r>
              <a:rPr lang="en-US" dirty="0"/>
              <a:t> opinion and concluded that JV joint pricing was necessary to achieve efficiency benefits</a:t>
            </a:r>
          </a:p>
          <a:p>
            <a:pPr lvl="1">
              <a:defRPr/>
            </a:pPr>
            <a:endParaRPr lang="en-US" dirty="0"/>
          </a:p>
          <a:p>
            <a:pPr>
              <a:defRPr/>
            </a:pPr>
            <a:r>
              <a:rPr lang="en-US" dirty="0">
                <a:solidFill>
                  <a:srgbClr val="C00000"/>
                </a:solidFill>
              </a:rPr>
              <a:t>But -- Lower court relied on “insider competition” (with old technology) to prevent price increases above benchmark price (“CBS had a real choice”).  Thus, ASCAP &amp; BMI lacked market power to raise prices</a:t>
            </a:r>
          </a:p>
        </p:txBody>
      </p:sp>
    </p:spTree>
    <p:extLst>
      <p:ext uri="{BB962C8B-B14F-4D97-AF65-F5344CB8AC3E}">
        <p14:creationId xmlns:p14="http://schemas.microsoft.com/office/powerpoint/2010/main" val="4235159657"/>
      </p:ext>
    </p:extLst>
  </p:cSld>
  <p:clrMapOvr>
    <a:masterClrMapping/>
  </p:clrMapOvr>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Rectangle 2">
            <a:extLst>
              <a:ext uri="{FF2B5EF4-FFF2-40B4-BE49-F238E27FC236}">
                <a16:creationId xmlns:a16="http://schemas.microsoft.com/office/drawing/2014/main" id="{BA4E00E7-BFCD-499C-8361-B8E89BA8CB55}"/>
              </a:ext>
            </a:extLst>
          </p:cNvPr>
          <p:cNvSpPr>
            <a:spLocks noGrp="1"/>
          </p:cNvSpPr>
          <p:nvPr>
            <p:ph type="title"/>
          </p:nvPr>
        </p:nvSpPr>
        <p:spPr>
          <a:xfrm>
            <a:off x="159125" y="202730"/>
            <a:ext cx="9164792" cy="838200"/>
          </a:xfrm>
        </p:spPr>
        <p:txBody>
          <a:bodyPr>
            <a:normAutofit fontScale="90000"/>
          </a:bodyPr>
          <a:lstStyle/>
          <a:p>
            <a:pPr eaLnBrk="1" hangingPunct="1">
              <a:lnSpc>
                <a:spcPct val="80000"/>
              </a:lnSpc>
            </a:pPr>
            <a:r>
              <a:rPr lang="en-US" altLang="en-US" dirty="0"/>
              <a:t>Fig 6: </a:t>
            </a:r>
            <a:r>
              <a:rPr lang="en-US" altLang="en-US" sz="3200" dirty="0"/>
              <a:t>Short-run/Long-Run Dynamics</a:t>
            </a:r>
            <a:br>
              <a:rPr lang="en-US" altLang="en-US" dirty="0"/>
            </a:br>
            <a:br>
              <a:rPr lang="en-US" altLang="en-US" dirty="0"/>
            </a:br>
            <a:endParaRPr lang="en-US" altLang="en-US" i="1" dirty="0"/>
          </a:p>
        </p:txBody>
      </p:sp>
      <p:sp>
        <p:nvSpPr>
          <p:cNvPr id="9219" name="Rectangle 3">
            <a:extLst>
              <a:ext uri="{FF2B5EF4-FFF2-40B4-BE49-F238E27FC236}">
                <a16:creationId xmlns:a16="http://schemas.microsoft.com/office/drawing/2014/main" id="{531330D6-6095-4783-8A55-300829E0F61B}"/>
              </a:ext>
            </a:extLst>
          </p:cNvPr>
          <p:cNvSpPr>
            <a:spLocks noGrp="1"/>
          </p:cNvSpPr>
          <p:nvPr>
            <p:ph idx="1"/>
          </p:nvPr>
        </p:nvSpPr>
        <p:spPr>
          <a:xfrm>
            <a:off x="838200" y="1821472"/>
            <a:ext cx="10515600" cy="4351338"/>
          </a:xfrm>
        </p:spPr>
        <p:txBody>
          <a:bodyPr/>
          <a:lstStyle/>
          <a:p>
            <a:pPr algn="r" eaLnBrk="1" hangingPunct="1">
              <a:buFont typeface="Wingdings" panose="05000000000000000000" pitchFamily="2" charset="2"/>
              <a:buNone/>
            </a:pPr>
            <a:r>
              <a:rPr lang="en-US" altLang="en-US" dirty="0"/>
              <a:t> </a:t>
            </a:r>
          </a:p>
        </p:txBody>
      </p:sp>
      <p:sp>
        <p:nvSpPr>
          <p:cNvPr id="9220" name="Slide Number Placeholder 5">
            <a:extLst>
              <a:ext uri="{FF2B5EF4-FFF2-40B4-BE49-F238E27FC236}">
                <a16:creationId xmlns:a16="http://schemas.microsoft.com/office/drawing/2014/main" id="{8C32B7E3-D5E5-4334-8389-C35EC4EA06B9}"/>
              </a:ext>
            </a:extLst>
          </p:cNvPr>
          <p:cNvSpPr>
            <a:spLocks noGrp="1"/>
          </p:cNvSpPr>
          <p:nvPr>
            <p:ph type="sldNum" sz="quarter" idx="12"/>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fld id="{16B778FF-9FA9-4201-B36F-69EDA253A812}" type="slidenum">
              <a:rPr lang="en-US" altLang="en-US" sz="1400">
                <a:latin typeface="Tahoma" panose="020B0604030504040204" pitchFamily="34" charset="0"/>
              </a:rPr>
              <a:pPr>
                <a:spcBef>
                  <a:spcPct val="0"/>
                </a:spcBef>
                <a:buFontTx/>
                <a:buNone/>
              </a:pPr>
              <a:t>47</a:t>
            </a:fld>
            <a:endParaRPr lang="en-US" altLang="en-US" sz="1400" dirty="0">
              <a:latin typeface="Tahoma" panose="020B0604030504040204" pitchFamily="34" charset="0"/>
            </a:endParaRPr>
          </a:p>
        </p:txBody>
      </p:sp>
      <p:sp>
        <p:nvSpPr>
          <p:cNvPr id="9221" name="Line 4">
            <a:extLst>
              <a:ext uri="{FF2B5EF4-FFF2-40B4-BE49-F238E27FC236}">
                <a16:creationId xmlns:a16="http://schemas.microsoft.com/office/drawing/2014/main" id="{4BAF1CD9-63CC-4902-8B6A-947289E58CCE}"/>
              </a:ext>
            </a:extLst>
          </p:cNvPr>
          <p:cNvSpPr>
            <a:spLocks noChangeShapeType="1"/>
          </p:cNvSpPr>
          <p:nvPr/>
        </p:nvSpPr>
        <p:spPr bwMode="auto">
          <a:xfrm>
            <a:off x="3352800" y="2286000"/>
            <a:ext cx="0" cy="32004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9222" name="Line 5">
            <a:extLst>
              <a:ext uri="{FF2B5EF4-FFF2-40B4-BE49-F238E27FC236}">
                <a16:creationId xmlns:a16="http://schemas.microsoft.com/office/drawing/2014/main" id="{E9C39548-A0D6-4666-9256-1BBFCE73D904}"/>
              </a:ext>
            </a:extLst>
          </p:cNvPr>
          <p:cNvSpPr>
            <a:spLocks noChangeShapeType="1"/>
          </p:cNvSpPr>
          <p:nvPr/>
        </p:nvSpPr>
        <p:spPr bwMode="auto">
          <a:xfrm>
            <a:off x="3352800" y="5486400"/>
            <a:ext cx="5181600" cy="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9223" name="Line 6">
            <a:extLst>
              <a:ext uri="{FF2B5EF4-FFF2-40B4-BE49-F238E27FC236}">
                <a16:creationId xmlns:a16="http://schemas.microsoft.com/office/drawing/2014/main" id="{B66C0085-A902-4DCE-8E76-FC9150FE76FD}"/>
              </a:ext>
            </a:extLst>
          </p:cNvPr>
          <p:cNvSpPr>
            <a:spLocks noChangeShapeType="1"/>
          </p:cNvSpPr>
          <p:nvPr/>
        </p:nvSpPr>
        <p:spPr bwMode="auto">
          <a:xfrm>
            <a:off x="3810000" y="2057400"/>
            <a:ext cx="4419600" cy="31242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9225" name="Line 8">
            <a:extLst>
              <a:ext uri="{FF2B5EF4-FFF2-40B4-BE49-F238E27FC236}">
                <a16:creationId xmlns:a16="http://schemas.microsoft.com/office/drawing/2014/main" id="{F86ED9D0-49E4-49BA-8806-5AC91E856B7C}"/>
              </a:ext>
            </a:extLst>
          </p:cNvPr>
          <p:cNvSpPr>
            <a:spLocks noChangeShapeType="1"/>
          </p:cNvSpPr>
          <p:nvPr/>
        </p:nvSpPr>
        <p:spPr bwMode="auto">
          <a:xfrm>
            <a:off x="3352800" y="2971800"/>
            <a:ext cx="1752600" cy="0"/>
          </a:xfrm>
          <a:prstGeom prst="line">
            <a:avLst/>
          </a:prstGeom>
          <a:noFill/>
          <a:ln w="9525">
            <a:solidFill>
              <a:srgbClr val="C00000"/>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9226" name="Line 9">
            <a:extLst>
              <a:ext uri="{FF2B5EF4-FFF2-40B4-BE49-F238E27FC236}">
                <a16:creationId xmlns:a16="http://schemas.microsoft.com/office/drawing/2014/main" id="{7699FDFB-3F99-4395-820F-A42F539C8F3F}"/>
              </a:ext>
            </a:extLst>
          </p:cNvPr>
          <p:cNvSpPr>
            <a:spLocks noChangeShapeType="1"/>
          </p:cNvSpPr>
          <p:nvPr/>
        </p:nvSpPr>
        <p:spPr bwMode="auto">
          <a:xfrm>
            <a:off x="5105400" y="2895600"/>
            <a:ext cx="0" cy="2667000"/>
          </a:xfrm>
          <a:prstGeom prst="line">
            <a:avLst/>
          </a:prstGeom>
          <a:noFill/>
          <a:ln w="9525">
            <a:solidFill>
              <a:srgbClr val="C00000"/>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9227" name="Text Box 10">
            <a:extLst>
              <a:ext uri="{FF2B5EF4-FFF2-40B4-BE49-F238E27FC236}">
                <a16:creationId xmlns:a16="http://schemas.microsoft.com/office/drawing/2014/main" id="{C6E87F55-9121-40A1-B886-80644E7AB201}"/>
              </a:ext>
            </a:extLst>
          </p:cNvPr>
          <p:cNvSpPr txBox="1">
            <a:spLocks noChangeArrowheads="1"/>
          </p:cNvSpPr>
          <p:nvPr/>
        </p:nvSpPr>
        <p:spPr bwMode="auto">
          <a:xfrm>
            <a:off x="2007852" y="3607890"/>
            <a:ext cx="1401346" cy="4616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a:t>P</a:t>
            </a:r>
            <a:r>
              <a:rPr lang="en-US" altLang="en-US" sz="2400" baseline="-25000" dirty="0"/>
              <a:t>1</a:t>
            </a:r>
            <a:r>
              <a:rPr lang="en-US" altLang="en-US" sz="2400" dirty="0"/>
              <a:t>= $1.00</a:t>
            </a:r>
          </a:p>
        </p:txBody>
      </p:sp>
      <p:sp>
        <p:nvSpPr>
          <p:cNvPr id="9228" name="Text Box 11">
            <a:extLst>
              <a:ext uri="{FF2B5EF4-FFF2-40B4-BE49-F238E27FC236}">
                <a16:creationId xmlns:a16="http://schemas.microsoft.com/office/drawing/2014/main" id="{A6F61A4D-9203-4E5B-9E46-AEBDF039D090}"/>
              </a:ext>
            </a:extLst>
          </p:cNvPr>
          <p:cNvSpPr txBox="1">
            <a:spLocks noChangeArrowheads="1"/>
          </p:cNvSpPr>
          <p:nvPr/>
        </p:nvSpPr>
        <p:spPr bwMode="auto">
          <a:xfrm>
            <a:off x="2010937" y="2729210"/>
            <a:ext cx="1471878" cy="4616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err="1">
                <a:solidFill>
                  <a:srgbClr val="C00000"/>
                </a:solidFill>
              </a:rPr>
              <a:t>P</a:t>
            </a:r>
            <a:r>
              <a:rPr lang="en-US" altLang="en-US" sz="2400" baseline="-25000" dirty="0" err="1">
                <a:solidFill>
                  <a:srgbClr val="C00000"/>
                </a:solidFill>
              </a:rPr>
              <a:t>SR</a:t>
            </a:r>
            <a:r>
              <a:rPr lang="en-US" altLang="en-US" sz="2400" dirty="0">
                <a:solidFill>
                  <a:srgbClr val="C00000"/>
                </a:solidFill>
              </a:rPr>
              <a:t>=$1.20</a:t>
            </a:r>
          </a:p>
        </p:txBody>
      </p:sp>
      <p:sp>
        <p:nvSpPr>
          <p:cNvPr id="9231" name="Line 14">
            <a:extLst>
              <a:ext uri="{FF2B5EF4-FFF2-40B4-BE49-F238E27FC236}">
                <a16:creationId xmlns:a16="http://schemas.microsoft.com/office/drawing/2014/main" id="{7D12931B-285A-446B-8E8B-AD1E67EC1867}"/>
              </a:ext>
            </a:extLst>
          </p:cNvPr>
          <p:cNvSpPr>
            <a:spLocks noChangeShapeType="1"/>
          </p:cNvSpPr>
          <p:nvPr/>
        </p:nvSpPr>
        <p:spPr bwMode="auto">
          <a:xfrm>
            <a:off x="6400800" y="3886200"/>
            <a:ext cx="0" cy="1676400"/>
          </a:xfrm>
          <a:prstGeom prst="line">
            <a:avLst/>
          </a:prstGeom>
          <a:noFill/>
          <a:ln w="9525">
            <a:solidFill>
              <a:srgbClr val="00B050"/>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9232" name="Rectangle 15">
            <a:extLst>
              <a:ext uri="{FF2B5EF4-FFF2-40B4-BE49-F238E27FC236}">
                <a16:creationId xmlns:a16="http://schemas.microsoft.com/office/drawing/2014/main" id="{D93E4178-3C5B-45FA-AFF9-BE4FE4E320D9}"/>
              </a:ext>
            </a:extLst>
          </p:cNvPr>
          <p:cNvSpPr>
            <a:spLocks noChangeArrowheads="1"/>
          </p:cNvSpPr>
          <p:nvPr/>
        </p:nvSpPr>
        <p:spPr bwMode="auto">
          <a:xfrm>
            <a:off x="6019799" y="5486400"/>
            <a:ext cx="1447793" cy="4616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a:t>Q</a:t>
            </a:r>
            <a:r>
              <a:rPr lang="en-US" altLang="en-US" sz="2400" baseline="-25000" dirty="0"/>
              <a:t>1</a:t>
            </a:r>
            <a:r>
              <a:rPr lang="en-US" altLang="en-US" sz="2400" dirty="0"/>
              <a:t>=1000</a:t>
            </a:r>
            <a:endParaRPr lang="en-US" altLang="en-US" sz="2400" baseline="-25000" dirty="0"/>
          </a:p>
        </p:txBody>
      </p:sp>
      <p:sp>
        <p:nvSpPr>
          <p:cNvPr id="9235" name="Text Box 19">
            <a:extLst>
              <a:ext uri="{FF2B5EF4-FFF2-40B4-BE49-F238E27FC236}">
                <a16:creationId xmlns:a16="http://schemas.microsoft.com/office/drawing/2014/main" id="{A8FC2842-9F2A-4A7C-905C-23EB585E6B67}"/>
              </a:ext>
            </a:extLst>
          </p:cNvPr>
          <p:cNvSpPr txBox="1">
            <a:spLocks noChangeArrowheads="1"/>
          </p:cNvSpPr>
          <p:nvPr/>
        </p:nvSpPr>
        <p:spPr bwMode="auto">
          <a:xfrm>
            <a:off x="6050895" y="227123"/>
            <a:ext cx="5410200" cy="2308324"/>
          </a:xfrm>
          <a:prstGeom prst="rect">
            <a:avLst/>
          </a:prstGeom>
          <a:noFill/>
          <a:ln w="38100">
            <a:solidFill>
              <a:srgbClr val="0070C0"/>
            </a:solidFill>
            <a:miter lim="800000"/>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b="1" i="1" dirty="0">
                <a:solidFill>
                  <a:srgbClr val="0070C0"/>
                </a:solidFill>
              </a:rPr>
              <a:t>JV initially can raise price to </a:t>
            </a:r>
          </a:p>
          <a:p>
            <a:pPr>
              <a:spcBef>
                <a:spcPct val="0"/>
              </a:spcBef>
              <a:buFontTx/>
              <a:buNone/>
            </a:pPr>
            <a:r>
              <a:rPr lang="en-US" altLang="en-US" sz="2400" b="1" i="1" dirty="0">
                <a:solidFill>
                  <a:srgbClr val="0070C0"/>
                </a:solidFill>
              </a:rPr>
              <a:t>$1.20.  But imitative innovation might occur whereby rivals also obtain similar cost reductions, in which case competitive will drive prices down below the Pre-JV price of $1.00 (e.g., to $0.60).</a:t>
            </a:r>
            <a:endParaRPr lang="en-US" altLang="en-US" sz="2400" b="1" dirty="0">
              <a:solidFill>
                <a:srgbClr val="0070C0"/>
              </a:solidFill>
            </a:endParaRPr>
          </a:p>
        </p:txBody>
      </p:sp>
      <p:cxnSp>
        <p:nvCxnSpPr>
          <p:cNvPr id="9236" name="Straight Connector 2">
            <a:extLst>
              <a:ext uri="{FF2B5EF4-FFF2-40B4-BE49-F238E27FC236}">
                <a16:creationId xmlns:a16="http://schemas.microsoft.com/office/drawing/2014/main" id="{72F0146C-B17D-43E5-BEAB-A45BDD524028}"/>
              </a:ext>
            </a:extLst>
          </p:cNvPr>
          <p:cNvCxnSpPr>
            <a:cxnSpLocks noChangeShapeType="1"/>
          </p:cNvCxnSpPr>
          <p:nvPr/>
        </p:nvCxnSpPr>
        <p:spPr bwMode="auto">
          <a:xfrm>
            <a:off x="3352800" y="3886200"/>
            <a:ext cx="2933700" cy="0"/>
          </a:xfrm>
          <a:prstGeom prst="line">
            <a:avLst/>
          </a:prstGeom>
          <a:noFill/>
          <a:ln w="9525" algn="ctr">
            <a:solidFill>
              <a:srgbClr val="00B050"/>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cxnSp>
      <p:sp>
        <p:nvSpPr>
          <p:cNvPr id="22" name="Oval 21">
            <a:extLst>
              <a:ext uri="{FF2B5EF4-FFF2-40B4-BE49-F238E27FC236}">
                <a16:creationId xmlns:a16="http://schemas.microsoft.com/office/drawing/2014/main" id="{F4F3CA17-D575-4D06-A1B6-5E4CF06F04CD}"/>
              </a:ext>
            </a:extLst>
          </p:cNvPr>
          <p:cNvSpPr/>
          <p:nvPr/>
        </p:nvSpPr>
        <p:spPr>
          <a:xfrm>
            <a:off x="6361113" y="3783014"/>
            <a:ext cx="152400" cy="206375"/>
          </a:xfrm>
          <a:prstGeom prst="ellipse">
            <a:avLst/>
          </a:prstGeom>
          <a:solidFill>
            <a:srgbClr val="00B050"/>
          </a:solidFill>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US"/>
          </a:p>
        </p:txBody>
      </p:sp>
      <p:sp>
        <p:nvSpPr>
          <p:cNvPr id="23" name="Oval 22">
            <a:extLst>
              <a:ext uri="{FF2B5EF4-FFF2-40B4-BE49-F238E27FC236}">
                <a16:creationId xmlns:a16="http://schemas.microsoft.com/office/drawing/2014/main" id="{E5FA9A95-D929-47E3-9DE7-ADBA4327714D}"/>
              </a:ext>
            </a:extLst>
          </p:cNvPr>
          <p:cNvSpPr/>
          <p:nvPr/>
        </p:nvSpPr>
        <p:spPr>
          <a:xfrm>
            <a:off x="5029200" y="2890839"/>
            <a:ext cx="152400" cy="204787"/>
          </a:xfrm>
          <a:prstGeom prst="ellipse">
            <a:avLst/>
          </a:prstGeom>
          <a:solidFill>
            <a:srgbClr val="FF0000"/>
          </a:solidFill>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US"/>
          </a:p>
        </p:txBody>
      </p:sp>
      <p:sp>
        <p:nvSpPr>
          <p:cNvPr id="3" name="TextBox 2">
            <a:extLst>
              <a:ext uri="{FF2B5EF4-FFF2-40B4-BE49-F238E27FC236}">
                <a16:creationId xmlns:a16="http://schemas.microsoft.com/office/drawing/2014/main" id="{088FA31D-646F-4A12-92A5-8E35853CD5DC}"/>
              </a:ext>
            </a:extLst>
          </p:cNvPr>
          <p:cNvSpPr txBox="1"/>
          <p:nvPr/>
        </p:nvSpPr>
        <p:spPr>
          <a:xfrm>
            <a:off x="6484936" y="3473921"/>
            <a:ext cx="444352" cy="523220"/>
          </a:xfrm>
          <a:prstGeom prst="rect">
            <a:avLst/>
          </a:prstGeom>
          <a:noFill/>
        </p:spPr>
        <p:txBody>
          <a:bodyPr wrap="none" rtlCol="0">
            <a:spAutoFit/>
          </a:bodyPr>
          <a:lstStyle/>
          <a:p>
            <a:r>
              <a:rPr lang="en-US" sz="2800" dirty="0">
                <a:solidFill>
                  <a:srgbClr val="00B050"/>
                </a:solidFill>
              </a:rPr>
              <a:t>A</a:t>
            </a:r>
            <a:endParaRPr lang="en-US" sz="2400" dirty="0">
              <a:solidFill>
                <a:srgbClr val="00B050"/>
              </a:solidFill>
            </a:endParaRPr>
          </a:p>
        </p:txBody>
      </p:sp>
      <p:sp>
        <p:nvSpPr>
          <p:cNvPr id="4" name="TextBox 3">
            <a:extLst>
              <a:ext uri="{FF2B5EF4-FFF2-40B4-BE49-F238E27FC236}">
                <a16:creationId xmlns:a16="http://schemas.microsoft.com/office/drawing/2014/main" id="{5C01FC6B-4815-413A-99E4-DC97C9BFFEB0}"/>
              </a:ext>
            </a:extLst>
          </p:cNvPr>
          <p:cNvSpPr txBox="1"/>
          <p:nvPr/>
        </p:nvSpPr>
        <p:spPr>
          <a:xfrm>
            <a:off x="5127625" y="2550448"/>
            <a:ext cx="623889" cy="523220"/>
          </a:xfrm>
          <a:prstGeom prst="rect">
            <a:avLst/>
          </a:prstGeom>
          <a:noFill/>
        </p:spPr>
        <p:txBody>
          <a:bodyPr wrap="none" rtlCol="0">
            <a:spAutoFit/>
          </a:bodyPr>
          <a:lstStyle/>
          <a:p>
            <a:r>
              <a:rPr lang="en-US" sz="2800" dirty="0">
                <a:solidFill>
                  <a:srgbClr val="C00000"/>
                </a:solidFill>
              </a:rPr>
              <a:t>SR</a:t>
            </a:r>
            <a:endParaRPr lang="en-US" sz="2400" dirty="0">
              <a:solidFill>
                <a:srgbClr val="C00000"/>
              </a:solidFill>
            </a:endParaRPr>
          </a:p>
        </p:txBody>
      </p:sp>
      <p:sp>
        <p:nvSpPr>
          <p:cNvPr id="7" name="Text Box 11">
            <a:extLst>
              <a:ext uri="{FF2B5EF4-FFF2-40B4-BE49-F238E27FC236}">
                <a16:creationId xmlns:a16="http://schemas.microsoft.com/office/drawing/2014/main" id="{EE972C47-06DE-4B53-85CB-08FC306C3DF7}"/>
              </a:ext>
            </a:extLst>
          </p:cNvPr>
          <p:cNvSpPr txBox="1">
            <a:spLocks noChangeArrowheads="1"/>
          </p:cNvSpPr>
          <p:nvPr/>
        </p:nvSpPr>
        <p:spPr bwMode="auto">
          <a:xfrm>
            <a:off x="1689257" y="4174300"/>
            <a:ext cx="1603851" cy="4616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a:solidFill>
                  <a:srgbClr val="00B050"/>
                </a:solidFill>
              </a:rPr>
              <a:t>P</a:t>
            </a:r>
            <a:r>
              <a:rPr lang="en-US" altLang="en-US" sz="2400" baseline="-25000" dirty="0">
                <a:solidFill>
                  <a:srgbClr val="00B050"/>
                </a:solidFill>
              </a:rPr>
              <a:t>LR</a:t>
            </a:r>
            <a:r>
              <a:rPr lang="en-US" altLang="en-US" sz="2400" dirty="0">
                <a:solidFill>
                  <a:srgbClr val="00B050"/>
                </a:solidFill>
              </a:rPr>
              <a:t>=$0.60</a:t>
            </a:r>
          </a:p>
        </p:txBody>
      </p:sp>
      <p:sp>
        <p:nvSpPr>
          <p:cNvPr id="15" name="Line 14">
            <a:extLst>
              <a:ext uri="{FF2B5EF4-FFF2-40B4-BE49-F238E27FC236}">
                <a16:creationId xmlns:a16="http://schemas.microsoft.com/office/drawing/2014/main" id="{AF83DDD5-3165-4807-9496-184B216698A0}"/>
              </a:ext>
            </a:extLst>
          </p:cNvPr>
          <p:cNvSpPr>
            <a:spLocks noChangeShapeType="1"/>
          </p:cNvSpPr>
          <p:nvPr/>
        </p:nvSpPr>
        <p:spPr bwMode="auto">
          <a:xfrm flipH="1">
            <a:off x="7129091" y="4407710"/>
            <a:ext cx="0" cy="1047841"/>
          </a:xfrm>
          <a:prstGeom prst="line">
            <a:avLst/>
          </a:prstGeom>
          <a:noFill/>
          <a:ln w="38100">
            <a:solidFill>
              <a:srgbClr val="0070C0"/>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17" name="TextBox 16">
            <a:extLst>
              <a:ext uri="{FF2B5EF4-FFF2-40B4-BE49-F238E27FC236}">
                <a16:creationId xmlns:a16="http://schemas.microsoft.com/office/drawing/2014/main" id="{DD12BFA7-2CFB-4A9D-A65C-BE753FAE84A0}"/>
              </a:ext>
            </a:extLst>
          </p:cNvPr>
          <p:cNvSpPr txBox="1"/>
          <p:nvPr/>
        </p:nvSpPr>
        <p:spPr>
          <a:xfrm>
            <a:off x="7310915" y="4032752"/>
            <a:ext cx="643125" cy="523220"/>
          </a:xfrm>
          <a:prstGeom prst="rect">
            <a:avLst/>
          </a:prstGeom>
          <a:noFill/>
        </p:spPr>
        <p:txBody>
          <a:bodyPr wrap="none" rtlCol="0">
            <a:spAutoFit/>
          </a:bodyPr>
          <a:lstStyle/>
          <a:p>
            <a:r>
              <a:rPr lang="en-US" sz="2800" dirty="0">
                <a:solidFill>
                  <a:srgbClr val="0070C0"/>
                </a:solidFill>
              </a:rPr>
              <a:t>LR</a:t>
            </a:r>
            <a:endParaRPr lang="en-US" sz="2400" dirty="0">
              <a:solidFill>
                <a:srgbClr val="0070C0"/>
              </a:solidFill>
            </a:endParaRPr>
          </a:p>
        </p:txBody>
      </p:sp>
      <p:sp>
        <p:nvSpPr>
          <p:cNvPr id="18" name="Oval 17">
            <a:extLst>
              <a:ext uri="{FF2B5EF4-FFF2-40B4-BE49-F238E27FC236}">
                <a16:creationId xmlns:a16="http://schemas.microsoft.com/office/drawing/2014/main" id="{F378912D-A223-441E-BCCF-6F51DCF62B2C}"/>
              </a:ext>
            </a:extLst>
          </p:cNvPr>
          <p:cNvSpPr/>
          <p:nvPr/>
        </p:nvSpPr>
        <p:spPr>
          <a:xfrm>
            <a:off x="7066439" y="4294362"/>
            <a:ext cx="156139" cy="171126"/>
          </a:xfrm>
          <a:prstGeom prst="ellipse">
            <a:avLst/>
          </a:prstGeom>
          <a:solidFill>
            <a:schemeClr val="accent1"/>
          </a:solidFill>
          <a:ln>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US"/>
          </a:p>
        </p:txBody>
      </p:sp>
      <p:sp>
        <p:nvSpPr>
          <p:cNvPr id="21" name="Text Box 16">
            <a:extLst>
              <a:ext uri="{FF2B5EF4-FFF2-40B4-BE49-F238E27FC236}">
                <a16:creationId xmlns:a16="http://schemas.microsoft.com/office/drawing/2014/main" id="{5D5921E7-B334-4354-BBAE-9460C493C47F}"/>
              </a:ext>
            </a:extLst>
          </p:cNvPr>
          <p:cNvSpPr txBox="1">
            <a:spLocks noChangeArrowheads="1"/>
          </p:cNvSpPr>
          <p:nvPr/>
        </p:nvSpPr>
        <p:spPr bwMode="auto">
          <a:xfrm>
            <a:off x="1988520" y="4605635"/>
            <a:ext cx="1358064" cy="4616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dirty="0"/>
              <a:t>C</a:t>
            </a:r>
            <a:r>
              <a:rPr lang="en-US" altLang="en-US" sz="2400" baseline="-25000" dirty="0"/>
              <a:t>2</a:t>
            </a:r>
            <a:r>
              <a:rPr lang="en-US" altLang="en-US" sz="2400" dirty="0"/>
              <a:t>=$0.40</a:t>
            </a:r>
          </a:p>
        </p:txBody>
      </p:sp>
      <p:sp>
        <p:nvSpPr>
          <p:cNvPr id="8" name="Text Box 19">
            <a:extLst>
              <a:ext uri="{FF2B5EF4-FFF2-40B4-BE49-F238E27FC236}">
                <a16:creationId xmlns:a16="http://schemas.microsoft.com/office/drawing/2014/main" id="{9E3C8852-E248-4EEF-979F-706809B98C71}"/>
              </a:ext>
            </a:extLst>
          </p:cNvPr>
          <p:cNvSpPr txBox="1">
            <a:spLocks noChangeArrowheads="1"/>
          </p:cNvSpPr>
          <p:nvPr/>
        </p:nvSpPr>
        <p:spPr bwMode="auto">
          <a:xfrm>
            <a:off x="403157" y="1207651"/>
            <a:ext cx="3543791" cy="461665"/>
          </a:xfrm>
          <a:prstGeom prst="rect">
            <a:avLst/>
          </a:prstGeom>
          <a:noFill/>
          <a:ln w="38100">
            <a:solidFill>
              <a:srgbClr val="0070C0"/>
            </a:solidFill>
            <a:miter lim="800000"/>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b="1" i="1" dirty="0">
                <a:solidFill>
                  <a:srgbClr val="C00000"/>
                </a:solidFill>
              </a:rPr>
              <a:t>Short run JV Price =$1.20</a:t>
            </a:r>
            <a:endParaRPr lang="en-US" altLang="en-US" sz="2400" b="1" dirty="0">
              <a:solidFill>
                <a:srgbClr val="C00000"/>
              </a:solidFill>
            </a:endParaRPr>
          </a:p>
        </p:txBody>
      </p:sp>
      <p:sp>
        <p:nvSpPr>
          <p:cNvPr id="9" name="Text Box 19">
            <a:extLst>
              <a:ext uri="{FF2B5EF4-FFF2-40B4-BE49-F238E27FC236}">
                <a16:creationId xmlns:a16="http://schemas.microsoft.com/office/drawing/2014/main" id="{7E66B196-5780-4BA8-AB25-8F97898E1B03}"/>
              </a:ext>
            </a:extLst>
          </p:cNvPr>
          <p:cNvSpPr txBox="1">
            <a:spLocks noChangeArrowheads="1"/>
          </p:cNvSpPr>
          <p:nvPr/>
        </p:nvSpPr>
        <p:spPr bwMode="auto">
          <a:xfrm>
            <a:off x="196583" y="5725665"/>
            <a:ext cx="2587568" cy="830997"/>
          </a:xfrm>
          <a:prstGeom prst="rect">
            <a:avLst/>
          </a:prstGeom>
          <a:noFill/>
          <a:ln w="38100">
            <a:solidFill>
              <a:srgbClr val="0070C0"/>
            </a:solidFill>
            <a:miter lim="800000"/>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b="1" i="1" dirty="0">
                <a:solidFill>
                  <a:srgbClr val="00B050"/>
                </a:solidFill>
              </a:rPr>
              <a:t>Possible Long run </a:t>
            </a:r>
            <a:br>
              <a:rPr lang="en-US" altLang="en-US" sz="2400" b="1" i="1" dirty="0">
                <a:solidFill>
                  <a:srgbClr val="00B050"/>
                </a:solidFill>
              </a:rPr>
            </a:br>
            <a:r>
              <a:rPr lang="en-US" altLang="en-US" sz="2400" b="1" i="1" dirty="0">
                <a:solidFill>
                  <a:srgbClr val="00B050"/>
                </a:solidFill>
              </a:rPr>
              <a:t>Price =$0.60</a:t>
            </a:r>
            <a:endParaRPr lang="en-US" altLang="en-US" sz="2400" b="1" dirty="0">
              <a:solidFill>
                <a:srgbClr val="00B050"/>
              </a:solidFill>
            </a:endParaRPr>
          </a:p>
        </p:txBody>
      </p:sp>
      <p:cxnSp>
        <p:nvCxnSpPr>
          <p:cNvPr id="42" name="Straight Connector 2">
            <a:extLst>
              <a:ext uri="{FF2B5EF4-FFF2-40B4-BE49-F238E27FC236}">
                <a16:creationId xmlns:a16="http://schemas.microsoft.com/office/drawing/2014/main" id="{6277E9A6-EF2A-4256-8B99-49FD3C4BD0B8}"/>
              </a:ext>
            </a:extLst>
          </p:cNvPr>
          <p:cNvCxnSpPr>
            <a:cxnSpLocks noChangeShapeType="1"/>
          </p:cNvCxnSpPr>
          <p:nvPr/>
        </p:nvCxnSpPr>
        <p:spPr bwMode="auto">
          <a:xfrm flipV="1">
            <a:off x="3409198" y="4457516"/>
            <a:ext cx="3721707" cy="43374"/>
          </a:xfrm>
          <a:prstGeom prst="line">
            <a:avLst/>
          </a:prstGeom>
          <a:noFill/>
          <a:ln w="38100" algn="ctr">
            <a:solidFill>
              <a:srgbClr val="0070C0"/>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cxnSp>
      <p:cxnSp>
        <p:nvCxnSpPr>
          <p:cNvPr id="46" name="Straight Arrow Connector 45">
            <a:extLst>
              <a:ext uri="{FF2B5EF4-FFF2-40B4-BE49-F238E27FC236}">
                <a16:creationId xmlns:a16="http://schemas.microsoft.com/office/drawing/2014/main" id="{96DFA9ED-AA9B-4624-8E7D-DF90DED470D7}"/>
              </a:ext>
            </a:extLst>
          </p:cNvPr>
          <p:cNvCxnSpPr>
            <a:cxnSpLocks/>
          </p:cNvCxnSpPr>
          <p:nvPr/>
        </p:nvCxnSpPr>
        <p:spPr>
          <a:xfrm>
            <a:off x="1968996" y="1775410"/>
            <a:ext cx="483328" cy="787079"/>
          </a:xfrm>
          <a:prstGeom prst="straightConnector1">
            <a:avLst/>
          </a:prstGeom>
          <a:ln w="28575">
            <a:tailEnd type="triangle"/>
          </a:ln>
        </p:spPr>
        <p:style>
          <a:lnRef idx="1">
            <a:schemeClr val="accent1"/>
          </a:lnRef>
          <a:fillRef idx="0">
            <a:schemeClr val="accent1"/>
          </a:fillRef>
          <a:effectRef idx="0">
            <a:schemeClr val="accent1"/>
          </a:effectRef>
          <a:fontRef idx="minor">
            <a:schemeClr val="tx1"/>
          </a:fontRef>
        </p:style>
      </p:cxnSp>
      <p:cxnSp>
        <p:nvCxnSpPr>
          <p:cNvPr id="49" name="Straight Arrow Connector 48">
            <a:extLst>
              <a:ext uri="{FF2B5EF4-FFF2-40B4-BE49-F238E27FC236}">
                <a16:creationId xmlns:a16="http://schemas.microsoft.com/office/drawing/2014/main" id="{7456B589-A1EC-4A5F-9479-8C14E21E0FE0}"/>
              </a:ext>
            </a:extLst>
          </p:cNvPr>
          <p:cNvCxnSpPr>
            <a:cxnSpLocks/>
          </p:cNvCxnSpPr>
          <p:nvPr/>
        </p:nvCxnSpPr>
        <p:spPr>
          <a:xfrm flipV="1">
            <a:off x="1074122" y="4635965"/>
            <a:ext cx="720969" cy="937544"/>
          </a:xfrm>
          <a:prstGeom prst="straightConnector1">
            <a:avLst/>
          </a:prstGeom>
          <a:ln w="28575">
            <a:solidFill>
              <a:srgbClr val="00B050"/>
            </a:solidFill>
            <a:tailEnd type="triangle"/>
          </a:ln>
        </p:spPr>
        <p:style>
          <a:lnRef idx="1">
            <a:schemeClr val="accent1"/>
          </a:lnRef>
          <a:fillRef idx="0">
            <a:schemeClr val="accent1"/>
          </a:fillRef>
          <a:effectRef idx="0">
            <a:schemeClr val="accent1"/>
          </a:effectRef>
          <a:fontRef idx="minor">
            <a:schemeClr val="tx1"/>
          </a:fontRef>
        </p:style>
      </p:cxnSp>
      <p:sp>
        <p:nvSpPr>
          <p:cNvPr id="25" name="Text Box 19">
            <a:extLst>
              <a:ext uri="{FF2B5EF4-FFF2-40B4-BE49-F238E27FC236}">
                <a16:creationId xmlns:a16="http://schemas.microsoft.com/office/drawing/2014/main" id="{3185EE9A-86DE-4717-80EE-154BE6A39B88}"/>
              </a:ext>
            </a:extLst>
          </p:cNvPr>
          <p:cNvSpPr txBox="1">
            <a:spLocks noChangeArrowheads="1"/>
          </p:cNvSpPr>
          <p:nvPr/>
        </p:nvSpPr>
        <p:spPr bwMode="auto">
          <a:xfrm>
            <a:off x="7505700" y="2675022"/>
            <a:ext cx="4062689" cy="1200329"/>
          </a:xfrm>
          <a:prstGeom prst="rect">
            <a:avLst/>
          </a:prstGeom>
          <a:noFill/>
          <a:ln w="38100">
            <a:solidFill>
              <a:srgbClr val="0070C0"/>
            </a:solidFill>
            <a:miter lim="800000"/>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b="1" i="1" dirty="0">
                <a:solidFill>
                  <a:srgbClr val="0070C0"/>
                </a:solidFill>
              </a:rPr>
              <a:t>JV is “procompetitive” if the probability of the imitation is sufficiently high and rapid.</a:t>
            </a:r>
          </a:p>
        </p:txBody>
      </p:sp>
      <p:sp>
        <p:nvSpPr>
          <p:cNvPr id="2" name="Text Box 19">
            <a:extLst>
              <a:ext uri="{FF2B5EF4-FFF2-40B4-BE49-F238E27FC236}">
                <a16:creationId xmlns:a16="http://schemas.microsoft.com/office/drawing/2014/main" id="{01B8D07D-5FF6-4241-8796-29580C3556D3}"/>
              </a:ext>
            </a:extLst>
          </p:cNvPr>
          <p:cNvSpPr txBox="1">
            <a:spLocks noChangeArrowheads="1"/>
          </p:cNvSpPr>
          <p:nvPr/>
        </p:nvSpPr>
        <p:spPr bwMode="auto">
          <a:xfrm>
            <a:off x="7954040" y="4676236"/>
            <a:ext cx="3841829" cy="1624049"/>
          </a:xfrm>
          <a:prstGeom prst="rect">
            <a:avLst/>
          </a:prstGeom>
          <a:noFill/>
          <a:ln w="38100">
            <a:solidFill>
              <a:srgbClr val="0070C0"/>
            </a:solidFill>
            <a:miter lim="800000"/>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b="1" i="1" dirty="0">
                <a:solidFill>
                  <a:srgbClr val="C00000"/>
                </a:solidFill>
              </a:rPr>
              <a:t>Similar analysis applies when there is only some “likelihood” that JV has the market power to raise price.</a:t>
            </a:r>
          </a:p>
        </p:txBody>
      </p:sp>
      <p:cxnSp>
        <p:nvCxnSpPr>
          <p:cNvPr id="33" name="Straight Arrow Connector 32">
            <a:extLst>
              <a:ext uri="{FF2B5EF4-FFF2-40B4-BE49-F238E27FC236}">
                <a16:creationId xmlns:a16="http://schemas.microsoft.com/office/drawing/2014/main" id="{F00F9043-B73A-4CDC-834D-9F97FE7A83BF}"/>
              </a:ext>
            </a:extLst>
          </p:cNvPr>
          <p:cNvCxnSpPr>
            <a:cxnSpLocks/>
          </p:cNvCxnSpPr>
          <p:nvPr/>
        </p:nvCxnSpPr>
        <p:spPr>
          <a:xfrm>
            <a:off x="9791698" y="4105263"/>
            <a:ext cx="1" cy="604893"/>
          </a:xfrm>
          <a:prstGeom prst="straightConnector1">
            <a:avLst/>
          </a:prstGeom>
          <a:ln w="5715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657761867"/>
      </p:ext>
    </p:extLst>
  </p:cSld>
  <p:clrMapOvr>
    <a:masterClrMapping/>
  </p:clrMapOvr>
  <p:transition/>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70" name="Rectangle 2">
            <a:extLst>
              <a:ext uri="{FF2B5EF4-FFF2-40B4-BE49-F238E27FC236}">
                <a16:creationId xmlns:a16="http://schemas.microsoft.com/office/drawing/2014/main" id="{A8C8C0DC-59E1-4AAC-9635-A3AEB6E95E60}"/>
              </a:ext>
            </a:extLst>
          </p:cNvPr>
          <p:cNvSpPr>
            <a:spLocks noGrp="1"/>
          </p:cNvSpPr>
          <p:nvPr>
            <p:ph type="title"/>
          </p:nvPr>
        </p:nvSpPr>
        <p:spPr>
          <a:xfrm>
            <a:off x="934947" y="9525"/>
            <a:ext cx="11414589" cy="1500298"/>
          </a:xfrm>
        </p:spPr>
        <p:txBody>
          <a:bodyPr/>
          <a:lstStyle/>
          <a:p>
            <a:pPr algn="l" eaLnBrk="1" hangingPunct="1"/>
            <a:r>
              <a:rPr lang="en-US" altLang="en-US" sz="2800" dirty="0"/>
              <a:t>Summary: When Do Cost-Reducing JV’s </a:t>
            </a:r>
            <a:r>
              <a:rPr lang="en-US" altLang="en-US" sz="2800" i="1" dirty="0">
                <a:solidFill>
                  <a:srgbClr val="C00000"/>
                </a:solidFill>
              </a:rPr>
              <a:t>Not Harm </a:t>
            </a:r>
            <a:r>
              <a:rPr lang="en-US" altLang="en-US" sz="2800" dirty="0">
                <a:solidFill>
                  <a:srgbClr val="C00000"/>
                </a:solidFill>
              </a:rPr>
              <a:t>Consumers</a:t>
            </a:r>
          </a:p>
        </p:txBody>
      </p:sp>
      <p:sp>
        <p:nvSpPr>
          <p:cNvPr id="32771" name="Rectangle 3">
            <a:extLst>
              <a:ext uri="{FF2B5EF4-FFF2-40B4-BE49-F238E27FC236}">
                <a16:creationId xmlns:a16="http://schemas.microsoft.com/office/drawing/2014/main" id="{46B8BF8E-5A4F-4F28-89A0-48EB53FE7DEC}"/>
              </a:ext>
            </a:extLst>
          </p:cNvPr>
          <p:cNvSpPr>
            <a:spLocks noGrp="1"/>
          </p:cNvSpPr>
          <p:nvPr>
            <p:ph idx="1"/>
          </p:nvPr>
        </p:nvSpPr>
        <p:spPr>
          <a:xfrm>
            <a:off x="1083923" y="1360968"/>
            <a:ext cx="8963844" cy="5360508"/>
          </a:xfrm>
        </p:spPr>
        <p:txBody>
          <a:bodyPr>
            <a:normAutofit/>
          </a:bodyPr>
          <a:lstStyle/>
          <a:p>
            <a:pPr eaLnBrk="1" hangingPunct="1">
              <a:lnSpc>
                <a:spcPct val="80000"/>
              </a:lnSpc>
              <a:spcBef>
                <a:spcPct val="45000"/>
              </a:spcBef>
            </a:pPr>
            <a:r>
              <a:rPr lang="en-US" altLang="en-US" sz="2400" dirty="0">
                <a:solidFill>
                  <a:srgbClr val="C00000"/>
                </a:solidFill>
              </a:rPr>
              <a:t>Pure Production joint venture with independent marketing/pricing (new technology)</a:t>
            </a:r>
            <a:r>
              <a:rPr lang="en-US" altLang="en-US" sz="2400" dirty="0">
                <a:solidFill>
                  <a:srgbClr val="3333CC"/>
                </a:solidFill>
              </a:rPr>
              <a:t> </a:t>
            </a:r>
            <a:r>
              <a:rPr lang="en-US" altLang="en-US" sz="2400" i="1" dirty="0"/>
              <a:t>(Fig 3)</a:t>
            </a:r>
          </a:p>
          <a:p>
            <a:pPr>
              <a:lnSpc>
                <a:spcPct val="80000"/>
              </a:lnSpc>
              <a:spcBef>
                <a:spcPct val="45000"/>
              </a:spcBef>
            </a:pPr>
            <a:r>
              <a:rPr lang="en-US" altLang="en-US" sz="2400" dirty="0"/>
              <a:t>JV prices jointly and gains durable monopoly but generates very, </a:t>
            </a:r>
            <a:r>
              <a:rPr lang="en-US" altLang="en-US" sz="2400" i="1" dirty="0">
                <a:solidFill>
                  <a:srgbClr val="C00000"/>
                </a:solidFill>
              </a:rPr>
              <a:t>very large </a:t>
            </a:r>
            <a:r>
              <a:rPr lang="en-US" altLang="en-US" sz="2400" dirty="0">
                <a:solidFill>
                  <a:srgbClr val="C00000"/>
                </a:solidFill>
              </a:rPr>
              <a:t>cost-reductions</a:t>
            </a:r>
            <a:r>
              <a:rPr lang="en-US" altLang="en-US" sz="2400" dirty="0"/>
              <a:t>, so “cartel” price is below pre-JV level </a:t>
            </a:r>
            <a:r>
              <a:rPr lang="en-US" altLang="en-US" sz="2400" i="1" dirty="0"/>
              <a:t>(Fig 4c)</a:t>
            </a:r>
          </a:p>
          <a:p>
            <a:pPr eaLnBrk="1" hangingPunct="1">
              <a:lnSpc>
                <a:spcPct val="80000"/>
              </a:lnSpc>
              <a:spcBef>
                <a:spcPct val="45000"/>
              </a:spcBef>
            </a:pPr>
            <a:r>
              <a:rPr lang="en-US" altLang="en-US" sz="2400" dirty="0"/>
              <a:t>JV prices jointly but </a:t>
            </a:r>
            <a:r>
              <a:rPr lang="en-US" altLang="en-US" sz="2400" dirty="0">
                <a:solidFill>
                  <a:srgbClr val="C00000"/>
                </a:solidFill>
              </a:rPr>
              <a:t>competition by JV members independent of the JV using non-JV technology </a:t>
            </a:r>
            <a:r>
              <a:rPr lang="en-US" altLang="en-US" sz="2400" i="1" dirty="0">
                <a:solidFill>
                  <a:srgbClr val="C00000"/>
                </a:solidFill>
              </a:rPr>
              <a:t>(“insider independent competition” prevents market power) </a:t>
            </a:r>
            <a:r>
              <a:rPr lang="en-US" altLang="en-US" sz="2400" i="1" dirty="0"/>
              <a:t>(Fig 5)</a:t>
            </a:r>
          </a:p>
          <a:p>
            <a:pPr>
              <a:lnSpc>
                <a:spcPct val="80000"/>
              </a:lnSpc>
              <a:spcBef>
                <a:spcPct val="45000"/>
              </a:spcBef>
            </a:pPr>
            <a:r>
              <a:rPr lang="en-US" altLang="en-US" sz="2400" dirty="0"/>
              <a:t>JV prices jointly but faces continued competition from rival firms or other JVs (with old technology) </a:t>
            </a:r>
            <a:r>
              <a:rPr lang="en-US" altLang="en-US" sz="2400" i="1" dirty="0">
                <a:solidFill>
                  <a:srgbClr val="C00000"/>
                </a:solidFill>
              </a:rPr>
              <a:t>( “outsider” competition prevents market power)</a:t>
            </a:r>
            <a:r>
              <a:rPr lang="en-US" altLang="en-US" sz="2400" dirty="0">
                <a:solidFill>
                  <a:srgbClr val="C00000"/>
                </a:solidFill>
              </a:rPr>
              <a:t> </a:t>
            </a:r>
            <a:r>
              <a:rPr lang="en-US" altLang="en-US" sz="2400" i="1" dirty="0"/>
              <a:t>(Fig 5)</a:t>
            </a:r>
          </a:p>
          <a:p>
            <a:pPr eaLnBrk="1" hangingPunct="1">
              <a:lnSpc>
                <a:spcPct val="80000"/>
              </a:lnSpc>
              <a:spcBef>
                <a:spcPct val="45000"/>
              </a:spcBef>
            </a:pPr>
            <a:r>
              <a:rPr lang="en-US" altLang="en-US" sz="2400" dirty="0"/>
              <a:t>JV gains short-run monopoly, but </a:t>
            </a:r>
            <a:r>
              <a:rPr lang="en-US" altLang="en-US" sz="2400" dirty="0">
                <a:solidFill>
                  <a:srgbClr val="C00000"/>
                </a:solidFill>
              </a:rPr>
              <a:t>efficiencies quickly matched by outsiders </a:t>
            </a:r>
            <a:r>
              <a:rPr lang="en-US" altLang="en-US" sz="2400" dirty="0"/>
              <a:t>so that price rapidly falls significantly below pre-JV initial level </a:t>
            </a:r>
            <a:r>
              <a:rPr lang="en-US" altLang="en-US" sz="2400" i="1" dirty="0"/>
              <a:t>(combining Fig 4 in the short-run, but Fig 3 in the longer-run) </a:t>
            </a:r>
            <a:r>
              <a:rPr lang="en-US" altLang="en-US" sz="2000" i="1" dirty="0"/>
              <a:t>(</a:t>
            </a:r>
            <a:r>
              <a:rPr lang="en-US" altLang="en-US" sz="2400" i="1" dirty="0"/>
              <a:t>See Fig 6)</a:t>
            </a:r>
          </a:p>
        </p:txBody>
      </p:sp>
      <p:sp>
        <p:nvSpPr>
          <p:cNvPr id="32772" name="Slide Number Placeholder 5">
            <a:extLst>
              <a:ext uri="{FF2B5EF4-FFF2-40B4-BE49-F238E27FC236}">
                <a16:creationId xmlns:a16="http://schemas.microsoft.com/office/drawing/2014/main" id="{C3BCD159-D917-4333-9DEA-4A1A8938ED13}"/>
              </a:ext>
            </a:extLst>
          </p:cNvPr>
          <p:cNvSpPr>
            <a:spLocks noGrp="1"/>
          </p:cNvSpPr>
          <p:nvPr>
            <p:ph type="sldNum" sz="quarter" idx="12"/>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fld id="{DA9C706C-9FED-41B7-85CF-0AC70ACE875C}" type="slidenum">
              <a:rPr lang="en-US" altLang="en-US" sz="1400">
                <a:latin typeface="Tahoma" panose="020B0604030504040204" pitchFamily="34" charset="0"/>
              </a:rPr>
              <a:pPr>
                <a:spcBef>
                  <a:spcPct val="0"/>
                </a:spcBef>
                <a:buFontTx/>
                <a:buNone/>
              </a:pPr>
              <a:t>48</a:t>
            </a:fld>
            <a:endParaRPr lang="en-US" altLang="en-US" sz="1400">
              <a:latin typeface="Tahoma" panose="020B0604030504040204" pitchFamily="34" charset="0"/>
            </a:endParaRPr>
          </a:p>
        </p:txBody>
      </p:sp>
    </p:spTree>
  </p:cSld>
  <p:clrMapOvr>
    <a:masterClrMapping/>
  </p:clrMapOvr>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938" name="Title 1">
            <a:extLst>
              <a:ext uri="{FF2B5EF4-FFF2-40B4-BE49-F238E27FC236}">
                <a16:creationId xmlns:a16="http://schemas.microsoft.com/office/drawing/2014/main" id="{BBCF8BDA-50E0-4556-8D28-F778857EACE2}"/>
              </a:ext>
            </a:extLst>
          </p:cNvPr>
          <p:cNvSpPr>
            <a:spLocks noGrp="1"/>
          </p:cNvSpPr>
          <p:nvPr>
            <p:ph type="title"/>
          </p:nvPr>
        </p:nvSpPr>
        <p:spPr/>
        <p:txBody>
          <a:bodyPr/>
          <a:lstStyle/>
          <a:p>
            <a:pPr eaLnBrk="1" hangingPunct="1"/>
            <a:r>
              <a:rPr lang="en-US" altLang="en-US" sz="2800" dirty="0"/>
              <a:t>Next Step: When </a:t>
            </a:r>
            <a:r>
              <a:rPr lang="en-US" altLang="en-US" sz="2800" i="1" dirty="0"/>
              <a:t>Should </a:t>
            </a:r>
            <a:r>
              <a:rPr lang="en-US" altLang="en-US" sz="2800" dirty="0"/>
              <a:t>Antitrust Prohibit JV Joint Pricing Under the ROR?</a:t>
            </a:r>
          </a:p>
        </p:txBody>
      </p:sp>
      <p:sp>
        <p:nvSpPr>
          <p:cNvPr id="7" name="Content Placeholder 6">
            <a:extLst>
              <a:ext uri="{FF2B5EF4-FFF2-40B4-BE49-F238E27FC236}">
                <a16:creationId xmlns:a16="http://schemas.microsoft.com/office/drawing/2014/main" id="{1AE14527-AD02-4621-9D2D-5FAE3CC4DDCE}"/>
              </a:ext>
            </a:extLst>
          </p:cNvPr>
          <p:cNvSpPr>
            <a:spLocks noGrp="1"/>
          </p:cNvSpPr>
          <p:nvPr>
            <p:ph idx="1"/>
          </p:nvPr>
        </p:nvSpPr>
        <p:spPr/>
        <p:txBody>
          <a:bodyPr/>
          <a:lstStyle/>
          <a:p>
            <a:r>
              <a:rPr lang="en-US" dirty="0"/>
              <a:t>How far does BMI go?</a:t>
            </a:r>
          </a:p>
          <a:p>
            <a:r>
              <a:rPr lang="en-US" dirty="0"/>
              <a:t>Will production and marketing be unpacked by courts?</a:t>
            </a:r>
          </a:p>
          <a:p>
            <a:r>
              <a:rPr lang="en-US" dirty="0"/>
              <a:t>Will a JV ever be restricted solely to being a pure production JV, and forced to price independently?</a:t>
            </a:r>
          </a:p>
          <a:p>
            <a:r>
              <a:rPr lang="en-US" i="1" dirty="0"/>
              <a:t>See NCAA next</a:t>
            </a:r>
            <a:endParaRPr lang="en-US" dirty="0"/>
          </a:p>
        </p:txBody>
      </p:sp>
      <p:sp>
        <p:nvSpPr>
          <p:cNvPr id="39941" name="Slide Number Placeholder 3">
            <a:extLst>
              <a:ext uri="{FF2B5EF4-FFF2-40B4-BE49-F238E27FC236}">
                <a16:creationId xmlns:a16="http://schemas.microsoft.com/office/drawing/2014/main" id="{99BAAB56-1143-481F-A6D3-EC27974423D2}"/>
              </a:ext>
            </a:extLst>
          </p:cNvPr>
          <p:cNvSpPr>
            <a:spLocks noGrp="1"/>
          </p:cNvSpPr>
          <p:nvPr>
            <p:ph type="sldNum" sz="quarter" idx="12"/>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fld id="{A30AC8EB-CBE5-45A1-9928-130C4C0E77B0}" type="slidenum">
              <a:rPr lang="en-US" altLang="en-US" sz="1200">
                <a:solidFill>
                  <a:srgbClr val="898989"/>
                </a:solidFill>
                <a:latin typeface="Tahoma" panose="020B0604030504040204" pitchFamily="34" charset="0"/>
              </a:rPr>
              <a:pPr>
                <a:spcBef>
                  <a:spcPct val="0"/>
                </a:spcBef>
                <a:buFontTx/>
                <a:buNone/>
              </a:pPr>
              <a:t>49</a:t>
            </a:fld>
            <a:endParaRPr lang="en-US" altLang="en-US" sz="1200">
              <a:solidFill>
                <a:srgbClr val="898989"/>
              </a:solidFill>
              <a:latin typeface="Tahoma" panose="020B0604030504040204" pitchFamily="34" charset="0"/>
            </a:endParaRP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78730" y="532928"/>
            <a:ext cx="10675070" cy="823912"/>
          </a:xfrm>
        </p:spPr>
        <p:txBody>
          <a:bodyPr>
            <a:normAutofit fontScale="90000"/>
          </a:bodyPr>
          <a:lstStyle/>
          <a:p>
            <a:r>
              <a:rPr lang="en-US" sz="3200" dirty="0"/>
              <a:t>Answer -- Bring Economics into the Picture to Move From </a:t>
            </a:r>
            <a:r>
              <a:rPr lang="en-US" sz="3200" i="1" dirty="0"/>
              <a:t>Socony </a:t>
            </a:r>
            <a:r>
              <a:rPr lang="en-US" sz="3200" dirty="0"/>
              <a:t>to Modern Economics-Based Analysis</a:t>
            </a:r>
          </a:p>
        </p:txBody>
      </p:sp>
      <p:sp>
        <p:nvSpPr>
          <p:cNvPr id="5" name="Text Placeholder 4"/>
          <p:cNvSpPr>
            <a:spLocks noGrp="1"/>
          </p:cNvSpPr>
          <p:nvPr>
            <p:ph type="body" idx="1"/>
          </p:nvPr>
        </p:nvSpPr>
        <p:spPr>
          <a:xfrm>
            <a:off x="858478" y="1657171"/>
            <a:ext cx="5157787" cy="823912"/>
          </a:xfrm>
        </p:spPr>
        <p:txBody>
          <a:bodyPr/>
          <a:lstStyle/>
          <a:p>
            <a:r>
              <a:rPr lang="en-US" i="1" u="sng" dirty="0"/>
              <a:t>Traditional</a:t>
            </a:r>
            <a:r>
              <a:rPr lang="en-US" i="1" dirty="0"/>
              <a:t>: Topco</a:t>
            </a:r>
            <a:r>
              <a:rPr lang="en-US" dirty="0"/>
              <a:t> (1972)</a:t>
            </a:r>
          </a:p>
        </p:txBody>
      </p:sp>
      <p:sp>
        <p:nvSpPr>
          <p:cNvPr id="6" name="Content Placeholder 5"/>
          <p:cNvSpPr>
            <a:spLocks noGrp="1"/>
          </p:cNvSpPr>
          <p:nvPr>
            <p:ph sz="half" idx="2"/>
          </p:nvPr>
        </p:nvSpPr>
        <p:spPr>
          <a:xfrm>
            <a:off x="254524" y="2646477"/>
            <a:ext cx="4541380" cy="3819525"/>
          </a:xfrm>
        </p:spPr>
        <p:txBody>
          <a:bodyPr>
            <a:normAutofit/>
          </a:bodyPr>
          <a:lstStyle/>
          <a:p>
            <a:r>
              <a:rPr lang="en-US" sz="2400" dirty="0"/>
              <a:t>“Courts are of </a:t>
            </a:r>
            <a:r>
              <a:rPr lang="en-US" sz="2400" b="1" i="1" dirty="0">
                <a:solidFill>
                  <a:srgbClr val="C00000"/>
                </a:solidFill>
              </a:rPr>
              <a:t>limited utility in examining difficult economic problems</a:t>
            </a:r>
            <a:r>
              <a:rPr lang="en-US" sz="2400" dirty="0">
                <a:solidFill>
                  <a:srgbClr val="C00000"/>
                </a:solidFill>
              </a:rPr>
              <a:t>….”</a:t>
            </a:r>
          </a:p>
          <a:p>
            <a:r>
              <a:rPr lang="en-US" sz="2400" dirty="0"/>
              <a:t>Congress can abandon clarity of per se analysis “and leave courts free to </a:t>
            </a:r>
            <a:r>
              <a:rPr lang="en-US" sz="2400" b="1" i="1" dirty="0">
                <a:solidFill>
                  <a:srgbClr val="C00000"/>
                </a:solidFill>
              </a:rPr>
              <a:t>ramble through the wilds of economic theory…to maintain a flexible approach</a:t>
            </a:r>
            <a:r>
              <a:rPr lang="en-US" sz="2400" dirty="0">
                <a:solidFill>
                  <a:srgbClr val="C00000"/>
                </a:solidFill>
              </a:rPr>
              <a:t>.”</a:t>
            </a:r>
          </a:p>
        </p:txBody>
      </p:sp>
      <p:sp>
        <p:nvSpPr>
          <p:cNvPr id="7" name="Text Placeholder 6"/>
          <p:cNvSpPr>
            <a:spLocks noGrp="1"/>
          </p:cNvSpPr>
          <p:nvPr>
            <p:ph type="body" sz="quarter" idx="3"/>
          </p:nvPr>
        </p:nvSpPr>
        <p:spPr>
          <a:xfrm>
            <a:off x="6172199" y="1732534"/>
            <a:ext cx="5677293" cy="823912"/>
          </a:xfrm>
        </p:spPr>
        <p:txBody>
          <a:bodyPr/>
          <a:lstStyle/>
          <a:p>
            <a:r>
              <a:rPr lang="en-US" i="1" u="sng" dirty="0"/>
              <a:t>Modern</a:t>
            </a:r>
            <a:r>
              <a:rPr lang="en-US" i="1" dirty="0"/>
              <a:t>: Sylvania</a:t>
            </a:r>
            <a:r>
              <a:rPr lang="en-US" dirty="0"/>
              <a:t> (1977) &amp; </a:t>
            </a:r>
            <a:r>
              <a:rPr lang="en-US" i="1" dirty="0"/>
              <a:t>NSPE</a:t>
            </a:r>
            <a:r>
              <a:rPr lang="en-US" dirty="0"/>
              <a:t> (1978)</a:t>
            </a:r>
          </a:p>
        </p:txBody>
      </p:sp>
      <p:sp>
        <p:nvSpPr>
          <p:cNvPr id="8" name="Content Placeholder 7"/>
          <p:cNvSpPr>
            <a:spLocks noGrp="1"/>
          </p:cNvSpPr>
          <p:nvPr>
            <p:ph sz="quarter" idx="4"/>
          </p:nvPr>
        </p:nvSpPr>
        <p:spPr>
          <a:xfrm>
            <a:off x="6096000" y="2781414"/>
            <a:ext cx="5183188" cy="3684588"/>
          </a:xfrm>
        </p:spPr>
        <p:txBody>
          <a:bodyPr>
            <a:normAutofit/>
          </a:bodyPr>
          <a:lstStyle/>
          <a:p>
            <a:r>
              <a:rPr lang="en-US" sz="2400" dirty="0"/>
              <a:t>“an antitrust policy </a:t>
            </a:r>
            <a:r>
              <a:rPr lang="en-US" sz="2400" b="1" i="1" dirty="0">
                <a:solidFill>
                  <a:srgbClr val="C00000"/>
                </a:solidFill>
              </a:rPr>
              <a:t>divorced from market considerations would lack any objective benchmarks</a:t>
            </a:r>
            <a:r>
              <a:rPr lang="en-US" sz="2400" dirty="0">
                <a:solidFill>
                  <a:srgbClr val="C00000"/>
                </a:solidFill>
              </a:rPr>
              <a:t>.”</a:t>
            </a:r>
          </a:p>
          <a:p>
            <a:r>
              <a:rPr lang="en-US" sz="2400" dirty="0" err="1"/>
              <a:t>ROR</a:t>
            </a:r>
            <a:r>
              <a:rPr lang="en-US" sz="2400" dirty="0"/>
              <a:t> “focuses directly on the </a:t>
            </a:r>
            <a:r>
              <a:rPr lang="en-US" sz="2400" b="1" i="1" dirty="0">
                <a:solidFill>
                  <a:srgbClr val="C00000"/>
                </a:solidFill>
              </a:rPr>
              <a:t>challenged restraint’s impact on competitive conditions</a:t>
            </a:r>
            <a:r>
              <a:rPr lang="en-US" sz="2400" dirty="0">
                <a:solidFill>
                  <a:srgbClr val="C00000"/>
                </a:solidFill>
              </a:rPr>
              <a:t>.</a:t>
            </a:r>
            <a:r>
              <a:rPr lang="en-US" sz="2400" dirty="0"/>
              <a:t>”</a:t>
            </a:r>
          </a:p>
        </p:txBody>
      </p:sp>
      <p:sp>
        <p:nvSpPr>
          <p:cNvPr id="4" name="Slide Number Placeholder 3"/>
          <p:cNvSpPr>
            <a:spLocks noGrp="1"/>
          </p:cNvSpPr>
          <p:nvPr>
            <p:ph type="sldNum" sz="quarter" idx="12"/>
          </p:nvPr>
        </p:nvSpPr>
        <p:spPr/>
        <p:txBody>
          <a:bodyPr/>
          <a:lstStyle/>
          <a:p>
            <a:pPr>
              <a:defRPr/>
            </a:pPr>
            <a:fld id="{454E371F-DDC3-4B68-9EEE-47F5F5D33FD7}" type="slidenum">
              <a:rPr lang="en-US" smtClean="0"/>
              <a:pPr>
                <a:defRPr/>
              </a:pPr>
              <a:t>5</a:t>
            </a:fld>
            <a:endParaRPr lang="en-US"/>
          </a:p>
        </p:txBody>
      </p:sp>
    </p:spTree>
    <p:extLst>
      <p:ext uri="{BB962C8B-B14F-4D97-AF65-F5344CB8AC3E}">
        <p14:creationId xmlns:p14="http://schemas.microsoft.com/office/powerpoint/2010/main" val="1926012443"/>
      </p:ext>
    </p:extLst>
  </p:cSld>
  <p:clrMapOvr>
    <a:masterClrMapping/>
  </p:clrMapOvr>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C82426A-7367-11D4-0E1A-5B55E1731A94}"/>
              </a:ext>
            </a:extLst>
          </p:cNvPr>
          <p:cNvSpPr>
            <a:spLocks noGrp="1"/>
          </p:cNvSpPr>
          <p:nvPr>
            <p:ph type="title"/>
          </p:nvPr>
        </p:nvSpPr>
        <p:spPr/>
        <p:txBody>
          <a:bodyPr/>
          <a:lstStyle/>
          <a:p>
            <a:r>
              <a:rPr lang="en-US" dirty="0"/>
              <a:t>Hypothetical Food Truck Operator Joint Venture</a:t>
            </a:r>
          </a:p>
        </p:txBody>
      </p:sp>
      <p:sp>
        <p:nvSpPr>
          <p:cNvPr id="3" name="Content Placeholder 2">
            <a:extLst>
              <a:ext uri="{FF2B5EF4-FFF2-40B4-BE49-F238E27FC236}">
                <a16:creationId xmlns:a16="http://schemas.microsoft.com/office/drawing/2014/main" id="{B8513638-65D8-EFF8-8B9C-3F5483F9E880}"/>
              </a:ext>
            </a:extLst>
          </p:cNvPr>
          <p:cNvSpPr>
            <a:spLocks noGrp="1"/>
          </p:cNvSpPr>
          <p:nvPr>
            <p:ph idx="1"/>
          </p:nvPr>
        </p:nvSpPr>
        <p:spPr>
          <a:xfrm>
            <a:off x="630072" y="1524000"/>
            <a:ext cx="10515600" cy="4351338"/>
          </a:xfrm>
        </p:spPr>
        <p:txBody>
          <a:bodyPr>
            <a:normAutofit fontScale="92500" lnSpcReduction="20000"/>
          </a:bodyPr>
          <a:lstStyle/>
          <a:p>
            <a:r>
              <a:rPr lang="en-US" dirty="0"/>
              <a:t>The 5 largest food truck operators in Lexington are creating a joint venture to rent a shared commercial kitchen for preparing their menu items. They will save money on rent by increasing the utilization of the kitchen, as well as increase quality of ingredients and reduce food costs by purchasing in bulk. They also plan to bid together to offer a desirable “cuisine package” for festivals and events</a:t>
            </a:r>
          </a:p>
          <a:p>
            <a:r>
              <a:rPr lang="en-US" dirty="0"/>
              <a:t>They will share the costs pro rata according to the total revenue earned by each and have hired an accounting firm to audit revenues.  </a:t>
            </a:r>
          </a:p>
          <a:p>
            <a:r>
              <a:rPr lang="en-US" dirty="0"/>
              <a:t>Since they are working together on this venture, they have agreed that the price of every lunch platter will be set at least $9, which is about 10% higher than their previous prices, reflecting the higher quality ingredients and preparations that the venture will facilitate. To protective the cohesiveness of the group, they have also agreed not to try to hire away any workers from the other participants.</a:t>
            </a:r>
          </a:p>
        </p:txBody>
      </p:sp>
      <p:sp>
        <p:nvSpPr>
          <p:cNvPr id="4" name="Slide Number Placeholder 3">
            <a:extLst>
              <a:ext uri="{FF2B5EF4-FFF2-40B4-BE49-F238E27FC236}">
                <a16:creationId xmlns:a16="http://schemas.microsoft.com/office/drawing/2014/main" id="{27B587FA-957F-6541-B6EE-EE52E2257474}"/>
              </a:ext>
            </a:extLst>
          </p:cNvPr>
          <p:cNvSpPr>
            <a:spLocks noGrp="1"/>
          </p:cNvSpPr>
          <p:nvPr>
            <p:ph type="sldNum" sz="quarter" idx="12"/>
          </p:nvPr>
        </p:nvSpPr>
        <p:spPr/>
        <p:txBody>
          <a:bodyPr/>
          <a:lstStyle/>
          <a:p>
            <a:fld id="{B860579A-1FF0-4BB7-B3E0-9F77702503E1}" type="slidenum">
              <a:rPr lang="en-US" smtClean="0"/>
              <a:t>50</a:t>
            </a:fld>
            <a:endParaRPr lang="en-US"/>
          </a:p>
        </p:txBody>
      </p:sp>
    </p:spTree>
    <p:extLst>
      <p:ext uri="{BB962C8B-B14F-4D97-AF65-F5344CB8AC3E}">
        <p14:creationId xmlns:p14="http://schemas.microsoft.com/office/powerpoint/2010/main" val="2129823154"/>
      </p:ext>
    </p:extLst>
  </p:cSld>
  <p:clrMapOvr>
    <a:masterClrMapping/>
  </p:clrMapOvr>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F154D10-0BEF-3264-DA09-30F8B7B4573A}"/>
              </a:ext>
            </a:extLst>
          </p:cNvPr>
          <p:cNvSpPr>
            <a:spLocks noGrp="1"/>
          </p:cNvSpPr>
          <p:nvPr>
            <p:ph type="title"/>
          </p:nvPr>
        </p:nvSpPr>
        <p:spPr/>
        <p:txBody>
          <a:bodyPr/>
          <a:lstStyle/>
          <a:p>
            <a:r>
              <a:rPr lang="en-US" dirty="0"/>
              <a:t>Analyzing the Joint Venture Agreement?</a:t>
            </a:r>
          </a:p>
        </p:txBody>
      </p:sp>
      <p:sp>
        <p:nvSpPr>
          <p:cNvPr id="3" name="Content Placeholder 2">
            <a:extLst>
              <a:ext uri="{FF2B5EF4-FFF2-40B4-BE49-F238E27FC236}">
                <a16:creationId xmlns:a16="http://schemas.microsoft.com/office/drawing/2014/main" id="{FE7FFE2B-FD9F-16F0-1469-660D90F419A4}"/>
              </a:ext>
            </a:extLst>
          </p:cNvPr>
          <p:cNvSpPr>
            <a:spLocks noGrp="1"/>
          </p:cNvSpPr>
          <p:nvPr>
            <p:ph idx="1"/>
          </p:nvPr>
        </p:nvSpPr>
        <p:spPr>
          <a:xfrm>
            <a:off x="762000" y="1600200"/>
            <a:ext cx="8229600" cy="4351338"/>
          </a:xfrm>
        </p:spPr>
        <p:txBody>
          <a:bodyPr>
            <a:normAutofit lnSpcReduction="10000"/>
          </a:bodyPr>
          <a:lstStyle/>
          <a:p>
            <a:r>
              <a:rPr lang="en-US" dirty="0"/>
              <a:t>What are the potential effects? </a:t>
            </a:r>
          </a:p>
          <a:p>
            <a:pPr lvl="1"/>
            <a:r>
              <a:rPr lang="en-US" dirty="0"/>
              <a:t>Anti-competitive harms</a:t>
            </a:r>
          </a:p>
          <a:p>
            <a:pPr lvl="1"/>
            <a:r>
              <a:rPr lang="en-US" dirty="0"/>
              <a:t>Pro-competitive benefits</a:t>
            </a:r>
          </a:p>
          <a:p>
            <a:r>
              <a:rPr lang="en-US" dirty="0"/>
              <a:t>What is the “nature” (i.e. general tendency) </a:t>
            </a:r>
          </a:p>
          <a:p>
            <a:r>
              <a:rPr lang="en-US" dirty="0"/>
              <a:t>of the JV and its provisions?</a:t>
            </a:r>
          </a:p>
          <a:p>
            <a:r>
              <a:rPr lang="en-US" dirty="0"/>
              <a:t>Does the venture have the “power” to cause anticompetitive harms? </a:t>
            </a:r>
          </a:p>
          <a:p>
            <a:r>
              <a:rPr lang="en-US" dirty="0"/>
              <a:t>What are the “purposes” of the conduct? </a:t>
            </a:r>
          </a:p>
          <a:p>
            <a:r>
              <a:rPr lang="en-US" dirty="0"/>
              <a:t>Can the pro-competitive (“legitimate”) purposes be achieved with less risk of anti-</a:t>
            </a:r>
            <a:r>
              <a:rPr lang="en-US" dirty="0" err="1"/>
              <a:t>competitve</a:t>
            </a:r>
            <a:r>
              <a:rPr lang="en-US" dirty="0"/>
              <a:t> harms?</a:t>
            </a:r>
          </a:p>
          <a:p>
            <a:endParaRPr lang="en-US" dirty="0"/>
          </a:p>
        </p:txBody>
      </p:sp>
      <p:sp>
        <p:nvSpPr>
          <p:cNvPr id="4" name="Slide Number Placeholder 3">
            <a:extLst>
              <a:ext uri="{FF2B5EF4-FFF2-40B4-BE49-F238E27FC236}">
                <a16:creationId xmlns:a16="http://schemas.microsoft.com/office/drawing/2014/main" id="{610D7272-BF64-0ECD-B84F-09108E19539A}"/>
              </a:ext>
            </a:extLst>
          </p:cNvPr>
          <p:cNvSpPr>
            <a:spLocks noGrp="1"/>
          </p:cNvSpPr>
          <p:nvPr>
            <p:ph type="sldNum" sz="quarter" idx="12"/>
          </p:nvPr>
        </p:nvSpPr>
        <p:spPr/>
        <p:txBody>
          <a:bodyPr/>
          <a:lstStyle/>
          <a:p>
            <a:fld id="{B860579A-1FF0-4BB7-B3E0-9F77702503E1}" type="slidenum">
              <a:rPr lang="en-US" smtClean="0"/>
              <a:t>51</a:t>
            </a:fld>
            <a:endParaRPr lang="en-US"/>
          </a:p>
        </p:txBody>
      </p:sp>
      <p:sp>
        <p:nvSpPr>
          <p:cNvPr id="5" name="TextBox 4">
            <a:extLst>
              <a:ext uri="{FF2B5EF4-FFF2-40B4-BE49-F238E27FC236}">
                <a16:creationId xmlns:a16="http://schemas.microsoft.com/office/drawing/2014/main" id="{FB2E298E-E0CA-CF1D-AC58-4889A9E537BB}"/>
              </a:ext>
            </a:extLst>
          </p:cNvPr>
          <p:cNvSpPr txBox="1"/>
          <p:nvPr/>
        </p:nvSpPr>
        <p:spPr>
          <a:xfrm>
            <a:off x="7924800" y="1467545"/>
            <a:ext cx="4114800" cy="2031325"/>
          </a:xfrm>
          <a:prstGeom prst="rect">
            <a:avLst/>
          </a:prstGeom>
          <a:solidFill>
            <a:srgbClr val="FFFF99"/>
          </a:solidFill>
          <a:ln w="28575">
            <a:solidFill>
              <a:srgbClr val="0070C0"/>
            </a:solidFill>
          </a:ln>
        </p:spPr>
        <p:txBody>
          <a:bodyPr wrap="square" rtlCol="0">
            <a:spAutoFit/>
          </a:bodyPr>
          <a:lstStyle/>
          <a:p>
            <a:r>
              <a:rPr lang="en-US" b="1" u="sng" dirty="0">
                <a:solidFill>
                  <a:srgbClr val="0070C0"/>
                </a:solidFill>
              </a:rPr>
              <a:t>Two Parts to Effects Analysis </a:t>
            </a:r>
            <a:br>
              <a:rPr lang="en-US" b="1" u="sng" dirty="0">
                <a:solidFill>
                  <a:srgbClr val="0070C0"/>
                </a:solidFill>
              </a:rPr>
            </a:br>
            <a:r>
              <a:rPr lang="en-US" b="1" dirty="0">
                <a:solidFill>
                  <a:srgbClr val="0070C0"/>
                </a:solidFill>
              </a:rPr>
              <a:t>The JV formation itself</a:t>
            </a:r>
          </a:p>
          <a:p>
            <a:pPr marL="285750" indent="-285750">
              <a:buFont typeface="Arial" panose="020B0604020202020204" pitchFamily="34" charset="0"/>
              <a:buChar char="•"/>
            </a:pPr>
            <a:r>
              <a:rPr lang="en-US" b="1" dirty="0">
                <a:solidFill>
                  <a:srgbClr val="0070C0"/>
                </a:solidFill>
              </a:rPr>
              <a:t>Each of the provisions </a:t>
            </a:r>
          </a:p>
          <a:p>
            <a:endParaRPr lang="en-US" b="1" dirty="0">
              <a:solidFill>
                <a:srgbClr val="0070C0"/>
              </a:solidFill>
            </a:endParaRPr>
          </a:p>
          <a:p>
            <a:r>
              <a:rPr lang="en-US" b="1" dirty="0">
                <a:solidFill>
                  <a:srgbClr val="0070C0"/>
                </a:solidFill>
              </a:rPr>
              <a:t>Even if the formation of the JV itself has pro-competitive effects, certain provisions might be anticompetitive. </a:t>
            </a:r>
          </a:p>
        </p:txBody>
      </p:sp>
    </p:spTree>
    <p:extLst>
      <p:ext uri="{BB962C8B-B14F-4D97-AF65-F5344CB8AC3E}">
        <p14:creationId xmlns:p14="http://schemas.microsoft.com/office/powerpoint/2010/main" val="3660441625"/>
      </p:ext>
    </p:extLst>
  </p:cSld>
  <p:clrMapOvr>
    <a:masterClrMapping/>
  </p:clrMapOvr>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E7897C5-AE83-B1B7-B02B-9E10482D769D}"/>
              </a:ext>
            </a:extLst>
          </p:cNvPr>
          <p:cNvSpPr>
            <a:spLocks noGrp="1"/>
          </p:cNvSpPr>
          <p:nvPr>
            <p:ph type="title"/>
          </p:nvPr>
        </p:nvSpPr>
        <p:spPr/>
        <p:txBody>
          <a:bodyPr/>
          <a:lstStyle/>
          <a:p>
            <a:r>
              <a:rPr lang="en-US" dirty="0"/>
              <a:t>Potential Competitive Effects: Overview </a:t>
            </a:r>
          </a:p>
        </p:txBody>
      </p:sp>
      <p:sp>
        <p:nvSpPr>
          <p:cNvPr id="3" name="Content Placeholder 2">
            <a:extLst>
              <a:ext uri="{FF2B5EF4-FFF2-40B4-BE49-F238E27FC236}">
                <a16:creationId xmlns:a16="http://schemas.microsoft.com/office/drawing/2014/main" id="{3D75EEFC-2007-FA3B-06D2-9F3C7891ADD8}"/>
              </a:ext>
            </a:extLst>
          </p:cNvPr>
          <p:cNvSpPr>
            <a:spLocks noGrp="1"/>
          </p:cNvSpPr>
          <p:nvPr>
            <p:ph idx="1"/>
          </p:nvPr>
        </p:nvSpPr>
        <p:spPr>
          <a:xfrm>
            <a:off x="685800" y="1690688"/>
            <a:ext cx="10515600" cy="4351338"/>
          </a:xfrm>
        </p:spPr>
        <p:txBody>
          <a:bodyPr/>
          <a:lstStyle/>
          <a:p>
            <a:r>
              <a:rPr lang="en-US" dirty="0"/>
              <a:t>Potential procompetitive effects</a:t>
            </a:r>
          </a:p>
          <a:p>
            <a:pPr lvl="1"/>
            <a:r>
              <a:rPr lang="en-US" dirty="0"/>
              <a:t>Formation: JV cooperation will increase menu quality and reduce costs, improving consumer welfare</a:t>
            </a:r>
          </a:p>
          <a:p>
            <a:pPr lvl="1"/>
            <a:r>
              <a:rPr lang="en-US" dirty="0"/>
              <a:t>Cuisine package: The cuisine package can be desirable for event promotors</a:t>
            </a:r>
          </a:p>
          <a:p>
            <a:r>
              <a:rPr lang="en-US" dirty="0"/>
              <a:t>Potential anticompetitive harms of certain provisions</a:t>
            </a:r>
          </a:p>
          <a:p>
            <a:pPr lvl="1"/>
            <a:r>
              <a:rPr lang="en-US" dirty="0"/>
              <a:t>Minimum price provision eliminates competition and appears to raise price</a:t>
            </a:r>
          </a:p>
          <a:p>
            <a:pPr lvl="1"/>
            <a:r>
              <a:rPr lang="en-US" dirty="0"/>
              <a:t>Joint bidding for events also eliminates competition</a:t>
            </a:r>
          </a:p>
          <a:p>
            <a:pPr lvl="1"/>
            <a:r>
              <a:rPr lang="en-US" dirty="0"/>
              <a:t>No-hire provision reduces competition for workers, potentially leading to lower pay</a:t>
            </a:r>
          </a:p>
        </p:txBody>
      </p:sp>
      <p:sp>
        <p:nvSpPr>
          <p:cNvPr id="4" name="Slide Number Placeholder 3">
            <a:extLst>
              <a:ext uri="{FF2B5EF4-FFF2-40B4-BE49-F238E27FC236}">
                <a16:creationId xmlns:a16="http://schemas.microsoft.com/office/drawing/2014/main" id="{6DA1CF1D-FBE7-2FC6-64ED-B68064BA7693}"/>
              </a:ext>
            </a:extLst>
          </p:cNvPr>
          <p:cNvSpPr>
            <a:spLocks noGrp="1"/>
          </p:cNvSpPr>
          <p:nvPr>
            <p:ph type="sldNum" sz="quarter" idx="12"/>
          </p:nvPr>
        </p:nvSpPr>
        <p:spPr/>
        <p:txBody>
          <a:bodyPr/>
          <a:lstStyle/>
          <a:p>
            <a:fld id="{B860579A-1FF0-4BB7-B3E0-9F77702503E1}" type="slidenum">
              <a:rPr lang="en-US" smtClean="0"/>
              <a:t>52</a:t>
            </a:fld>
            <a:endParaRPr lang="en-US"/>
          </a:p>
        </p:txBody>
      </p:sp>
    </p:spTree>
    <p:extLst>
      <p:ext uri="{BB962C8B-B14F-4D97-AF65-F5344CB8AC3E}">
        <p14:creationId xmlns:p14="http://schemas.microsoft.com/office/powerpoint/2010/main" val="3874781880"/>
      </p:ext>
    </p:extLst>
  </p:cSld>
  <p:clrMapOvr>
    <a:masterClrMapping/>
  </p:clrMapOvr>
</p:sld>
</file>

<file path=ppt/slides/slide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C3F5083-45C0-DA96-65DF-5D9BF18AA380}"/>
              </a:ext>
            </a:extLst>
          </p:cNvPr>
          <p:cNvSpPr>
            <a:spLocks noGrp="1"/>
          </p:cNvSpPr>
          <p:nvPr>
            <p:ph type="title"/>
          </p:nvPr>
        </p:nvSpPr>
        <p:spPr/>
        <p:txBody>
          <a:bodyPr/>
          <a:lstStyle/>
          <a:p>
            <a:r>
              <a:rPr lang="en-US" dirty="0"/>
              <a:t>Competitive Effects Analysis: Output Market </a:t>
            </a:r>
          </a:p>
        </p:txBody>
      </p:sp>
      <p:sp>
        <p:nvSpPr>
          <p:cNvPr id="3" name="Content Placeholder 2">
            <a:extLst>
              <a:ext uri="{FF2B5EF4-FFF2-40B4-BE49-F238E27FC236}">
                <a16:creationId xmlns:a16="http://schemas.microsoft.com/office/drawing/2014/main" id="{06961712-079A-4F48-6899-9254F291E3C9}"/>
              </a:ext>
            </a:extLst>
          </p:cNvPr>
          <p:cNvSpPr>
            <a:spLocks noGrp="1"/>
          </p:cNvSpPr>
          <p:nvPr>
            <p:ph idx="1"/>
          </p:nvPr>
        </p:nvSpPr>
        <p:spPr>
          <a:xfrm>
            <a:off x="838200" y="1600200"/>
            <a:ext cx="10515600" cy="5334000"/>
          </a:xfrm>
        </p:spPr>
        <p:txBody>
          <a:bodyPr>
            <a:normAutofit fontScale="70000" lnSpcReduction="20000"/>
          </a:bodyPr>
          <a:lstStyle/>
          <a:p>
            <a:r>
              <a:rPr lang="en-US" dirty="0"/>
              <a:t>Potential </a:t>
            </a:r>
            <a:r>
              <a:rPr lang="en-US" dirty="0" err="1"/>
              <a:t>Compeititive</a:t>
            </a:r>
            <a:r>
              <a:rPr lang="en-US" dirty="0"/>
              <a:t> Harms </a:t>
            </a:r>
          </a:p>
          <a:p>
            <a:pPr lvl="1"/>
            <a:r>
              <a:rPr lang="en-US" dirty="0"/>
              <a:t>The minimum price provision raises the “nominal” price.  Is there evidence (or reason to believe) that the increased quality is worth the additional price? Will the typical “quality-adjusted” price be lower?</a:t>
            </a:r>
          </a:p>
          <a:p>
            <a:pPr lvl="1"/>
            <a:r>
              <a:rPr lang="en-US" dirty="0"/>
              <a:t>Will the minimum price provision harm consumers by reducing variety or harming some consumers, </a:t>
            </a:r>
            <a:br>
              <a:rPr lang="en-US" dirty="0"/>
            </a:br>
            <a:r>
              <a:rPr lang="en-US" dirty="0"/>
              <a:t>i.e., patrons that want a perhaps smaller or lower quality, </a:t>
            </a:r>
            <a:r>
              <a:rPr lang="en-US" i="1" dirty="0"/>
              <a:t>but less expensive, </a:t>
            </a:r>
            <a:r>
              <a:rPr lang="en-US" dirty="0"/>
              <a:t>platter? </a:t>
            </a:r>
          </a:p>
          <a:p>
            <a:r>
              <a:rPr lang="en-US" dirty="0"/>
              <a:t>Power: If the 5 operators lack have “collective” market power, then </a:t>
            </a:r>
            <a:br>
              <a:rPr lang="en-US" dirty="0"/>
            </a:br>
            <a:r>
              <a:rPr lang="en-US" dirty="0"/>
              <a:t>perhaps competitive harm from supra-competitive prices can be presumed to be unlikely. </a:t>
            </a:r>
          </a:p>
          <a:p>
            <a:pPr lvl="1"/>
            <a:r>
              <a:rPr lang="en-US" dirty="0"/>
              <a:t>They are the 5 largest, but 5 out of how many?  What is their collective market share?</a:t>
            </a:r>
          </a:p>
          <a:p>
            <a:pPr lvl="1"/>
            <a:r>
              <a:rPr lang="en-US" dirty="0"/>
              <a:t>Did they engage in competition previously, or did their different locations and cuisines attract different clientele? </a:t>
            </a:r>
          </a:p>
          <a:p>
            <a:pPr lvl="1"/>
            <a:r>
              <a:rPr lang="en-US" dirty="0"/>
              <a:t>Would fear of competitor response deter price increases? Are there barriers to entry or expansion by rivals? Will rivals compete or tacitly coordinate?</a:t>
            </a:r>
          </a:p>
          <a:p>
            <a:r>
              <a:rPr lang="en-US" dirty="0"/>
              <a:t>Pro-competitive Purpose (Potential Competitive Benefits) </a:t>
            </a:r>
          </a:p>
          <a:p>
            <a:pPr lvl="1"/>
            <a:r>
              <a:rPr lang="en-US" dirty="0"/>
              <a:t>The joint commercial kitchen and procurement appears procompetitive – reduces costs; raises quality</a:t>
            </a:r>
          </a:p>
          <a:p>
            <a:pPr lvl="1"/>
            <a:r>
              <a:rPr lang="en-US" dirty="0"/>
              <a:t>But what is the benefit of setting a minimum price? Is the real purpose to eliminate competition?</a:t>
            </a:r>
          </a:p>
          <a:p>
            <a:pPr lvl="1"/>
            <a:r>
              <a:rPr lang="en-US" dirty="0"/>
              <a:t>What is it the benefit to	 the event promoters of the package?  Transactions cost savings relative to promoter  forming his own package?  Or, is the real purpose to exclude non-members and force the promoter to take the JV’s bundle?</a:t>
            </a:r>
          </a:p>
          <a:p>
            <a:r>
              <a:rPr lang="en-US" dirty="0"/>
              <a:t>If there is no reasonable rationale for either or both of these provisions, they might be prohibited, while permitting the formation of the shared kitchen and joint procurement</a:t>
            </a:r>
          </a:p>
          <a:p>
            <a:pPr marL="457200" lvl="1" indent="0">
              <a:buNone/>
            </a:pPr>
            <a:endParaRPr lang="en-US" dirty="0"/>
          </a:p>
        </p:txBody>
      </p:sp>
      <p:sp>
        <p:nvSpPr>
          <p:cNvPr id="4" name="Slide Number Placeholder 3">
            <a:extLst>
              <a:ext uri="{FF2B5EF4-FFF2-40B4-BE49-F238E27FC236}">
                <a16:creationId xmlns:a16="http://schemas.microsoft.com/office/drawing/2014/main" id="{D1E1350E-2241-5B25-A634-0876F7C137D0}"/>
              </a:ext>
            </a:extLst>
          </p:cNvPr>
          <p:cNvSpPr>
            <a:spLocks noGrp="1"/>
          </p:cNvSpPr>
          <p:nvPr>
            <p:ph type="sldNum" sz="quarter" idx="12"/>
          </p:nvPr>
        </p:nvSpPr>
        <p:spPr/>
        <p:txBody>
          <a:bodyPr/>
          <a:lstStyle/>
          <a:p>
            <a:fld id="{B860579A-1FF0-4BB7-B3E0-9F77702503E1}" type="slidenum">
              <a:rPr lang="en-US" smtClean="0"/>
              <a:t>53</a:t>
            </a:fld>
            <a:endParaRPr lang="en-US"/>
          </a:p>
        </p:txBody>
      </p:sp>
    </p:spTree>
    <p:extLst>
      <p:ext uri="{BB962C8B-B14F-4D97-AF65-F5344CB8AC3E}">
        <p14:creationId xmlns:p14="http://schemas.microsoft.com/office/powerpoint/2010/main" val="2960965141"/>
      </p:ext>
    </p:extLst>
  </p:cSld>
  <p:clrMapOvr>
    <a:masterClrMapping/>
  </p:clrMapOvr>
</p:sld>
</file>

<file path=ppt/slides/slide5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B8AB70B-A06F-B441-9A60-2F198BF6B070}"/>
              </a:ext>
            </a:extLst>
          </p:cNvPr>
          <p:cNvSpPr>
            <a:spLocks noGrp="1"/>
          </p:cNvSpPr>
          <p:nvPr>
            <p:ph type="title"/>
          </p:nvPr>
        </p:nvSpPr>
        <p:spPr/>
        <p:txBody>
          <a:bodyPr/>
          <a:lstStyle/>
          <a:p>
            <a:r>
              <a:rPr lang="en-US" dirty="0"/>
              <a:t>Competitive Effects Analysis: Labor Market</a:t>
            </a:r>
          </a:p>
        </p:txBody>
      </p:sp>
      <p:sp>
        <p:nvSpPr>
          <p:cNvPr id="3" name="Content Placeholder 2">
            <a:extLst>
              <a:ext uri="{FF2B5EF4-FFF2-40B4-BE49-F238E27FC236}">
                <a16:creationId xmlns:a16="http://schemas.microsoft.com/office/drawing/2014/main" id="{B68E13B0-BA53-1A03-923A-0FD1EE836D57}"/>
              </a:ext>
            </a:extLst>
          </p:cNvPr>
          <p:cNvSpPr>
            <a:spLocks noGrp="1"/>
          </p:cNvSpPr>
          <p:nvPr>
            <p:ph idx="1"/>
          </p:nvPr>
        </p:nvSpPr>
        <p:spPr>
          <a:xfrm>
            <a:off x="762000" y="1524000"/>
            <a:ext cx="10515600" cy="4968875"/>
          </a:xfrm>
        </p:spPr>
        <p:txBody>
          <a:bodyPr>
            <a:normAutofit fontScale="85000" lnSpcReduction="10000"/>
          </a:bodyPr>
          <a:lstStyle/>
          <a:p>
            <a:r>
              <a:rPr lang="en-US" dirty="0"/>
              <a:t>The JV agreement eliminates competition among the operators for their workers </a:t>
            </a:r>
          </a:p>
          <a:p>
            <a:r>
              <a:rPr lang="en-US" dirty="0"/>
              <a:t>The potential harm is that the competition will reduce worker mobility and lead to lower wages</a:t>
            </a:r>
          </a:p>
          <a:p>
            <a:r>
              <a:rPr lang="en-US" dirty="0"/>
              <a:t>Labor market power? </a:t>
            </a:r>
          </a:p>
          <a:p>
            <a:pPr lvl="1"/>
            <a:r>
              <a:rPr lang="en-US" dirty="0"/>
              <a:t>Would the inability to be hired by one of the other 4 operators significantly reduce the workers’ opportunities? What is JV owners’ collective share of </a:t>
            </a:r>
            <a:r>
              <a:rPr lang="en-US" dirty="0" err="1"/>
              <a:t>ther</a:t>
            </a:r>
            <a:r>
              <a:rPr lang="en-US" dirty="0"/>
              <a:t> relevant labor market?  </a:t>
            </a:r>
          </a:p>
          <a:p>
            <a:r>
              <a:rPr lang="en-US" dirty="0"/>
              <a:t>Are there legitimate benefits for the no-hire agreement?	</a:t>
            </a:r>
          </a:p>
          <a:p>
            <a:pPr lvl="1"/>
            <a:r>
              <a:rPr lang="en-US" dirty="0"/>
              <a:t>Will it lead to less cooperation in the kitchen, if your worker may be poached by your partner?</a:t>
            </a:r>
          </a:p>
          <a:p>
            <a:pPr lvl="1"/>
            <a:r>
              <a:rPr lang="en-US" dirty="0"/>
              <a:t>Will it lead to less training? Less careful recruitment?</a:t>
            </a:r>
          </a:p>
          <a:p>
            <a:r>
              <a:rPr lang="en-US" dirty="0"/>
              <a:t>Are there “less restrictive alternatives” that would make the no-hire provision be “unreasonable?”</a:t>
            </a:r>
          </a:p>
          <a:p>
            <a:pPr lvl="1"/>
            <a:r>
              <a:rPr lang="en-US" dirty="0"/>
              <a:t>Can each operator reduced employees quitting by offering higher wages after the worker get trained or improves from on-the-job experience?  (I.e., lower initial wage plus wage increases over time?</a:t>
            </a:r>
          </a:p>
          <a:p>
            <a:pPr lvl="1"/>
            <a:r>
              <a:rPr lang="en-US" dirty="0"/>
              <a:t>If worker is poached, then new employer must compensate old employer for the training cost?</a:t>
            </a:r>
          </a:p>
        </p:txBody>
      </p:sp>
      <p:sp>
        <p:nvSpPr>
          <p:cNvPr id="4" name="Slide Number Placeholder 3">
            <a:extLst>
              <a:ext uri="{FF2B5EF4-FFF2-40B4-BE49-F238E27FC236}">
                <a16:creationId xmlns:a16="http://schemas.microsoft.com/office/drawing/2014/main" id="{D3C0AF98-A92E-2D6A-36FC-DAF1219E451C}"/>
              </a:ext>
            </a:extLst>
          </p:cNvPr>
          <p:cNvSpPr>
            <a:spLocks noGrp="1"/>
          </p:cNvSpPr>
          <p:nvPr>
            <p:ph type="sldNum" sz="quarter" idx="12"/>
          </p:nvPr>
        </p:nvSpPr>
        <p:spPr/>
        <p:txBody>
          <a:bodyPr/>
          <a:lstStyle/>
          <a:p>
            <a:fld id="{B860579A-1FF0-4BB7-B3E0-9F77702503E1}" type="slidenum">
              <a:rPr lang="en-US" smtClean="0"/>
              <a:t>54</a:t>
            </a:fld>
            <a:endParaRPr lang="en-US"/>
          </a:p>
        </p:txBody>
      </p:sp>
    </p:spTree>
    <p:extLst>
      <p:ext uri="{BB962C8B-B14F-4D97-AF65-F5344CB8AC3E}">
        <p14:creationId xmlns:p14="http://schemas.microsoft.com/office/powerpoint/2010/main" val="2197773569"/>
      </p:ext>
    </p:extLst>
  </p:cSld>
  <p:clrMapOvr>
    <a:masterClrMapping/>
  </p:clrMapOvr>
</p:sld>
</file>

<file path=ppt/slides/slide5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2" name="Slide Number Placeholder 3"/>
          <p:cNvSpPr>
            <a:spLocks noGrp="1"/>
          </p:cNvSpPr>
          <p:nvPr>
            <p:ph type="sldNum" sz="quarter" idx="12"/>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3200">
                <a:solidFill>
                  <a:schemeClr val="tx1"/>
                </a:solidFill>
                <a:latin typeface="Arial" charset="0"/>
              </a:defRPr>
            </a:lvl1pPr>
            <a:lvl2pPr marL="742950" indent="-285750">
              <a:spcBef>
                <a:spcPct val="20000"/>
              </a:spcBef>
              <a:buChar char="–"/>
              <a:defRPr sz="2800">
                <a:solidFill>
                  <a:schemeClr val="tx1"/>
                </a:solidFill>
                <a:latin typeface="Arial" charset="0"/>
              </a:defRPr>
            </a:lvl2pPr>
            <a:lvl3pPr marL="1143000" indent="-228600">
              <a:spcBef>
                <a:spcPct val="20000"/>
              </a:spcBef>
              <a:buChar char="•"/>
              <a:defRPr sz="2400">
                <a:solidFill>
                  <a:schemeClr val="tx1"/>
                </a:solidFill>
                <a:latin typeface="Arial" charset="0"/>
              </a:defRPr>
            </a:lvl3pPr>
            <a:lvl4pPr marL="1600200" indent="-228600">
              <a:spcBef>
                <a:spcPct val="20000"/>
              </a:spcBef>
              <a:buChar char="–"/>
              <a:defRPr sz="2000">
                <a:solidFill>
                  <a:schemeClr val="tx1"/>
                </a:solidFill>
                <a:latin typeface="Arial" charset="0"/>
              </a:defRPr>
            </a:lvl4pPr>
            <a:lvl5pPr marL="2057400" indent="-228600">
              <a:spcBef>
                <a:spcPct val="20000"/>
              </a:spcBef>
              <a:buChar char="»"/>
              <a:defRPr sz="2000">
                <a:solidFill>
                  <a:schemeClr val="tx1"/>
                </a:solidFill>
                <a:latin typeface="Arial" charset="0"/>
              </a:defRPr>
            </a:lvl5pPr>
            <a:lvl6pPr marL="2514600" indent="-228600" eaLnBrk="0" fontAlgn="base" hangingPunct="0">
              <a:spcBef>
                <a:spcPct val="20000"/>
              </a:spcBef>
              <a:spcAft>
                <a:spcPct val="0"/>
              </a:spcAft>
              <a:buChar char="»"/>
              <a:defRPr sz="2000">
                <a:solidFill>
                  <a:schemeClr val="tx1"/>
                </a:solidFill>
                <a:latin typeface="Arial" charset="0"/>
              </a:defRPr>
            </a:lvl6pPr>
            <a:lvl7pPr marL="2971800" indent="-228600" eaLnBrk="0" fontAlgn="base" hangingPunct="0">
              <a:spcBef>
                <a:spcPct val="20000"/>
              </a:spcBef>
              <a:spcAft>
                <a:spcPct val="0"/>
              </a:spcAft>
              <a:buChar char="»"/>
              <a:defRPr sz="2000">
                <a:solidFill>
                  <a:schemeClr val="tx1"/>
                </a:solidFill>
                <a:latin typeface="Arial" charset="0"/>
              </a:defRPr>
            </a:lvl7pPr>
            <a:lvl8pPr marL="3429000" indent="-228600" eaLnBrk="0" fontAlgn="base" hangingPunct="0">
              <a:spcBef>
                <a:spcPct val="20000"/>
              </a:spcBef>
              <a:spcAft>
                <a:spcPct val="0"/>
              </a:spcAft>
              <a:buChar char="»"/>
              <a:defRPr sz="2000">
                <a:solidFill>
                  <a:schemeClr val="tx1"/>
                </a:solidFill>
                <a:latin typeface="Arial" charset="0"/>
              </a:defRPr>
            </a:lvl8pPr>
            <a:lvl9pPr marL="3886200" indent="-228600" eaLnBrk="0" fontAlgn="base" hangingPunct="0">
              <a:spcBef>
                <a:spcPct val="20000"/>
              </a:spcBef>
              <a:spcAft>
                <a:spcPct val="0"/>
              </a:spcAft>
              <a:buChar char="»"/>
              <a:defRPr sz="2000">
                <a:solidFill>
                  <a:schemeClr val="tx1"/>
                </a:solidFill>
                <a:latin typeface="Arial" charset="0"/>
              </a:defRPr>
            </a:lvl9pPr>
          </a:lstStyle>
          <a:p>
            <a:pPr>
              <a:spcBef>
                <a:spcPct val="0"/>
              </a:spcBef>
              <a:buFontTx/>
              <a:buNone/>
            </a:pPr>
            <a:fld id="{ADAFA597-0BD7-4154-8FC3-EA2CE173A79D}" type="slidenum">
              <a:rPr lang="en-US" altLang="en-US" sz="1400" smtClean="0">
                <a:solidFill>
                  <a:srgbClr val="FFFFFF"/>
                </a:solidFill>
                <a:latin typeface="Tahoma" pitchFamily="34" charset="0"/>
              </a:rPr>
              <a:pPr>
                <a:spcBef>
                  <a:spcPct val="0"/>
                </a:spcBef>
                <a:buFontTx/>
                <a:buNone/>
              </a:pPr>
              <a:t>55</a:t>
            </a:fld>
            <a:endParaRPr lang="en-US" altLang="en-US" sz="1400">
              <a:solidFill>
                <a:srgbClr val="FFFFFF"/>
              </a:solidFill>
              <a:latin typeface="Tahoma" pitchFamily="34" charset="0"/>
            </a:endParaRPr>
          </a:p>
        </p:txBody>
      </p:sp>
      <p:sp>
        <p:nvSpPr>
          <p:cNvPr id="25603" name="Title 1"/>
          <p:cNvSpPr>
            <a:spLocks noGrp="1" noChangeArrowheads="1"/>
          </p:cNvSpPr>
          <p:nvPr>
            <p:ph type="title" idx="4294967295"/>
          </p:nvPr>
        </p:nvSpPr>
        <p:spPr>
          <a:xfrm>
            <a:off x="1178985" y="228600"/>
            <a:ext cx="10390716" cy="1462088"/>
          </a:xfrm>
        </p:spPr>
        <p:txBody>
          <a:bodyPr>
            <a:normAutofit/>
          </a:bodyPr>
          <a:lstStyle/>
          <a:p>
            <a:r>
              <a:rPr lang="en-US" altLang="en-US" sz="3200" dirty="0">
                <a:latin typeface="Times New Roman" pitchFamily="18" charset="0"/>
                <a:cs typeface="Times New Roman" pitchFamily="18" charset="0"/>
              </a:rPr>
              <a:t>Anticompetitive Harms and Procompetitive Benefits</a:t>
            </a:r>
          </a:p>
        </p:txBody>
      </p:sp>
      <p:sp>
        <p:nvSpPr>
          <p:cNvPr id="25604" name="Content Placeholder 2"/>
          <p:cNvSpPr>
            <a:spLocks noGrp="1" noChangeArrowheads="1"/>
          </p:cNvSpPr>
          <p:nvPr>
            <p:ph idx="4294967295"/>
          </p:nvPr>
        </p:nvSpPr>
        <p:spPr>
          <a:xfrm>
            <a:off x="5393531" y="1425973"/>
            <a:ext cx="5604403" cy="5574902"/>
          </a:xfrm>
        </p:spPr>
        <p:txBody>
          <a:bodyPr>
            <a:normAutofit lnSpcReduction="10000"/>
          </a:bodyPr>
          <a:lstStyle/>
          <a:p>
            <a:pPr marL="0" indent="0">
              <a:lnSpc>
                <a:spcPct val="110000"/>
              </a:lnSpc>
              <a:buNone/>
            </a:pPr>
            <a:r>
              <a:rPr lang="en-US" altLang="en-US" sz="2400" b="1" dirty="0">
                <a:latin typeface="Times New Roman" pitchFamily="18" charset="0"/>
                <a:cs typeface="Times New Roman" pitchFamily="18" charset="0"/>
              </a:rPr>
              <a:t>         </a:t>
            </a:r>
            <a:r>
              <a:rPr lang="en-US" altLang="en-US" sz="2400" b="1" u="sng" dirty="0">
                <a:latin typeface="Times New Roman" pitchFamily="18" charset="0"/>
                <a:cs typeface="Times New Roman" pitchFamily="18" charset="0"/>
              </a:rPr>
              <a:t>Procompetitive Effects</a:t>
            </a:r>
          </a:p>
          <a:p>
            <a:pPr>
              <a:lnSpc>
                <a:spcPct val="110000"/>
              </a:lnSpc>
            </a:pPr>
            <a:r>
              <a:rPr lang="en-US" altLang="en-US" sz="1800" b="1" i="1" dirty="0">
                <a:latin typeface="Times New Roman" pitchFamily="18" charset="0"/>
                <a:cs typeface="Times New Roman" pitchFamily="18" charset="0"/>
              </a:rPr>
              <a:t>Sources of Efficiencies</a:t>
            </a:r>
          </a:p>
          <a:p>
            <a:pPr lvl="1">
              <a:lnSpc>
                <a:spcPct val="110000"/>
              </a:lnSpc>
            </a:pPr>
            <a:r>
              <a:rPr lang="en-US" altLang="en-US" sz="1600" dirty="0">
                <a:latin typeface="Times New Roman" pitchFamily="18" charset="0"/>
                <a:cs typeface="Times New Roman" pitchFamily="18" charset="0"/>
              </a:rPr>
              <a:t>Lower costs (production, distribution)</a:t>
            </a:r>
          </a:p>
          <a:p>
            <a:pPr lvl="1">
              <a:lnSpc>
                <a:spcPct val="110000"/>
              </a:lnSpc>
            </a:pPr>
            <a:r>
              <a:rPr lang="en-US" altLang="en-US" sz="1600" dirty="0">
                <a:latin typeface="Times New Roman" pitchFamily="18" charset="0"/>
                <a:cs typeface="Times New Roman" pitchFamily="18" charset="0"/>
              </a:rPr>
              <a:t>New and/or superior products or services</a:t>
            </a:r>
          </a:p>
          <a:p>
            <a:pPr lvl="2">
              <a:lnSpc>
                <a:spcPct val="110000"/>
              </a:lnSpc>
            </a:pPr>
            <a:r>
              <a:rPr lang="en-US" altLang="en-US" sz="1600" dirty="0">
                <a:latin typeface="Times New Roman" pitchFamily="18" charset="0"/>
                <a:cs typeface="Times New Roman" pitchFamily="18" charset="0"/>
              </a:rPr>
              <a:t>Including faster or superior innovation</a:t>
            </a:r>
          </a:p>
          <a:p>
            <a:pPr lvl="1">
              <a:lnSpc>
                <a:spcPct val="110000"/>
              </a:lnSpc>
            </a:pPr>
            <a:r>
              <a:rPr lang="en-US" altLang="en-US" sz="1600" dirty="0">
                <a:latin typeface="Times New Roman" pitchFamily="18" charset="0"/>
                <a:cs typeface="Times New Roman" pitchFamily="18" charset="0"/>
              </a:rPr>
              <a:t>Improving market incentives</a:t>
            </a:r>
          </a:p>
          <a:p>
            <a:pPr lvl="2">
              <a:lnSpc>
                <a:spcPct val="110000"/>
              </a:lnSpc>
            </a:pPr>
            <a:r>
              <a:rPr lang="en-US" altLang="en-US" sz="1600" dirty="0">
                <a:latin typeface="Times New Roman" pitchFamily="18" charset="0"/>
                <a:cs typeface="Times New Roman" pitchFamily="18" charset="0"/>
              </a:rPr>
              <a:t>Correcting market imperfections (e.g. free riding)</a:t>
            </a:r>
          </a:p>
          <a:p>
            <a:pPr>
              <a:lnSpc>
                <a:spcPct val="110000"/>
              </a:lnSpc>
            </a:pPr>
            <a:r>
              <a:rPr lang="en-US" altLang="en-US" sz="1800" dirty="0">
                <a:latin typeface="Times New Roman" pitchFamily="18" charset="0"/>
                <a:cs typeface="Times New Roman" pitchFamily="18" charset="0"/>
              </a:rPr>
              <a:t> </a:t>
            </a:r>
            <a:r>
              <a:rPr lang="en-US" altLang="en-US" sz="1800" b="1" i="1" dirty="0">
                <a:latin typeface="Times New Roman" pitchFamily="18" charset="0"/>
                <a:cs typeface="Times New Roman" pitchFamily="18" charset="0"/>
              </a:rPr>
              <a:t>Beneficial Consequences</a:t>
            </a:r>
          </a:p>
          <a:p>
            <a:pPr lvl="1">
              <a:lnSpc>
                <a:spcPct val="110000"/>
              </a:lnSpc>
            </a:pPr>
            <a:r>
              <a:rPr lang="en-US" altLang="en-US" sz="1600" dirty="0">
                <a:latin typeface="Times New Roman" pitchFamily="18" charset="0"/>
                <a:cs typeface="Times New Roman" pitchFamily="18" charset="0"/>
              </a:rPr>
              <a:t>Lower prices or lower quality-adjusted prices</a:t>
            </a:r>
          </a:p>
          <a:p>
            <a:pPr lvl="1">
              <a:lnSpc>
                <a:spcPct val="110000"/>
              </a:lnSpc>
            </a:pPr>
            <a:r>
              <a:rPr lang="en-US" altLang="en-US" sz="1600" dirty="0">
                <a:latin typeface="Times New Roman" pitchFamily="18" charset="0"/>
                <a:cs typeface="Times New Roman" pitchFamily="18" charset="0"/>
              </a:rPr>
              <a:t>Diminished incentives to coordinate with rivals</a:t>
            </a:r>
            <a:endParaRPr lang="en-US" altLang="en-US" sz="1600" b="1" i="1" dirty="0">
              <a:latin typeface="Times New Roman" pitchFamily="18" charset="0"/>
              <a:cs typeface="Times New Roman" pitchFamily="18" charset="0"/>
            </a:endParaRPr>
          </a:p>
          <a:p>
            <a:pPr>
              <a:lnSpc>
                <a:spcPct val="110000"/>
              </a:lnSpc>
            </a:pPr>
            <a:r>
              <a:rPr lang="en-US" altLang="en-US" sz="2000" b="1" i="1" dirty="0">
                <a:latin typeface="Times New Roman" pitchFamily="18" charset="0"/>
                <a:cs typeface="Times New Roman" pitchFamily="18" charset="0"/>
              </a:rPr>
              <a:t>Efficiency: </a:t>
            </a:r>
            <a:r>
              <a:rPr lang="en-US" altLang="en-US" sz="2000" b="1" i="1" dirty="0" err="1">
                <a:latin typeface="Times New Roman" pitchFamily="18" charset="0"/>
                <a:cs typeface="Times New Roman" pitchFamily="18" charset="0"/>
              </a:rPr>
              <a:t>Cognizability</a:t>
            </a:r>
            <a:r>
              <a:rPr lang="en-US" altLang="en-US" sz="2000" b="1" i="1" dirty="0">
                <a:latin typeface="Times New Roman" pitchFamily="18" charset="0"/>
                <a:cs typeface="Times New Roman" pitchFamily="18" charset="0"/>
              </a:rPr>
              <a:t> Requirements</a:t>
            </a:r>
          </a:p>
          <a:p>
            <a:pPr lvl="1">
              <a:lnSpc>
                <a:spcPct val="110000"/>
              </a:lnSpc>
            </a:pPr>
            <a:r>
              <a:rPr lang="en-US" altLang="en-US" sz="1600" dirty="0">
                <a:latin typeface="Times New Roman" pitchFamily="18" charset="0"/>
                <a:cs typeface="Times New Roman" pitchFamily="18" charset="0"/>
              </a:rPr>
              <a:t>Verifiable </a:t>
            </a:r>
          </a:p>
          <a:p>
            <a:pPr lvl="1">
              <a:lnSpc>
                <a:spcPct val="110000"/>
              </a:lnSpc>
            </a:pPr>
            <a:r>
              <a:rPr lang="en-US" altLang="en-US" sz="1600" dirty="0">
                <a:latin typeface="Times New Roman" pitchFamily="18" charset="0"/>
                <a:cs typeface="Times New Roman" pitchFamily="18" charset="0"/>
              </a:rPr>
              <a:t>Merger-Specific</a:t>
            </a:r>
          </a:p>
          <a:p>
            <a:pPr lvl="1">
              <a:lnSpc>
                <a:spcPct val="110000"/>
              </a:lnSpc>
            </a:pPr>
            <a:r>
              <a:rPr lang="en-US" altLang="en-US" sz="1600" dirty="0">
                <a:latin typeface="Times New Roman" pitchFamily="18" charset="0"/>
                <a:cs typeface="Times New Roman" pitchFamily="18" charset="0"/>
              </a:rPr>
              <a:t>Sufficient to prevent price increases</a:t>
            </a:r>
          </a:p>
          <a:p>
            <a:pPr>
              <a:lnSpc>
                <a:spcPct val="110000"/>
              </a:lnSpc>
            </a:pPr>
            <a:r>
              <a:rPr lang="en-US" altLang="en-US" sz="2400" dirty="0">
                <a:latin typeface="Times New Roman" pitchFamily="18" charset="0"/>
                <a:cs typeface="Times New Roman" pitchFamily="18" charset="0"/>
              </a:rPr>
              <a:t>Result</a:t>
            </a:r>
            <a:r>
              <a:rPr lang="en-US" altLang="en-US" sz="2400" i="1" dirty="0">
                <a:latin typeface="Times New Roman" pitchFamily="18" charset="0"/>
                <a:cs typeface="Times New Roman" pitchFamily="18" charset="0"/>
              </a:rPr>
              <a:t>: </a:t>
            </a:r>
            <a:r>
              <a:rPr lang="en-US" altLang="en-US" sz="2400" b="1" i="1" dirty="0">
                <a:solidFill>
                  <a:srgbClr val="CC3300"/>
                </a:solidFill>
                <a:latin typeface="Times New Roman" pitchFamily="18" charset="0"/>
                <a:cs typeface="Times New Roman" pitchFamily="18" charset="0"/>
              </a:rPr>
              <a:t>Downward pricing pressure</a:t>
            </a:r>
          </a:p>
        </p:txBody>
      </p:sp>
      <p:sp>
        <p:nvSpPr>
          <p:cNvPr id="25605" name="Slide Number Placeholder 3"/>
          <p:cNvSpPr txBox="1">
            <a:spLocks noGrp="1"/>
          </p:cNvSpPr>
          <p:nvPr/>
        </p:nvSpPr>
        <p:spPr bwMode="auto">
          <a:xfrm>
            <a:off x="8737600" y="6245225"/>
            <a:ext cx="2844800" cy="4762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3200">
                <a:solidFill>
                  <a:schemeClr val="tx1"/>
                </a:solidFill>
                <a:latin typeface="Arial" charset="0"/>
              </a:defRPr>
            </a:lvl1pPr>
            <a:lvl2pPr marL="742950" indent="-285750">
              <a:spcBef>
                <a:spcPct val="20000"/>
              </a:spcBef>
              <a:buChar char="–"/>
              <a:defRPr sz="2800">
                <a:solidFill>
                  <a:schemeClr val="tx1"/>
                </a:solidFill>
                <a:latin typeface="Arial" charset="0"/>
              </a:defRPr>
            </a:lvl2pPr>
            <a:lvl3pPr marL="1143000" indent="-228600">
              <a:spcBef>
                <a:spcPct val="20000"/>
              </a:spcBef>
              <a:buChar char="•"/>
              <a:defRPr sz="2400">
                <a:solidFill>
                  <a:schemeClr val="tx1"/>
                </a:solidFill>
                <a:latin typeface="Arial" charset="0"/>
              </a:defRPr>
            </a:lvl3pPr>
            <a:lvl4pPr marL="1600200" indent="-228600">
              <a:spcBef>
                <a:spcPct val="20000"/>
              </a:spcBef>
              <a:buChar char="–"/>
              <a:defRPr sz="2000">
                <a:solidFill>
                  <a:schemeClr val="tx1"/>
                </a:solidFill>
                <a:latin typeface="Arial" charset="0"/>
              </a:defRPr>
            </a:lvl4pPr>
            <a:lvl5pPr marL="2057400" indent="-228600">
              <a:spcBef>
                <a:spcPct val="20000"/>
              </a:spcBef>
              <a:buChar char="»"/>
              <a:defRPr sz="2000">
                <a:solidFill>
                  <a:schemeClr val="tx1"/>
                </a:solidFill>
                <a:latin typeface="Arial" charset="0"/>
              </a:defRPr>
            </a:lvl5pPr>
            <a:lvl6pPr marL="2514600" indent="-228600" eaLnBrk="0" fontAlgn="base" hangingPunct="0">
              <a:spcBef>
                <a:spcPct val="20000"/>
              </a:spcBef>
              <a:spcAft>
                <a:spcPct val="0"/>
              </a:spcAft>
              <a:buChar char="»"/>
              <a:defRPr sz="2000">
                <a:solidFill>
                  <a:schemeClr val="tx1"/>
                </a:solidFill>
                <a:latin typeface="Arial" charset="0"/>
              </a:defRPr>
            </a:lvl6pPr>
            <a:lvl7pPr marL="2971800" indent="-228600" eaLnBrk="0" fontAlgn="base" hangingPunct="0">
              <a:spcBef>
                <a:spcPct val="20000"/>
              </a:spcBef>
              <a:spcAft>
                <a:spcPct val="0"/>
              </a:spcAft>
              <a:buChar char="»"/>
              <a:defRPr sz="2000">
                <a:solidFill>
                  <a:schemeClr val="tx1"/>
                </a:solidFill>
                <a:latin typeface="Arial" charset="0"/>
              </a:defRPr>
            </a:lvl7pPr>
            <a:lvl8pPr marL="3429000" indent="-228600" eaLnBrk="0" fontAlgn="base" hangingPunct="0">
              <a:spcBef>
                <a:spcPct val="20000"/>
              </a:spcBef>
              <a:spcAft>
                <a:spcPct val="0"/>
              </a:spcAft>
              <a:buChar char="»"/>
              <a:defRPr sz="2000">
                <a:solidFill>
                  <a:schemeClr val="tx1"/>
                </a:solidFill>
                <a:latin typeface="Arial" charset="0"/>
              </a:defRPr>
            </a:lvl8pPr>
            <a:lvl9pPr marL="3886200" indent="-228600" eaLnBrk="0" fontAlgn="base" hangingPunct="0">
              <a:spcBef>
                <a:spcPct val="20000"/>
              </a:spcBef>
              <a:spcAft>
                <a:spcPct val="0"/>
              </a:spcAft>
              <a:buChar char="»"/>
              <a:defRPr sz="2000">
                <a:solidFill>
                  <a:schemeClr val="tx1"/>
                </a:solidFill>
                <a:latin typeface="Arial" charset="0"/>
              </a:defRPr>
            </a:lvl9pPr>
          </a:lstStyle>
          <a:p>
            <a:pPr algn="r" eaLnBrk="1" hangingPunct="1">
              <a:spcBef>
                <a:spcPct val="0"/>
              </a:spcBef>
              <a:buFontTx/>
              <a:buNone/>
            </a:pPr>
            <a:fld id="{F41D9E91-1A93-443C-BC20-41088924C79B}" type="slidenum">
              <a:rPr lang="en-US" altLang="en-US" sz="1400"/>
              <a:pPr algn="r" eaLnBrk="1" hangingPunct="1">
                <a:spcBef>
                  <a:spcPct val="0"/>
                </a:spcBef>
                <a:buFontTx/>
                <a:buNone/>
              </a:pPr>
              <a:t>55</a:t>
            </a:fld>
            <a:endParaRPr lang="en-US" altLang="en-US" sz="1400"/>
          </a:p>
        </p:txBody>
      </p:sp>
      <p:sp>
        <p:nvSpPr>
          <p:cNvPr id="6" name="Content Placeholder 2">
            <a:extLst>
              <a:ext uri="{FF2B5EF4-FFF2-40B4-BE49-F238E27FC236}">
                <a16:creationId xmlns:a16="http://schemas.microsoft.com/office/drawing/2014/main" id="{A2E92E96-5854-46CC-BDE4-8ECC1CF5B4C1}"/>
              </a:ext>
            </a:extLst>
          </p:cNvPr>
          <p:cNvSpPr txBox="1">
            <a:spLocks noChangeArrowheads="1"/>
          </p:cNvSpPr>
          <p:nvPr/>
        </p:nvSpPr>
        <p:spPr>
          <a:xfrm>
            <a:off x="349250" y="1563689"/>
            <a:ext cx="4756150" cy="4724400"/>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buNone/>
            </a:pPr>
            <a:r>
              <a:rPr lang="en-US" altLang="en-US" sz="2400" b="1" dirty="0"/>
              <a:t>            </a:t>
            </a:r>
            <a:r>
              <a:rPr lang="en-US" altLang="en-US" sz="2400" b="1" u="sng" dirty="0"/>
              <a:t>Anticompetitive Effects</a:t>
            </a:r>
          </a:p>
          <a:p>
            <a:pPr lvl="1"/>
            <a:r>
              <a:rPr lang="en-US" altLang="en-US" sz="2000" b="1" i="1" dirty="0"/>
              <a:t>Unilateral Effects</a:t>
            </a:r>
          </a:p>
          <a:p>
            <a:pPr lvl="2"/>
            <a:r>
              <a:rPr lang="en-US" altLang="en-US" sz="1800" dirty="0"/>
              <a:t>Reduction in “head-to-head” competition between merging firms </a:t>
            </a:r>
          </a:p>
          <a:p>
            <a:pPr lvl="2"/>
            <a:r>
              <a:rPr lang="en-US" altLang="en-US" sz="1800" dirty="0"/>
              <a:t>Creation of market power or dominance/monopoly </a:t>
            </a:r>
          </a:p>
          <a:p>
            <a:pPr lvl="1"/>
            <a:r>
              <a:rPr lang="en-US" altLang="en-US" sz="2000" b="1" i="1" dirty="0"/>
              <a:t>Coordinated Effects</a:t>
            </a:r>
          </a:p>
          <a:p>
            <a:pPr lvl="2"/>
            <a:r>
              <a:rPr lang="en-US" altLang="en-US" sz="1800" dirty="0"/>
              <a:t>Express collusive agreement</a:t>
            </a:r>
          </a:p>
          <a:p>
            <a:pPr lvl="2"/>
            <a:r>
              <a:rPr lang="en-US" altLang="en-US" sz="1800" dirty="0"/>
              <a:t>Tacit agreement </a:t>
            </a:r>
          </a:p>
          <a:p>
            <a:pPr lvl="2"/>
            <a:r>
              <a:rPr lang="en-US" altLang="en-US" sz="1800" dirty="0"/>
              <a:t>Parallel accommodating conduct (conscious parallelism)</a:t>
            </a:r>
          </a:p>
          <a:p>
            <a:pPr lvl="1"/>
            <a:r>
              <a:rPr lang="en-US" altLang="en-US" sz="2000" b="1" i="1"/>
              <a:t>Exclusionary Effects (TBD)</a:t>
            </a:r>
            <a:endParaRPr lang="en-US" altLang="en-US" sz="2000" b="1" i="1" dirty="0"/>
          </a:p>
          <a:p>
            <a:pPr lvl="2"/>
            <a:r>
              <a:rPr lang="en-US" altLang="en-US" sz="1800" dirty="0"/>
              <a:t>Raising rivals’ costs</a:t>
            </a:r>
          </a:p>
          <a:p>
            <a:pPr lvl="2"/>
            <a:r>
              <a:rPr lang="en-US" altLang="en-US" sz="1800" dirty="0"/>
              <a:t>Customer/Input foreclosure</a:t>
            </a:r>
          </a:p>
          <a:p>
            <a:r>
              <a:rPr lang="en-US" altLang="en-US" sz="2400" dirty="0"/>
              <a:t>Result</a:t>
            </a:r>
            <a:r>
              <a:rPr lang="en-US" altLang="en-US" sz="2400" i="1" dirty="0"/>
              <a:t>: </a:t>
            </a:r>
            <a:r>
              <a:rPr lang="en-US" altLang="en-US" sz="2400" b="1" i="1" dirty="0">
                <a:solidFill>
                  <a:srgbClr val="CC3300"/>
                </a:solidFill>
              </a:rPr>
              <a:t>Upward pricing pressure</a:t>
            </a:r>
          </a:p>
          <a:p>
            <a:endParaRPr lang="en-US" altLang="en-US" dirty="0"/>
          </a:p>
        </p:txBody>
      </p:sp>
    </p:spTree>
    <p:extLst>
      <p:ext uri="{BB962C8B-B14F-4D97-AF65-F5344CB8AC3E}">
        <p14:creationId xmlns:p14="http://schemas.microsoft.com/office/powerpoint/2010/main" val="2874625788"/>
      </p:ext>
    </p:extLst>
  </p:cSld>
  <p:clrMapOvr>
    <a:masterClrMapping/>
  </p:clrMapOvr>
</p:sld>
</file>

<file path=ppt/slides/slide5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 Placeholder 2">
            <a:extLst>
              <a:ext uri="{FF2B5EF4-FFF2-40B4-BE49-F238E27FC236}">
                <a16:creationId xmlns:a16="http://schemas.microsoft.com/office/drawing/2014/main" id="{74A3EB97-9F69-43DE-807F-C84278B29785}"/>
              </a:ext>
            </a:extLst>
          </p:cNvPr>
          <p:cNvSpPr>
            <a:spLocks noGrp="1"/>
          </p:cNvSpPr>
          <p:nvPr>
            <p:ph type="body" idx="1"/>
          </p:nvPr>
        </p:nvSpPr>
        <p:spPr>
          <a:xfrm>
            <a:off x="2247900" y="3352800"/>
            <a:ext cx="7772400" cy="1500188"/>
          </a:xfrm>
        </p:spPr>
        <p:txBody>
          <a:bodyPr/>
          <a:lstStyle/>
          <a:p>
            <a:pPr>
              <a:defRPr/>
            </a:pPr>
            <a:r>
              <a:rPr lang="en-US" dirty="0"/>
              <a:t>  </a:t>
            </a:r>
          </a:p>
        </p:txBody>
      </p:sp>
      <p:sp>
        <p:nvSpPr>
          <p:cNvPr id="43011" name="Title 1">
            <a:extLst>
              <a:ext uri="{FF2B5EF4-FFF2-40B4-BE49-F238E27FC236}">
                <a16:creationId xmlns:a16="http://schemas.microsoft.com/office/drawing/2014/main" id="{7E3973D8-43F9-4A9F-AF03-56363BE6B0BD}"/>
              </a:ext>
            </a:extLst>
          </p:cNvPr>
          <p:cNvSpPr>
            <a:spLocks noGrp="1"/>
          </p:cNvSpPr>
          <p:nvPr>
            <p:ph type="title"/>
          </p:nvPr>
        </p:nvSpPr>
        <p:spPr>
          <a:xfrm>
            <a:off x="2263775" y="3068639"/>
            <a:ext cx="8610600" cy="1362075"/>
          </a:xfrm>
        </p:spPr>
        <p:txBody>
          <a:bodyPr/>
          <a:lstStyle/>
          <a:p>
            <a:pPr algn="ctr"/>
            <a:r>
              <a:rPr lang="en-US" altLang="en-US" sz="3600" dirty="0"/>
              <a:t>Technical Appendix: </a:t>
            </a:r>
            <a:br>
              <a:rPr lang="en-US" altLang="en-US" sz="3600" dirty="0"/>
            </a:br>
            <a:r>
              <a:rPr lang="en-US" altLang="en-US" sz="3600" dirty="0"/>
              <a:t>Extension To Quality Increases</a:t>
            </a:r>
          </a:p>
        </p:txBody>
      </p:sp>
      <p:sp>
        <p:nvSpPr>
          <p:cNvPr id="43012" name="Slide Number Placeholder 3">
            <a:extLst>
              <a:ext uri="{FF2B5EF4-FFF2-40B4-BE49-F238E27FC236}">
                <a16:creationId xmlns:a16="http://schemas.microsoft.com/office/drawing/2014/main" id="{3365BD53-9DBF-4A51-A632-3AF81C374A13}"/>
              </a:ext>
            </a:extLst>
          </p:cNvPr>
          <p:cNvSpPr>
            <a:spLocks noGrp="1" noChangeArrowheads="1"/>
          </p:cNvSpPr>
          <p:nvPr>
            <p:ph type="sldNum" sz="quarter" idx="12"/>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fld id="{42C31641-DCBD-4303-A165-F6FBB76AABF5}" type="slidenum">
              <a:rPr lang="en-US" altLang="en-US" sz="1200">
                <a:solidFill>
                  <a:srgbClr val="898989"/>
                </a:solidFill>
                <a:latin typeface="Tahoma" panose="020B0604030504040204" pitchFamily="34" charset="0"/>
              </a:rPr>
              <a:pPr>
                <a:spcBef>
                  <a:spcPct val="0"/>
                </a:spcBef>
                <a:buFontTx/>
                <a:buNone/>
              </a:pPr>
              <a:t>56</a:t>
            </a:fld>
            <a:endParaRPr lang="en-US" altLang="en-US" sz="1200">
              <a:solidFill>
                <a:srgbClr val="898989"/>
              </a:solidFill>
              <a:latin typeface="Tahoma" panose="020B0604030504040204" pitchFamily="34" charset="0"/>
            </a:endParaRPr>
          </a:p>
        </p:txBody>
      </p:sp>
    </p:spTree>
  </p:cSld>
  <p:clrMapOvr>
    <a:masterClrMapping/>
  </p:clrMapOvr>
</p:sld>
</file>

<file path=ppt/slides/slide5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034" name="Title 1">
            <a:extLst>
              <a:ext uri="{FF2B5EF4-FFF2-40B4-BE49-F238E27FC236}">
                <a16:creationId xmlns:a16="http://schemas.microsoft.com/office/drawing/2014/main" id="{FDC85603-9168-4A23-867B-59E2ED60926E}"/>
              </a:ext>
            </a:extLst>
          </p:cNvPr>
          <p:cNvSpPr>
            <a:spLocks noGrp="1"/>
          </p:cNvSpPr>
          <p:nvPr>
            <p:ph type="title"/>
          </p:nvPr>
        </p:nvSpPr>
        <p:spPr/>
        <p:txBody>
          <a:bodyPr/>
          <a:lstStyle/>
          <a:p>
            <a:r>
              <a:rPr lang="en-US" altLang="en-US"/>
              <a:t>General Analogy</a:t>
            </a:r>
          </a:p>
        </p:txBody>
      </p:sp>
      <p:sp>
        <p:nvSpPr>
          <p:cNvPr id="44035" name="Content Placeholder 2">
            <a:extLst>
              <a:ext uri="{FF2B5EF4-FFF2-40B4-BE49-F238E27FC236}">
                <a16:creationId xmlns:a16="http://schemas.microsoft.com/office/drawing/2014/main" id="{1189920E-B78E-4CD5-BAA4-5EB1D6C3A37C}"/>
              </a:ext>
            </a:extLst>
          </p:cNvPr>
          <p:cNvSpPr>
            <a:spLocks noGrp="1"/>
          </p:cNvSpPr>
          <p:nvPr>
            <p:ph idx="1"/>
          </p:nvPr>
        </p:nvSpPr>
        <p:spPr>
          <a:xfrm>
            <a:off x="838200" y="1690688"/>
            <a:ext cx="10515600" cy="4351338"/>
          </a:xfrm>
        </p:spPr>
        <p:txBody>
          <a:bodyPr/>
          <a:lstStyle/>
          <a:p>
            <a:r>
              <a:rPr lang="en-US" altLang="en-US" sz="2400" dirty="0"/>
              <a:t>Suppose the JV makes a higher quality product at the same cost as before …</a:t>
            </a:r>
          </a:p>
          <a:p>
            <a:pPr lvl="1"/>
            <a:r>
              <a:rPr lang="en-US" altLang="en-US" sz="2000" dirty="0"/>
              <a:t>That is analogous to the JV producing the same quality product at a lower cost</a:t>
            </a:r>
          </a:p>
          <a:p>
            <a:pPr lvl="1"/>
            <a:r>
              <a:rPr lang="en-US" altLang="en-US" sz="2000" b="1" dirty="0"/>
              <a:t>As a result, a quality increase can lead to a </a:t>
            </a:r>
            <a:r>
              <a:rPr lang="en-US" altLang="en-US" sz="2000" b="1" dirty="0">
                <a:solidFill>
                  <a:srgbClr val="C00000"/>
                </a:solidFill>
              </a:rPr>
              <a:t>lower “quality-adjusted” price </a:t>
            </a:r>
            <a:r>
              <a:rPr lang="en-US" altLang="en-US" sz="2000" b="1" dirty="0"/>
              <a:t>sold to consumers</a:t>
            </a:r>
          </a:p>
          <a:p>
            <a:r>
              <a:rPr lang="en-US" altLang="en-US" sz="2400" dirty="0"/>
              <a:t>Example: If new light bulb designs last twice as long but the price per bulb rises – but than doubling – then the </a:t>
            </a:r>
            <a:r>
              <a:rPr lang="en-US" altLang="en-US" sz="2400" dirty="0">
                <a:solidFill>
                  <a:srgbClr val="C00000"/>
                </a:solidFill>
              </a:rPr>
              <a:t>price per hour </a:t>
            </a:r>
            <a:r>
              <a:rPr lang="en-US" altLang="en-US" sz="2400" dirty="0"/>
              <a:t>falls.</a:t>
            </a:r>
          </a:p>
          <a:p>
            <a:r>
              <a:rPr lang="en-US" altLang="en-US" sz="2400" dirty="0"/>
              <a:t>Technical economics</a:t>
            </a:r>
          </a:p>
          <a:p>
            <a:pPr lvl="1"/>
            <a:r>
              <a:rPr lang="en-US" altLang="en-US" sz="2000" dirty="0"/>
              <a:t>Cost decrease </a:t>
            </a:r>
            <a:r>
              <a:rPr lang="en-US" altLang="en-US" sz="2000" dirty="0">
                <a:sym typeface="Wingdings" panose="05000000000000000000" pitchFamily="2" charset="2"/>
              </a:rPr>
              <a:t> </a:t>
            </a:r>
            <a:r>
              <a:rPr lang="en-US" altLang="en-US" sz="2000" dirty="0"/>
              <a:t>Cost shifts down.</a:t>
            </a:r>
          </a:p>
          <a:p>
            <a:pPr lvl="1"/>
            <a:r>
              <a:rPr lang="en-US" altLang="en-US" sz="2000" dirty="0"/>
              <a:t>Quality increase </a:t>
            </a:r>
            <a:r>
              <a:rPr lang="en-US" altLang="en-US" sz="2000" dirty="0">
                <a:sym typeface="Wingdings" panose="05000000000000000000" pitchFamily="2" charset="2"/>
              </a:rPr>
              <a:t> </a:t>
            </a:r>
            <a:r>
              <a:rPr lang="en-US" altLang="en-US" sz="2000" dirty="0"/>
              <a:t>Demand shifts up according to the size of quality increase</a:t>
            </a:r>
          </a:p>
        </p:txBody>
      </p:sp>
      <p:sp>
        <p:nvSpPr>
          <p:cNvPr id="44036" name="Slide Number Placeholder 3">
            <a:extLst>
              <a:ext uri="{FF2B5EF4-FFF2-40B4-BE49-F238E27FC236}">
                <a16:creationId xmlns:a16="http://schemas.microsoft.com/office/drawing/2014/main" id="{7BE2BCC0-13BF-420A-8B07-04BBCD75A3BC}"/>
              </a:ext>
            </a:extLst>
          </p:cNvPr>
          <p:cNvSpPr>
            <a:spLocks noGrp="1" noChangeArrowheads="1"/>
          </p:cNvSpPr>
          <p:nvPr>
            <p:ph type="sldNum" sz="quarter" idx="12"/>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Tahoma" panose="020B0604030504040204" pitchFamily="34" charset="0"/>
              </a:defRPr>
            </a:lvl1pPr>
            <a:lvl2pPr marL="742950" indent="-285750">
              <a:defRPr>
                <a:solidFill>
                  <a:schemeClr val="tx1"/>
                </a:solidFill>
                <a:latin typeface="Tahoma" panose="020B0604030504040204" pitchFamily="34" charset="0"/>
              </a:defRPr>
            </a:lvl2pPr>
            <a:lvl3pPr marL="1143000" indent="-228600">
              <a:defRPr>
                <a:solidFill>
                  <a:schemeClr val="tx1"/>
                </a:solidFill>
                <a:latin typeface="Tahoma" panose="020B0604030504040204" pitchFamily="34" charset="0"/>
              </a:defRPr>
            </a:lvl3pPr>
            <a:lvl4pPr marL="1600200" indent="-228600">
              <a:defRPr>
                <a:solidFill>
                  <a:schemeClr val="tx1"/>
                </a:solidFill>
                <a:latin typeface="Tahoma" panose="020B0604030504040204" pitchFamily="34" charset="0"/>
              </a:defRPr>
            </a:lvl4pPr>
            <a:lvl5pPr marL="2057400" indent="-228600">
              <a:defRPr>
                <a:solidFill>
                  <a:schemeClr val="tx1"/>
                </a:solidFill>
                <a:latin typeface="Tahoma" panose="020B0604030504040204" pitchFamily="34" charset="0"/>
              </a:defRPr>
            </a:lvl5pPr>
            <a:lvl6pPr marL="2514600" indent="-228600" eaLnBrk="0" fontAlgn="base" hangingPunct="0">
              <a:spcBef>
                <a:spcPct val="0"/>
              </a:spcBef>
              <a:spcAft>
                <a:spcPct val="0"/>
              </a:spcAft>
              <a:defRPr>
                <a:solidFill>
                  <a:schemeClr val="tx1"/>
                </a:solidFill>
                <a:latin typeface="Tahoma" panose="020B0604030504040204" pitchFamily="34" charset="0"/>
              </a:defRPr>
            </a:lvl6pPr>
            <a:lvl7pPr marL="2971800" indent="-228600" eaLnBrk="0" fontAlgn="base" hangingPunct="0">
              <a:spcBef>
                <a:spcPct val="0"/>
              </a:spcBef>
              <a:spcAft>
                <a:spcPct val="0"/>
              </a:spcAft>
              <a:defRPr>
                <a:solidFill>
                  <a:schemeClr val="tx1"/>
                </a:solidFill>
                <a:latin typeface="Tahoma" panose="020B0604030504040204" pitchFamily="34" charset="0"/>
              </a:defRPr>
            </a:lvl7pPr>
            <a:lvl8pPr marL="3429000" indent="-228600" eaLnBrk="0" fontAlgn="base" hangingPunct="0">
              <a:spcBef>
                <a:spcPct val="0"/>
              </a:spcBef>
              <a:spcAft>
                <a:spcPct val="0"/>
              </a:spcAft>
              <a:defRPr>
                <a:solidFill>
                  <a:schemeClr val="tx1"/>
                </a:solidFill>
                <a:latin typeface="Tahoma" panose="020B0604030504040204" pitchFamily="34" charset="0"/>
              </a:defRPr>
            </a:lvl8pPr>
            <a:lvl9pPr marL="3886200" indent="-228600" eaLnBrk="0" fontAlgn="base" hangingPunct="0">
              <a:spcBef>
                <a:spcPct val="0"/>
              </a:spcBef>
              <a:spcAft>
                <a:spcPct val="0"/>
              </a:spcAft>
              <a:defRPr>
                <a:solidFill>
                  <a:schemeClr val="tx1"/>
                </a:solidFill>
                <a:latin typeface="Tahoma" panose="020B0604030504040204" pitchFamily="34" charset="0"/>
              </a:defRPr>
            </a:lvl9pPr>
          </a:lstStyle>
          <a:p>
            <a:fld id="{91DBCA64-0CB1-49D6-B71D-AA5EC2A5C347}" type="slidenum">
              <a:rPr lang="en-US" altLang="en-US">
                <a:solidFill>
                  <a:srgbClr val="898989"/>
                </a:solidFill>
              </a:rPr>
              <a:pPr/>
              <a:t>57</a:t>
            </a:fld>
            <a:endParaRPr lang="en-US" altLang="en-US">
              <a:solidFill>
                <a:srgbClr val="898989"/>
              </a:solidFill>
            </a:endParaRPr>
          </a:p>
        </p:txBody>
      </p:sp>
    </p:spTree>
  </p:cSld>
  <p:clrMapOvr>
    <a:masterClrMapping/>
  </p:clrMapOvr>
</p:sld>
</file>

<file path=ppt/slides/slide5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5058" name="Title 1">
            <a:extLst>
              <a:ext uri="{FF2B5EF4-FFF2-40B4-BE49-F238E27FC236}">
                <a16:creationId xmlns:a16="http://schemas.microsoft.com/office/drawing/2014/main" id="{CC3E25CD-1C9F-4F60-9BE8-BDD61955F490}"/>
              </a:ext>
            </a:extLst>
          </p:cNvPr>
          <p:cNvSpPr>
            <a:spLocks noGrp="1"/>
          </p:cNvSpPr>
          <p:nvPr>
            <p:ph type="title"/>
          </p:nvPr>
        </p:nvSpPr>
        <p:spPr/>
        <p:txBody>
          <a:bodyPr/>
          <a:lstStyle/>
          <a:p>
            <a:pPr eaLnBrk="1" hangingPunct="1"/>
            <a:r>
              <a:rPr lang="en-US" altLang="en-US" sz="2800"/>
              <a:t>Application to BMI: Quality and Cost Efficiencies</a:t>
            </a:r>
            <a:endParaRPr lang="en-US" altLang="en-US" sz="2800" b="1"/>
          </a:p>
        </p:txBody>
      </p:sp>
      <p:sp>
        <p:nvSpPr>
          <p:cNvPr id="3" name="Content Placeholder 2">
            <a:extLst>
              <a:ext uri="{FF2B5EF4-FFF2-40B4-BE49-F238E27FC236}">
                <a16:creationId xmlns:a16="http://schemas.microsoft.com/office/drawing/2014/main" id="{4156BF04-2B06-4ED0-B16D-FE31A939ED06}"/>
              </a:ext>
            </a:extLst>
          </p:cNvPr>
          <p:cNvSpPr>
            <a:spLocks noGrp="1"/>
          </p:cNvSpPr>
          <p:nvPr>
            <p:ph sz="half" idx="1"/>
          </p:nvPr>
        </p:nvSpPr>
        <p:spPr/>
        <p:txBody>
          <a:bodyPr rtlCol="0">
            <a:normAutofit lnSpcReduction="10000"/>
          </a:bodyPr>
          <a:lstStyle/>
          <a:p>
            <a:pPr>
              <a:defRPr/>
            </a:pPr>
            <a:r>
              <a:rPr lang="en-US" sz="2400" dirty="0"/>
              <a:t>BMI efficiency claims</a:t>
            </a:r>
          </a:p>
          <a:p>
            <a:pPr lvl="1">
              <a:defRPr/>
            </a:pPr>
            <a:r>
              <a:rPr lang="en-US" sz="2000" u="sng" dirty="0"/>
              <a:t>Lower costs </a:t>
            </a:r>
            <a:br>
              <a:rPr lang="en-US" sz="2000" u="sng" dirty="0"/>
            </a:br>
            <a:r>
              <a:rPr lang="en-US" sz="2000" dirty="0"/>
              <a:t>(monitoring of infringement; negotiation of rights)</a:t>
            </a:r>
            <a:br>
              <a:rPr lang="en-US" sz="2000" dirty="0"/>
            </a:br>
            <a:endParaRPr lang="en-US" sz="2000" dirty="0"/>
          </a:p>
          <a:p>
            <a:pPr lvl="1">
              <a:defRPr/>
            </a:pPr>
            <a:r>
              <a:rPr lang="en-US" sz="2000" u="sng" dirty="0">
                <a:solidFill>
                  <a:srgbClr val="C00000"/>
                </a:solidFill>
              </a:rPr>
              <a:t>New, higher quality product  </a:t>
            </a:r>
            <a:br>
              <a:rPr lang="en-US" sz="2000" u="sng" dirty="0">
                <a:solidFill>
                  <a:srgbClr val="C00000"/>
                </a:solidFill>
              </a:rPr>
            </a:br>
            <a:r>
              <a:rPr lang="en-US" sz="2000" dirty="0">
                <a:solidFill>
                  <a:srgbClr val="C00000"/>
                </a:solidFill>
              </a:rPr>
              <a:t>(“instant indemnified access to entire repertoire”)</a:t>
            </a:r>
          </a:p>
          <a:p>
            <a:pPr marL="457200" lvl="1" indent="0">
              <a:buNone/>
              <a:defRPr/>
            </a:pPr>
            <a:endParaRPr lang="en-US" sz="2000" dirty="0"/>
          </a:p>
        </p:txBody>
      </p:sp>
      <p:sp>
        <p:nvSpPr>
          <p:cNvPr id="45060" name="Content Placeholder 4">
            <a:extLst>
              <a:ext uri="{FF2B5EF4-FFF2-40B4-BE49-F238E27FC236}">
                <a16:creationId xmlns:a16="http://schemas.microsoft.com/office/drawing/2014/main" id="{A86F0661-5983-4950-A0AB-634236CDE02C}"/>
              </a:ext>
            </a:extLst>
          </p:cNvPr>
          <p:cNvSpPr>
            <a:spLocks noGrp="1"/>
          </p:cNvSpPr>
          <p:nvPr>
            <p:ph sz="half" idx="2"/>
          </p:nvPr>
        </p:nvSpPr>
        <p:spPr/>
        <p:txBody>
          <a:bodyPr>
            <a:normAutofit lnSpcReduction="10000"/>
          </a:bodyPr>
          <a:lstStyle/>
          <a:p>
            <a:pPr eaLnBrk="1" hangingPunct="1"/>
            <a:r>
              <a:rPr lang="en-US" altLang="en-US" sz="2400" u="sng" dirty="0"/>
              <a:t>Technically</a:t>
            </a:r>
            <a:r>
              <a:rPr lang="en-US" altLang="en-US" sz="2400" dirty="0"/>
              <a:t>, quality increases shift up demand curve</a:t>
            </a:r>
          </a:p>
          <a:p>
            <a:pPr lvl="1" eaLnBrk="1" hangingPunct="1"/>
            <a:r>
              <a:rPr lang="en-US" altLang="en-US" sz="2000" dirty="0"/>
              <a:t>If “nominal” price rises by increase in quality, then the </a:t>
            </a:r>
            <a:br>
              <a:rPr lang="en-US" altLang="en-US" sz="2000" dirty="0"/>
            </a:br>
            <a:r>
              <a:rPr lang="en-US" altLang="en-US" sz="2000" i="1" dirty="0"/>
              <a:t>“quality-adjusted” price </a:t>
            </a:r>
            <a:r>
              <a:rPr lang="en-US" altLang="en-US" sz="2000" dirty="0"/>
              <a:t>remains the same. (Fig 8)</a:t>
            </a:r>
          </a:p>
          <a:p>
            <a:pPr eaLnBrk="1" hangingPunct="1"/>
            <a:r>
              <a:rPr lang="en-US" altLang="en-US" sz="2400" dirty="0"/>
              <a:t>Analysis of quality increases is analogous to cost reductions</a:t>
            </a:r>
          </a:p>
          <a:p>
            <a:pPr lvl="1" eaLnBrk="1" hangingPunct="1"/>
            <a:r>
              <a:rPr lang="en-US" altLang="en-US" sz="2000" dirty="0"/>
              <a:t>Equivalent to a reduction in “quality adjusted” costs </a:t>
            </a:r>
          </a:p>
          <a:p>
            <a:pPr lvl="1" eaLnBrk="1" hangingPunct="1"/>
            <a:r>
              <a:rPr lang="en-US" altLang="en-US" sz="2000" dirty="0"/>
              <a:t>So, can apply our basic analysis of cost reductions</a:t>
            </a:r>
          </a:p>
          <a:p>
            <a:pPr eaLnBrk="1" hangingPunct="1"/>
            <a:r>
              <a:rPr lang="en-US" altLang="en-US" sz="2400" dirty="0"/>
              <a:t>But, diagrams are more complicated</a:t>
            </a:r>
          </a:p>
          <a:p>
            <a:pPr eaLnBrk="1" hangingPunct="1"/>
            <a:endParaRPr lang="en-US" altLang="en-US" sz="2400" dirty="0"/>
          </a:p>
        </p:txBody>
      </p:sp>
      <p:sp>
        <p:nvSpPr>
          <p:cNvPr id="45061" name="Slide Number Placeholder 3">
            <a:extLst>
              <a:ext uri="{FF2B5EF4-FFF2-40B4-BE49-F238E27FC236}">
                <a16:creationId xmlns:a16="http://schemas.microsoft.com/office/drawing/2014/main" id="{0C1210B1-C5AE-4A6E-9A15-D514DA1E9D69}"/>
              </a:ext>
            </a:extLst>
          </p:cNvPr>
          <p:cNvSpPr>
            <a:spLocks noGrp="1"/>
          </p:cNvSpPr>
          <p:nvPr>
            <p:ph type="sldNum" sz="quarter" idx="12"/>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fld id="{56FE6624-4034-4D3C-B141-1BB2A18C3866}" type="slidenum">
              <a:rPr lang="en-US" altLang="en-US" sz="1200">
                <a:solidFill>
                  <a:srgbClr val="898989"/>
                </a:solidFill>
                <a:latin typeface="Tahoma" panose="020B0604030504040204" pitchFamily="34" charset="0"/>
              </a:rPr>
              <a:pPr>
                <a:spcBef>
                  <a:spcPct val="0"/>
                </a:spcBef>
                <a:buFontTx/>
                <a:buNone/>
              </a:pPr>
              <a:t>58</a:t>
            </a:fld>
            <a:endParaRPr lang="en-US" altLang="en-US" sz="1200">
              <a:solidFill>
                <a:srgbClr val="898989"/>
              </a:solidFill>
              <a:latin typeface="Tahoma" panose="020B0604030504040204" pitchFamily="34" charset="0"/>
            </a:endParaRPr>
          </a:p>
        </p:txBody>
      </p:sp>
    </p:spTree>
  </p:cSld>
  <p:clrMapOvr>
    <a:masterClrMapping/>
  </p:clrMapOvr>
</p:sld>
</file>

<file path=ppt/slides/slide5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082" name="Rectangle 2">
            <a:extLst>
              <a:ext uri="{FF2B5EF4-FFF2-40B4-BE49-F238E27FC236}">
                <a16:creationId xmlns:a16="http://schemas.microsoft.com/office/drawing/2014/main" id="{554D027D-FB76-42CF-B318-0A3D1F729F20}"/>
              </a:ext>
            </a:extLst>
          </p:cNvPr>
          <p:cNvSpPr>
            <a:spLocks noGrp="1"/>
          </p:cNvSpPr>
          <p:nvPr>
            <p:ph type="title"/>
          </p:nvPr>
        </p:nvSpPr>
        <p:spPr>
          <a:xfrm>
            <a:off x="195211" y="-228600"/>
            <a:ext cx="10018764" cy="1314450"/>
          </a:xfrm>
        </p:spPr>
        <p:txBody>
          <a:bodyPr/>
          <a:lstStyle/>
          <a:p>
            <a:pPr eaLnBrk="1" hangingPunct="1">
              <a:lnSpc>
                <a:spcPct val="70000"/>
              </a:lnSpc>
            </a:pPr>
            <a:r>
              <a:rPr lang="en-US" altLang="en-US" sz="2800" dirty="0"/>
              <a:t>Figure 7a: Diagram Extension to Quality Improvements:</a:t>
            </a:r>
            <a:br>
              <a:rPr lang="en-US" altLang="en-US" sz="2800" dirty="0"/>
            </a:br>
            <a:r>
              <a:rPr lang="en-US" altLang="en-US" sz="2800" u="sng" dirty="0"/>
              <a:t>Neutral</a:t>
            </a:r>
            <a:r>
              <a:rPr lang="en-US" altLang="en-US" sz="2800" dirty="0"/>
              <a:t> Effect on Consumer Welfare</a:t>
            </a:r>
            <a:endParaRPr lang="en-US" altLang="en-US" sz="2800" i="1" dirty="0"/>
          </a:p>
        </p:txBody>
      </p:sp>
      <p:sp>
        <p:nvSpPr>
          <p:cNvPr id="46083" name="Rectangle 3">
            <a:extLst>
              <a:ext uri="{FF2B5EF4-FFF2-40B4-BE49-F238E27FC236}">
                <a16:creationId xmlns:a16="http://schemas.microsoft.com/office/drawing/2014/main" id="{595CCF27-FAEA-451E-8D6E-865FD1E83EB9}"/>
              </a:ext>
            </a:extLst>
          </p:cNvPr>
          <p:cNvSpPr>
            <a:spLocks noGrp="1"/>
          </p:cNvSpPr>
          <p:nvPr>
            <p:ph idx="1"/>
          </p:nvPr>
        </p:nvSpPr>
        <p:spPr>
          <a:xfrm>
            <a:off x="1773238" y="976313"/>
            <a:ext cx="8229600" cy="4525962"/>
          </a:xfrm>
        </p:spPr>
        <p:txBody>
          <a:bodyPr/>
          <a:lstStyle/>
          <a:p>
            <a:pPr eaLnBrk="1" hangingPunct="1">
              <a:buFont typeface="Wingdings" panose="05000000000000000000" pitchFamily="2" charset="2"/>
              <a:buNone/>
            </a:pPr>
            <a:r>
              <a:rPr lang="en-US" altLang="en-US"/>
              <a:t> </a:t>
            </a:r>
          </a:p>
        </p:txBody>
      </p:sp>
      <p:sp>
        <p:nvSpPr>
          <p:cNvPr id="46084" name="Slide Number Placeholder 5">
            <a:extLst>
              <a:ext uri="{FF2B5EF4-FFF2-40B4-BE49-F238E27FC236}">
                <a16:creationId xmlns:a16="http://schemas.microsoft.com/office/drawing/2014/main" id="{9B727C99-29C6-46B0-ADD4-A2B607968CB7}"/>
              </a:ext>
            </a:extLst>
          </p:cNvPr>
          <p:cNvSpPr>
            <a:spLocks noGrp="1"/>
          </p:cNvSpPr>
          <p:nvPr>
            <p:ph type="sldNum" sz="quarter" idx="12"/>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fld id="{E41EAA74-6FB1-4CC8-A51D-BBAC7D6D7597}" type="slidenum">
              <a:rPr lang="en-US" altLang="en-US" sz="1400">
                <a:latin typeface="Tahoma" panose="020B0604030504040204" pitchFamily="34" charset="0"/>
              </a:rPr>
              <a:pPr>
                <a:spcBef>
                  <a:spcPct val="0"/>
                </a:spcBef>
                <a:buFontTx/>
                <a:buNone/>
              </a:pPr>
              <a:t>59</a:t>
            </a:fld>
            <a:endParaRPr lang="en-US" altLang="en-US" sz="1400">
              <a:latin typeface="Tahoma" panose="020B0604030504040204" pitchFamily="34" charset="0"/>
            </a:endParaRPr>
          </a:p>
        </p:txBody>
      </p:sp>
      <p:sp>
        <p:nvSpPr>
          <p:cNvPr id="46085" name="Line 4">
            <a:extLst>
              <a:ext uri="{FF2B5EF4-FFF2-40B4-BE49-F238E27FC236}">
                <a16:creationId xmlns:a16="http://schemas.microsoft.com/office/drawing/2014/main" id="{38B029EC-1589-4309-A237-E545F03A7CB9}"/>
              </a:ext>
            </a:extLst>
          </p:cNvPr>
          <p:cNvSpPr>
            <a:spLocks noChangeShapeType="1"/>
          </p:cNvSpPr>
          <p:nvPr/>
        </p:nvSpPr>
        <p:spPr bwMode="auto">
          <a:xfrm>
            <a:off x="3352800" y="2286000"/>
            <a:ext cx="0" cy="32004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46086" name="Line 5">
            <a:extLst>
              <a:ext uri="{FF2B5EF4-FFF2-40B4-BE49-F238E27FC236}">
                <a16:creationId xmlns:a16="http://schemas.microsoft.com/office/drawing/2014/main" id="{58AEEFD1-2A35-4362-A954-7FBF19DA1454}"/>
              </a:ext>
            </a:extLst>
          </p:cNvPr>
          <p:cNvSpPr>
            <a:spLocks noChangeShapeType="1"/>
          </p:cNvSpPr>
          <p:nvPr/>
        </p:nvSpPr>
        <p:spPr bwMode="auto">
          <a:xfrm>
            <a:off x="3352800" y="5486400"/>
            <a:ext cx="5181600" cy="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46087" name="Line 6">
            <a:extLst>
              <a:ext uri="{FF2B5EF4-FFF2-40B4-BE49-F238E27FC236}">
                <a16:creationId xmlns:a16="http://schemas.microsoft.com/office/drawing/2014/main" id="{65DD9A0F-F5FF-4632-B003-755271560A32}"/>
              </a:ext>
            </a:extLst>
          </p:cNvPr>
          <p:cNvSpPr>
            <a:spLocks noChangeShapeType="1"/>
          </p:cNvSpPr>
          <p:nvPr/>
        </p:nvSpPr>
        <p:spPr bwMode="auto">
          <a:xfrm>
            <a:off x="3733800" y="2057400"/>
            <a:ext cx="4419600" cy="31242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46088" name="Line 7">
            <a:extLst>
              <a:ext uri="{FF2B5EF4-FFF2-40B4-BE49-F238E27FC236}">
                <a16:creationId xmlns:a16="http://schemas.microsoft.com/office/drawing/2014/main" id="{A234D8BE-7C57-42D2-BAEA-F7B2F1D91671}"/>
              </a:ext>
            </a:extLst>
          </p:cNvPr>
          <p:cNvSpPr>
            <a:spLocks noChangeShapeType="1"/>
          </p:cNvSpPr>
          <p:nvPr/>
        </p:nvSpPr>
        <p:spPr bwMode="auto">
          <a:xfrm>
            <a:off x="3309939" y="4205288"/>
            <a:ext cx="5138737" cy="11112"/>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46089" name="Text Box 9">
            <a:extLst>
              <a:ext uri="{FF2B5EF4-FFF2-40B4-BE49-F238E27FC236}">
                <a16:creationId xmlns:a16="http://schemas.microsoft.com/office/drawing/2014/main" id="{92A6BE8F-41BA-46BD-8E20-023D580DA97E}"/>
              </a:ext>
            </a:extLst>
          </p:cNvPr>
          <p:cNvSpPr txBox="1">
            <a:spLocks noChangeArrowheads="1"/>
          </p:cNvSpPr>
          <p:nvPr/>
        </p:nvSpPr>
        <p:spPr bwMode="auto">
          <a:xfrm>
            <a:off x="2528888" y="3276600"/>
            <a:ext cx="8001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a:t>   </a:t>
            </a:r>
            <a:r>
              <a:rPr lang="en-US" altLang="en-US" sz="2400">
                <a:solidFill>
                  <a:srgbClr val="3333CC"/>
                </a:solidFill>
              </a:rPr>
              <a:t>P</a:t>
            </a:r>
            <a:r>
              <a:rPr lang="en-US" altLang="en-US" sz="2400" baseline="-25000">
                <a:solidFill>
                  <a:srgbClr val="3333CC"/>
                </a:solidFill>
              </a:rPr>
              <a:t>1</a:t>
            </a:r>
            <a:endParaRPr lang="en-US" altLang="en-US" sz="2400">
              <a:solidFill>
                <a:srgbClr val="3333CC"/>
              </a:solidFill>
            </a:endParaRPr>
          </a:p>
        </p:txBody>
      </p:sp>
      <p:sp>
        <p:nvSpPr>
          <p:cNvPr id="46090" name="Text Box 10">
            <a:extLst>
              <a:ext uri="{FF2B5EF4-FFF2-40B4-BE49-F238E27FC236}">
                <a16:creationId xmlns:a16="http://schemas.microsoft.com/office/drawing/2014/main" id="{8C6E2112-81EA-4DF5-B731-A49F8F56D818}"/>
              </a:ext>
            </a:extLst>
          </p:cNvPr>
          <p:cNvSpPr txBox="1">
            <a:spLocks noChangeArrowheads="1"/>
          </p:cNvSpPr>
          <p:nvPr/>
        </p:nvSpPr>
        <p:spPr bwMode="auto">
          <a:xfrm>
            <a:off x="2895601" y="3976688"/>
            <a:ext cx="390525" cy="46196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a:t>C</a:t>
            </a:r>
          </a:p>
        </p:txBody>
      </p:sp>
      <p:sp>
        <p:nvSpPr>
          <p:cNvPr id="46091" name="Rectangle 13">
            <a:extLst>
              <a:ext uri="{FF2B5EF4-FFF2-40B4-BE49-F238E27FC236}">
                <a16:creationId xmlns:a16="http://schemas.microsoft.com/office/drawing/2014/main" id="{869EAC7F-922E-4C8C-9C2E-8654FE5A6D11}"/>
              </a:ext>
            </a:extLst>
          </p:cNvPr>
          <p:cNvSpPr>
            <a:spLocks noChangeArrowheads="1"/>
          </p:cNvSpPr>
          <p:nvPr/>
        </p:nvSpPr>
        <p:spPr bwMode="auto">
          <a:xfrm>
            <a:off x="5630863" y="5546725"/>
            <a:ext cx="533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a:solidFill>
                  <a:srgbClr val="3333CC"/>
                </a:solidFill>
              </a:rPr>
              <a:t>Q</a:t>
            </a:r>
            <a:r>
              <a:rPr lang="en-US" altLang="en-US" sz="2400" baseline="-25000">
                <a:solidFill>
                  <a:srgbClr val="3333CC"/>
                </a:solidFill>
              </a:rPr>
              <a:t>1</a:t>
            </a:r>
          </a:p>
        </p:txBody>
      </p:sp>
      <p:sp>
        <p:nvSpPr>
          <p:cNvPr id="46092" name="Line 14">
            <a:extLst>
              <a:ext uri="{FF2B5EF4-FFF2-40B4-BE49-F238E27FC236}">
                <a16:creationId xmlns:a16="http://schemas.microsoft.com/office/drawing/2014/main" id="{18ED952D-772F-45AE-8930-FED672715CE7}"/>
              </a:ext>
            </a:extLst>
          </p:cNvPr>
          <p:cNvSpPr>
            <a:spLocks noChangeShapeType="1"/>
          </p:cNvSpPr>
          <p:nvPr/>
        </p:nvSpPr>
        <p:spPr bwMode="auto">
          <a:xfrm>
            <a:off x="4229101" y="1828801"/>
            <a:ext cx="4219575" cy="2957513"/>
          </a:xfrm>
          <a:prstGeom prst="line">
            <a:avLst/>
          </a:prstGeom>
          <a:noFill/>
          <a:ln w="38100">
            <a:solidFill>
              <a:srgbClr val="00B050"/>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46093" name="Text Box 16">
            <a:extLst>
              <a:ext uri="{FF2B5EF4-FFF2-40B4-BE49-F238E27FC236}">
                <a16:creationId xmlns:a16="http://schemas.microsoft.com/office/drawing/2014/main" id="{59073D4C-6DAC-41B9-98E4-A6392B8B2999}"/>
              </a:ext>
            </a:extLst>
          </p:cNvPr>
          <p:cNvSpPr txBox="1">
            <a:spLocks noChangeArrowheads="1"/>
          </p:cNvSpPr>
          <p:nvPr/>
        </p:nvSpPr>
        <p:spPr bwMode="auto">
          <a:xfrm>
            <a:off x="2230439" y="2660650"/>
            <a:ext cx="1177925"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i="1" dirty="0"/>
              <a:t>       </a:t>
            </a:r>
            <a:r>
              <a:rPr lang="en-US" altLang="en-US" sz="2400" dirty="0">
                <a:solidFill>
                  <a:srgbClr val="3333CC"/>
                </a:solidFill>
              </a:rPr>
              <a:t>P</a:t>
            </a:r>
            <a:r>
              <a:rPr lang="en-US" altLang="en-US" sz="2400" baseline="-25000" dirty="0">
                <a:solidFill>
                  <a:srgbClr val="3333CC"/>
                </a:solidFill>
              </a:rPr>
              <a:t>1*</a:t>
            </a:r>
            <a:endParaRPr lang="en-US" altLang="en-US" sz="2400" dirty="0">
              <a:solidFill>
                <a:srgbClr val="3333CC"/>
              </a:solidFill>
            </a:endParaRPr>
          </a:p>
        </p:txBody>
      </p:sp>
      <p:sp>
        <p:nvSpPr>
          <p:cNvPr id="46094" name="Text Box 20">
            <a:extLst>
              <a:ext uri="{FF2B5EF4-FFF2-40B4-BE49-F238E27FC236}">
                <a16:creationId xmlns:a16="http://schemas.microsoft.com/office/drawing/2014/main" id="{F5FDA2A3-44FA-4082-BEE1-F2A01C45C830}"/>
              </a:ext>
            </a:extLst>
          </p:cNvPr>
          <p:cNvSpPr txBox="1">
            <a:spLocks noChangeArrowheads="1"/>
          </p:cNvSpPr>
          <p:nvPr/>
        </p:nvSpPr>
        <p:spPr bwMode="auto">
          <a:xfrm>
            <a:off x="6291264" y="995364"/>
            <a:ext cx="4168775" cy="2000548"/>
          </a:xfrm>
          <a:prstGeom prst="rect">
            <a:avLst/>
          </a:prstGeom>
          <a:noFill/>
          <a:ln w="38100">
            <a:solidFill>
              <a:srgbClr val="C00000"/>
            </a:solidFill>
            <a:miter lim="800000"/>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1600" b="1" i="1" dirty="0">
                <a:solidFill>
                  <a:srgbClr val="C00000"/>
                </a:solidFill>
                <a:latin typeface="Tahoma" panose="020B0604030504040204" pitchFamily="34" charset="0"/>
              </a:rPr>
              <a:t>Demand (willingness-to-pay) shifts up from quality increase.  </a:t>
            </a:r>
            <a:br>
              <a:rPr lang="en-US" altLang="en-US" sz="1600" b="1" i="1" dirty="0">
                <a:solidFill>
                  <a:srgbClr val="C00000"/>
                </a:solidFill>
                <a:latin typeface="Tahoma" panose="020B0604030504040204" pitchFamily="34" charset="0"/>
              </a:rPr>
            </a:br>
            <a:br>
              <a:rPr lang="en-US" altLang="en-US" sz="1600" b="1" i="1" dirty="0">
                <a:solidFill>
                  <a:srgbClr val="C00000"/>
                </a:solidFill>
                <a:latin typeface="Tahoma" panose="020B0604030504040204" pitchFamily="34" charset="0"/>
              </a:rPr>
            </a:br>
            <a:r>
              <a:rPr lang="en-US" altLang="en-US" sz="1600" b="1" i="1" dirty="0">
                <a:solidFill>
                  <a:srgbClr val="C00000"/>
                </a:solidFill>
                <a:latin typeface="Tahoma" panose="020B0604030504040204" pitchFamily="34" charset="0"/>
              </a:rPr>
              <a:t>If “nominal “ price rises by exactly increase in WTP, (i.e., to P</a:t>
            </a:r>
            <a:r>
              <a:rPr lang="en-US" altLang="en-US" sz="1600" b="1" i="1" baseline="-25000" dirty="0">
                <a:solidFill>
                  <a:srgbClr val="C00000"/>
                </a:solidFill>
                <a:latin typeface="Tahoma" panose="020B0604030504040204" pitchFamily="34" charset="0"/>
              </a:rPr>
              <a:t>1</a:t>
            </a:r>
            <a:r>
              <a:rPr lang="en-US" altLang="en-US" sz="1600" b="1" i="1" dirty="0">
                <a:solidFill>
                  <a:srgbClr val="C00000"/>
                </a:solidFill>
                <a:latin typeface="Tahoma" panose="020B0604030504040204" pitchFamily="34" charset="0"/>
              </a:rPr>
              <a:t>*), quality-adjusted price and quantity remain constant at initial levels (P</a:t>
            </a:r>
            <a:r>
              <a:rPr lang="en-US" altLang="en-US" sz="1600" b="1" i="1" baseline="-25000" dirty="0">
                <a:solidFill>
                  <a:srgbClr val="C00000"/>
                </a:solidFill>
                <a:latin typeface="Tahoma" panose="020B0604030504040204" pitchFamily="34" charset="0"/>
              </a:rPr>
              <a:t>1</a:t>
            </a:r>
            <a:r>
              <a:rPr lang="en-US" altLang="en-US" sz="1600" b="1" i="1" dirty="0">
                <a:solidFill>
                  <a:srgbClr val="C00000"/>
                </a:solidFill>
                <a:latin typeface="Tahoma" panose="020B0604030504040204" pitchFamily="34" charset="0"/>
              </a:rPr>
              <a:t>,Q</a:t>
            </a:r>
            <a:r>
              <a:rPr lang="en-US" altLang="en-US" sz="1600" b="1" i="1" baseline="-25000" dirty="0">
                <a:solidFill>
                  <a:srgbClr val="C00000"/>
                </a:solidFill>
                <a:latin typeface="Tahoma" panose="020B0604030504040204" pitchFamily="34" charset="0"/>
              </a:rPr>
              <a:t>1</a:t>
            </a:r>
            <a:r>
              <a:rPr lang="en-US" altLang="en-US" sz="1600" b="1" i="1" dirty="0">
                <a:solidFill>
                  <a:srgbClr val="C00000"/>
                </a:solidFill>
                <a:latin typeface="Tahoma" panose="020B0604030504040204" pitchFamily="34" charset="0"/>
              </a:rPr>
              <a:t>)</a:t>
            </a:r>
          </a:p>
          <a:p>
            <a:pPr>
              <a:spcBef>
                <a:spcPct val="0"/>
              </a:spcBef>
              <a:buFontTx/>
              <a:buNone/>
            </a:pPr>
            <a:endParaRPr lang="en-US" altLang="en-US" sz="1800" b="1" i="1" baseline="-25000" dirty="0">
              <a:solidFill>
                <a:srgbClr val="C00000"/>
              </a:solidFill>
              <a:latin typeface="Tahoma" panose="020B0604030504040204" pitchFamily="34" charset="0"/>
            </a:endParaRPr>
          </a:p>
        </p:txBody>
      </p:sp>
      <p:cxnSp>
        <p:nvCxnSpPr>
          <p:cNvPr id="46095" name="Straight Connector 2">
            <a:extLst>
              <a:ext uri="{FF2B5EF4-FFF2-40B4-BE49-F238E27FC236}">
                <a16:creationId xmlns:a16="http://schemas.microsoft.com/office/drawing/2014/main" id="{14343271-F41B-4E4D-91F9-78AC4E53E3A5}"/>
              </a:ext>
            </a:extLst>
          </p:cNvPr>
          <p:cNvCxnSpPr>
            <a:cxnSpLocks noChangeShapeType="1"/>
          </p:cNvCxnSpPr>
          <p:nvPr/>
        </p:nvCxnSpPr>
        <p:spPr bwMode="auto">
          <a:xfrm>
            <a:off x="3352800" y="3505200"/>
            <a:ext cx="2438400" cy="0"/>
          </a:xfrm>
          <a:prstGeom prst="line">
            <a:avLst/>
          </a:prstGeom>
          <a:noFill/>
          <a:ln w="9525" algn="ctr">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cxnSp>
      <p:cxnSp>
        <p:nvCxnSpPr>
          <p:cNvPr id="46096" name="Straight Connector 4">
            <a:extLst>
              <a:ext uri="{FF2B5EF4-FFF2-40B4-BE49-F238E27FC236}">
                <a16:creationId xmlns:a16="http://schemas.microsoft.com/office/drawing/2014/main" id="{DD40A20A-036F-42B4-AA8E-E937B3300C57}"/>
              </a:ext>
            </a:extLst>
          </p:cNvPr>
          <p:cNvCxnSpPr>
            <a:cxnSpLocks noChangeShapeType="1"/>
          </p:cNvCxnSpPr>
          <p:nvPr/>
        </p:nvCxnSpPr>
        <p:spPr bwMode="auto">
          <a:xfrm>
            <a:off x="5791200" y="2900364"/>
            <a:ext cx="52388" cy="2632075"/>
          </a:xfrm>
          <a:prstGeom prst="line">
            <a:avLst/>
          </a:prstGeom>
          <a:noFill/>
          <a:ln w="9525" algn="ctr">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cxnSp>
      <p:sp>
        <p:nvSpPr>
          <p:cNvPr id="46097" name="TextBox 27">
            <a:extLst>
              <a:ext uri="{FF2B5EF4-FFF2-40B4-BE49-F238E27FC236}">
                <a16:creationId xmlns:a16="http://schemas.microsoft.com/office/drawing/2014/main" id="{3F51F2A8-D859-468A-8EBB-78752D63E84E}"/>
              </a:ext>
            </a:extLst>
          </p:cNvPr>
          <p:cNvSpPr txBox="1">
            <a:spLocks noChangeArrowheads="1"/>
          </p:cNvSpPr>
          <p:nvPr/>
        </p:nvSpPr>
        <p:spPr bwMode="auto">
          <a:xfrm>
            <a:off x="5818188" y="3324225"/>
            <a:ext cx="430212" cy="3698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1800" b="1">
                <a:solidFill>
                  <a:srgbClr val="3333CC"/>
                </a:solidFill>
                <a:latin typeface="Tahoma" panose="020B0604030504040204" pitchFamily="34" charset="0"/>
              </a:rPr>
              <a:t>A</a:t>
            </a:r>
          </a:p>
        </p:txBody>
      </p:sp>
      <p:sp>
        <p:nvSpPr>
          <p:cNvPr id="46098" name="TextBox 34">
            <a:extLst>
              <a:ext uri="{FF2B5EF4-FFF2-40B4-BE49-F238E27FC236}">
                <a16:creationId xmlns:a16="http://schemas.microsoft.com/office/drawing/2014/main" id="{4C4827F9-CAC1-49DA-A064-846DE54171B2}"/>
              </a:ext>
            </a:extLst>
          </p:cNvPr>
          <p:cNvSpPr txBox="1">
            <a:spLocks noChangeArrowheads="1"/>
          </p:cNvSpPr>
          <p:nvPr/>
        </p:nvSpPr>
        <p:spPr bwMode="auto">
          <a:xfrm>
            <a:off x="5818189" y="2628900"/>
            <a:ext cx="307975" cy="3683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1800" b="1">
                <a:solidFill>
                  <a:srgbClr val="3333CC"/>
                </a:solidFill>
                <a:latin typeface="Tahoma" panose="020B0604030504040204" pitchFamily="34" charset="0"/>
              </a:rPr>
              <a:t>B</a:t>
            </a:r>
          </a:p>
        </p:txBody>
      </p:sp>
      <p:cxnSp>
        <p:nvCxnSpPr>
          <p:cNvPr id="46099" name="Straight Connector 4">
            <a:extLst>
              <a:ext uri="{FF2B5EF4-FFF2-40B4-BE49-F238E27FC236}">
                <a16:creationId xmlns:a16="http://schemas.microsoft.com/office/drawing/2014/main" id="{5C3C0C7B-BE9C-46CE-8700-66EAA2E8C830}"/>
              </a:ext>
            </a:extLst>
          </p:cNvPr>
          <p:cNvCxnSpPr>
            <a:cxnSpLocks noChangeShapeType="1"/>
          </p:cNvCxnSpPr>
          <p:nvPr/>
        </p:nvCxnSpPr>
        <p:spPr bwMode="auto">
          <a:xfrm>
            <a:off x="5284788" y="2590800"/>
            <a:ext cx="0" cy="2895600"/>
          </a:xfrm>
          <a:prstGeom prst="line">
            <a:avLst/>
          </a:prstGeom>
          <a:noFill/>
          <a:ln w="9525" algn="ctr">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cxnSp>
      <p:sp>
        <p:nvSpPr>
          <p:cNvPr id="46100" name="Line 17">
            <a:extLst>
              <a:ext uri="{FF2B5EF4-FFF2-40B4-BE49-F238E27FC236}">
                <a16:creationId xmlns:a16="http://schemas.microsoft.com/office/drawing/2014/main" id="{C1366392-983D-45E8-9748-5738E7C51E4A}"/>
              </a:ext>
            </a:extLst>
          </p:cNvPr>
          <p:cNvSpPr>
            <a:spLocks noChangeShapeType="1"/>
          </p:cNvSpPr>
          <p:nvPr/>
        </p:nvSpPr>
        <p:spPr bwMode="auto">
          <a:xfrm flipH="1">
            <a:off x="3359150" y="2936875"/>
            <a:ext cx="2432050" cy="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46101" name="Text Box 10">
            <a:extLst>
              <a:ext uri="{FF2B5EF4-FFF2-40B4-BE49-F238E27FC236}">
                <a16:creationId xmlns:a16="http://schemas.microsoft.com/office/drawing/2014/main" id="{C89EFADD-895F-4769-AE51-D8D56FA2E6E4}"/>
              </a:ext>
            </a:extLst>
          </p:cNvPr>
          <p:cNvSpPr txBox="1">
            <a:spLocks noChangeArrowheads="1"/>
          </p:cNvSpPr>
          <p:nvPr/>
        </p:nvSpPr>
        <p:spPr bwMode="auto">
          <a:xfrm>
            <a:off x="8534400" y="4554538"/>
            <a:ext cx="1670050" cy="4000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000" dirty="0">
                <a:solidFill>
                  <a:srgbClr val="00B050"/>
                </a:solidFill>
              </a:rPr>
              <a:t>Higher quality</a:t>
            </a:r>
            <a:endParaRPr lang="en-US" altLang="en-US" sz="2400" dirty="0">
              <a:solidFill>
                <a:srgbClr val="00B050"/>
              </a:solidFill>
            </a:endParaRPr>
          </a:p>
        </p:txBody>
      </p:sp>
      <p:sp>
        <p:nvSpPr>
          <p:cNvPr id="46102" name="Text Box 10">
            <a:extLst>
              <a:ext uri="{FF2B5EF4-FFF2-40B4-BE49-F238E27FC236}">
                <a16:creationId xmlns:a16="http://schemas.microsoft.com/office/drawing/2014/main" id="{037D382F-DE12-4E6E-AAEF-88C135E01548}"/>
              </a:ext>
            </a:extLst>
          </p:cNvPr>
          <p:cNvSpPr txBox="1">
            <a:spLocks noChangeArrowheads="1"/>
          </p:cNvSpPr>
          <p:nvPr/>
        </p:nvSpPr>
        <p:spPr bwMode="auto">
          <a:xfrm>
            <a:off x="8194675" y="5003800"/>
            <a:ext cx="1568450" cy="4000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000">
                <a:solidFill>
                  <a:srgbClr val="3333CC"/>
                </a:solidFill>
              </a:rPr>
              <a:t>Initial quality</a:t>
            </a:r>
            <a:endParaRPr lang="en-US" altLang="en-US" sz="2400">
              <a:solidFill>
                <a:srgbClr val="3333CC"/>
              </a:solidFill>
            </a:endParaRPr>
          </a:p>
        </p:txBody>
      </p:sp>
      <p:sp>
        <p:nvSpPr>
          <p:cNvPr id="34" name="Oval 33">
            <a:extLst>
              <a:ext uri="{FF2B5EF4-FFF2-40B4-BE49-F238E27FC236}">
                <a16:creationId xmlns:a16="http://schemas.microsoft.com/office/drawing/2014/main" id="{9D2E9E0C-190B-404C-92D7-107208B8BDB0}"/>
              </a:ext>
            </a:extLst>
          </p:cNvPr>
          <p:cNvSpPr/>
          <p:nvPr/>
        </p:nvSpPr>
        <p:spPr>
          <a:xfrm>
            <a:off x="5726113" y="2806701"/>
            <a:ext cx="152400" cy="206375"/>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US"/>
          </a:p>
        </p:txBody>
      </p:sp>
      <p:sp>
        <p:nvSpPr>
          <p:cNvPr id="37" name="Oval 36">
            <a:extLst>
              <a:ext uri="{FF2B5EF4-FFF2-40B4-BE49-F238E27FC236}">
                <a16:creationId xmlns:a16="http://schemas.microsoft.com/office/drawing/2014/main" id="{00D1FBDF-F3D3-4432-A2F0-4AAF858529A1}"/>
              </a:ext>
            </a:extLst>
          </p:cNvPr>
          <p:cNvSpPr/>
          <p:nvPr/>
        </p:nvSpPr>
        <p:spPr>
          <a:xfrm>
            <a:off x="5753100" y="3435350"/>
            <a:ext cx="152400" cy="204788"/>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US"/>
          </a:p>
        </p:txBody>
      </p:sp>
    </p:spTree>
  </p:cSld>
  <p:clrMapOvr>
    <a:masterClrMapping/>
  </p:clrMapOvr>
  <p:transition/>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6BAFA8F-8583-488A-9B4F-FD2EE67EE4C0}"/>
              </a:ext>
            </a:extLst>
          </p:cNvPr>
          <p:cNvSpPr>
            <a:spLocks noGrp="1"/>
          </p:cNvSpPr>
          <p:nvPr>
            <p:ph type="title"/>
          </p:nvPr>
        </p:nvSpPr>
        <p:spPr/>
        <p:txBody>
          <a:bodyPr>
            <a:normAutofit/>
          </a:bodyPr>
          <a:lstStyle/>
          <a:p>
            <a:r>
              <a:rPr lang="en-US" sz="2900" dirty="0"/>
              <a:t>And Thereby Directly Challenge the Bright Lines in </a:t>
            </a:r>
            <a:r>
              <a:rPr lang="en-US" sz="2900" i="1" dirty="0"/>
              <a:t>Northern Pacific </a:t>
            </a:r>
            <a:r>
              <a:rPr lang="en-US" sz="2900" dirty="0"/>
              <a:t>and </a:t>
            </a:r>
            <a:r>
              <a:rPr lang="en-US" sz="2900" i="1" dirty="0" err="1"/>
              <a:t>NSPE</a:t>
            </a:r>
            <a:r>
              <a:rPr lang="en-US" sz="2900" i="1" dirty="0"/>
              <a:t>  </a:t>
            </a:r>
          </a:p>
        </p:txBody>
      </p:sp>
      <p:sp>
        <p:nvSpPr>
          <p:cNvPr id="3" name="Content Placeholder 2">
            <a:extLst>
              <a:ext uri="{FF2B5EF4-FFF2-40B4-BE49-F238E27FC236}">
                <a16:creationId xmlns:a16="http://schemas.microsoft.com/office/drawing/2014/main" id="{AE011C55-D934-4F25-84BF-6B3C056AE678}"/>
              </a:ext>
            </a:extLst>
          </p:cNvPr>
          <p:cNvSpPr>
            <a:spLocks noGrp="1"/>
          </p:cNvSpPr>
          <p:nvPr>
            <p:ph idx="1"/>
          </p:nvPr>
        </p:nvSpPr>
        <p:spPr>
          <a:xfrm>
            <a:off x="838200" y="1825625"/>
            <a:ext cx="8562975" cy="4351338"/>
          </a:xfrm>
        </p:spPr>
        <p:txBody>
          <a:bodyPr>
            <a:normAutofit lnSpcReduction="10000"/>
          </a:bodyPr>
          <a:lstStyle/>
          <a:p>
            <a:pPr marL="0" indent="0">
              <a:buNone/>
            </a:pPr>
            <a:r>
              <a:rPr lang="en-US" sz="2400" i="1" dirty="0"/>
              <a:t>(page 149) </a:t>
            </a:r>
          </a:p>
          <a:p>
            <a:pPr marL="0" indent="0">
              <a:buNone/>
            </a:pPr>
            <a:br>
              <a:rPr lang="en-US" sz="2400" dirty="0"/>
            </a:br>
            <a:r>
              <a:rPr lang="en-US" sz="2400" dirty="0"/>
              <a:t>“[T]he Court has held that </a:t>
            </a:r>
            <a:r>
              <a:rPr lang="en-US" sz="2400" dirty="0">
                <a:solidFill>
                  <a:srgbClr val="C00000"/>
                </a:solidFill>
              </a:rPr>
              <a:t>certain agreements or practices </a:t>
            </a:r>
            <a:r>
              <a:rPr lang="en-US" sz="2400" dirty="0"/>
              <a:t>are so ‘plainly anticompetitive,’ [</a:t>
            </a:r>
            <a:r>
              <a:rPr lang="en-US" sz="2400" i="1" dirty="0"/>
              <a:t>National Society of Professional</a:t>
            </a:r>
            <a:r>
              <a:rPr lang="en-US" sz="2400" dirty="0"/>
              <a:t>]</a:t>
            </a:r>
            <a:r>
              <a:rPr lang="en-US" sz="2400" i="1" dirty="0"/>
              <a:t> Engineers v. United States </a:t>
            </a:r>
            <a:r>
              <a:rPr lang="en-US" sz="2400" dirty="0"/>
              <a:t>and </a:t>
            </a:r>
            <a:r>
              <a:rPr lang="en-US" sz="2400" dirty="0">
                <a:solidFill>
                  <a:srgbClr val="C00000"/>
                </a:solidFill>
              </a:rPr>
              <a:t>so often ‘lack . . . any redeeming virtue,’ </a:t>
            </a:r>
            <a:r>
              <a:rPr lang="en-US" sz="2400" dirty="0"/>
              <a:t>[</a:t>
            </a:r>
            <a:r>
              <a:rPr lang="en-US" sz="2400" i="1" dirty="0"/>
              <a:t>Northern Pac. R. Co. v. United States</a:t>
            </a:r>
            <a:r>
              <a:rPr lang="en-US" sz="2400" dirty="0"/>
              <a:t>]</a:t>
            </a:r>
            <a:r>
              <a:rPr lang="en-US" sz="2400" i="1" dirty="0"/>
              <a:t> </a:t>
            </a:r>
            <a:r>
              <a:rPr lang="en-US" sz="2400" dirty="0"/>
              <a:t>that they are </a:t>
            </a:r>
            <a:r>
              <a:rPr lang="en-US" sz="2400" dirty="0">
                <a:solidFill>
                  <a:srgbClr val="C00000"/>
                </a:solidFill>
              </a:rPr>
              <a:t>conclusively presumed illegal </a:t>
            </a:r>
            <a:r>
              <a:rPr lang="en-US" sz="2400" dirty="0"/>
              <a:t>without further examination under the rule of reason generally applied in Sherman Act cases.” </a:t>
            </a:r>
          </a:p>
          <a:p>
            <a:pPr marL="0" indent="0">
              <a:buNone/>
            </a:pPr>
            <a:r>
              <a:rPr lang="en-US" sz="2400" dirty="0"/>
              <a:t>“This </a:t>
            </a:r>
            <a:r>
              <a:rPr lang="en-US" sz="2400" i="1" dirty="0"/>
              <a:t>per se</a:t>
            </a:r>
            <a:r>
              <a:rPr lang="en-US" sz="2400" dirty="0"/>
              <a:t> rule is a valid and useful tool of antitrust policy and enforcement. And agreements among competitors to fix prices on their individual goods or services are among those concerted activities that the Court has held to be within the </a:t>
            </a:r>
            <a:r>
              <a:rPr lang="en-US" sz="2400" i="1" dirty="0"/>
              <a:t>per se</a:t>
            </a:r>
            <a:r>
              <a:rPr lang="en-US" sz="2400" dirty="0"/>
              <a:t> category.” </a:t>
            </a:r>
          </a:p>
          <a:p>
            <a:pPr marL="0" indent="0">
              <a:buNone/>
            </a:pPr>
            <a:r>
              <a:rPr lang="en-US" sz="2400" b="1" dirty="0">
                <a:solidFill>
                  <a:srgbClr val="C00000"/>
                </a:solidFill>
              </a:rPr>
              <a:t>“But easy labels do not always supply ready answers.”</a:t>
            </a:r>
          </a:p>
          <a:p>
            <a:pPr marL="0" indent="0">
              <a:buNone/>
            </a:pPr>
            <a:endParaRPr lang="en-US" sz="2400" b="1" dirty="0">
              <a:solidFill>
                <a:srgbClr val="C00000"/>
              </a:solidFill>
            </a:endParaRPr>
          </a:p>
          <a:p>
            <a:pPr marL="0" indent="0">
              <a:buNone/>
            </a:pPr>
            <a:endParaRPr lang="en-US" sz="2400" b="1" dirty="0">
              <a:solidFill>
                <a:srgbClr val="C00000"/>
              </a:solidFill>
            </a:endParaRPr>
          </a:p>
          <a:p>
            <a:pPr marL="0" indent="0">
              <a:buNone/>
            </a:pPr>
            <a:endParaRPr lang="en-US" sz="2400" dirty="0"/>
          </a:p>
        </p:txBody>
      </p:sp>
      <p:sp>
        <p:nvSpPr>
          <p:cNvPr id="4" name="Slide Number Placeholder 3">
            <a:extLst>
              <a:ext uri="{FF2B5EF4-FFF2-40B4-BE49-F238E27FC236}">
                <a16:creationId xmlns:a16="http://schemas.microsoft.com/office/drawing/2014/main" id="{EA11C797-19AF-4738-BFD9-5D05C7C2467D}"/>
              </a:ext>
            </a:extLst>
          </p:cNvPr>
          <p:cNvSpPr>
            <a:spLocks noGrp="1"/>
          </p:cNvSpPr>
          <p:nvPr>
            <p:ph type="sldNum" sz="quarter" idx="12"/>
          </p:nvPr>
        </p:nvSpPr>
        <p:spPr/>
        <p:txBody>
          <a:bodyPr/>
          <a:lstStyle/>
          <a:p>
            <a:fld id="{837F2808-4F7B-49B1-B06A-0BD2F2A2DA16}" type="slidenum">
              <a:rPr lang="en-US" smtClean="0"/>
              <a:t>6</a:t>
            </a:fld>
            <a:endParaRPr lang="en-US"/>
          </a:p>
        </p:txBody>
      </p:sp>
    </p:spTree>
    <p:extLst>
      <p:ext uri="{BB962C8B-B14F-4D97-AF65-F5344CB8AC3E}">
        <p14:creationId xmlns:p14="http://schemas.microsoft.com/office/powerpoint/2010/main" val="2195095241"/>
      </p:ext>
    </p:extLst>
  </p:cSld>
  <p:clrMapOvr>
    <a:masterClrMapping/>
  </p:clrMapOvr>
</p:sld>
</file>

<file path=ppt/slides/slide6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8130" name="Rectangle 2">
            <a:extLst>
              <a:ext uri="{FF2B5EF4-FFF2-40B4-BE49-F238E27FC236}">
                <a16:creationId xmlns:a16="http://schemas.microsoft.com/office/drawing/2014/main" id="{8C92B560-4CE0-4C16-9626-FA246128CD27}"/>
              </a:ext>
            </a:extLst>
          </p:cNvPr>
          <p:cNvSpPr>
            <a:spLocks noGrp="1"/>
          </p:cNvSpPr>
          <p:nvPr>
            <p:ph type="title"/>
          </p:nvPr>
        </p:nvSpPr>
        <p:spPr>
          <a:xfrm>
            <a:off x="267128" y="-228600"/>
            <a:ext cx="9946847" cy="1314450"/>
          </a:xfrm>
        </p:spPr>
        <p:txBody>
          <a:bodyPr/>
          <a:lstStyle/>
          <a:p>
            <a:pPr eaLnBrk="1" hangingPunct="1">
              <a:lnSpc>
                <a:spcPct val="70000"/>
              </a:lnSpc>
            </a:pPr>
            <a:r>
              <a:rPr lang="en-US" altLang="en-US" sz="2800" dirty="0"/>
              <a:t>Figure 7b: Diagram Extension to Quality Improvements:</a:t>
            </a:r>
            <a:br>
              <a:rPr lang="en-US" altLang="en-US" sz="2800" dirty="0"/>
            </a:br>
            <a:r>
              <a:rPr lang="en-US" altLang="en-US" sz="2800" u="sng" dirty="0"/>
              <a:t>Negative </a:t>
            </a:r>
            <a:r>
              <a:rPr lang="en-US" altLang="en-US" sz="2800" dirty="0"/>
              <a:t>Effect on Consumer Welfare</a:t>
            </a:r>
            <a:endParaRPr lang="en-US" altLang="en-US" sz="2800" i="1" dirty="0"/>
          </a:p>
        </p:txBody>
      </p:sp>
      <p:sp>
        <p:nvSpPr>
          <p:cNvPr id="48131" name="Rectangle 3">
            <a:extLst>
              <a:ext uri="{FF2B5EF4-FFF2-40B4-BE49-F238E27FC236}">
                <a16:creationId xmlns:a16="http://schemas.microsoft.com/office/drawing/2014/main" id="{8783B11A-1887-4A11-BC23-7EA9AD7B1EE3}"/>
              </a:ext>
            </a:extLst>
          </p:cNvPr>
          <p:cNvSpPr>
            <a:spLocks noGrp="1"/>
          </p:cNvSpPr>
          <p:nvPr>
            <p:ph idx="1"/>
          </p:nvPr>
        </p:nvSpPr>
        <p:spPr>
          <a:xfrm>
            <a:off x="1773238" y="976313"/>
            <a:ext cx="8229600" cy="4525962"/>
          </a:xfrm>
        </p:spPr>
        <p:txBody>
          <a:bodyPr/>
          <a:lstStyle/>
          <a:p>
            <a:pPr eaLnBrk="1" hangingPunct="1">
              <a:buFont typeface="Wingdings" panose="05000000000000000000" pitchFamily="2" charset="2"/>
              <a:buNone/>
            </a:pPr>
            <a:r>
              <a:rPr lang="en-US" altLang="en-US"/>
              <a:t> </a:t>
            </a:r>
          </a:p>
        </p:txBody>
      </p:sp>
      <p:sp>
        <p:nvSpPr>
          <p:cNvPr id="48132" name="Slide Number Placeholder 5">
            <a:extLst>
              <a:ext uri="{FF2B5EF4-FFF2-40B4-BE49-F238E27FC236}">
                <a16:creationId xmlns:a16="http://schemas.microsoft.com/office/drawing/2014/main" id="{CF471E75-D17E-4BA9-90F7-7B0EA759D1A8}"/>
              </a:ext>
            </a:extLst>
          </p:cNvPr>
          <p:cNvSpPr>
            <a:spLocks noGrp="1"/>
          </p:cNvSpPr>
          <p:nvPr>
            <p:ph type="sldNum" sz="quarter" idx="12"/>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fld id="{6187CDE4-8655-4177-A0B3-64E3F4E49C17}" type="slidenum">
              <a:rPr lang="en-US" altLang="en-US" sz="1400">
                <a:latin typeface="Tahoma" panose="020B0604030504040204" pitchFamily="34" charset="0"/>
              </a:rPr>
              <a:pPr>
                <a:spcBef>
                  <a:spcPct val="0"/>
                </a:spcBef>
                <a:buFontTx/>
                <a:buNone/>
              </a:pPr>
              <a:t>60</a:t>
            </a:fld>
            <a:endParaRPr lang="en-US" altLang="en-US" sz="1400">
              <a:latin typeface="Tahoma" panose="020B0604030504040204" pitchFamily="34" charset="0"/>
            </a:endParaRPr>
          </a:p>
        </p:txBody>
      </p:sp>
      <p:sp>
        <p:nvSpPr>
          <p:cNvPr id="48133" name="Line 4">
            <a:extLst>
              <a:ext uri="{FF2B5EF4-FFF2-40B4-BE49-F238E27FC236}">
                <a16:creationId xmlns:a16="http://schemas.microsoft.com/office/drawing/2014/main" id="{8164DFBB-A48E-433A-86DF-E56913A62A93}"/>
              </a:ext>
            </a:extLst>
          </p:cNvPr>
          <p:cNvSpPr>
            <a:spLocks noChangeShapeType="1"/>
          </p:cNvSpPr>
          <p:nvPr/>
        </p:nvSpPr>
        <p:spPr bwMode="auto">
          <a:xfrm>
            <a:off x="3352800" y="2286000"/>
            <a:ext cx="0" cy="32004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48134" name="Line 5">
            <a:extLst>
              <a:ext uri="{FF2B5EF4-FFF2-40B4-BE49-F238E27FC236}">
                <a16:creationId xmlns:a16="http://schemas.microsoft.com/office/drawing/2014/main" id="{72855525-0BA6-4DF5-A31E-5C52430C9887}"/>
              </a:ext>
            </a:extLst>
          </p:cNvPr>
          <p:cNvSpPr>
            <a:spLocks noChangeShapeType="1"/>
          </p:cNvSpPr>
          <p:nvPr/>
        </p:nvSpPr>
        <p:spPr bwMode="auto">
          <a:xfrm>
            <a:off x="3352800" y="5486400"/>
            <a:ext cx="5181600" cy="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48135" name="Line 6">
            <a:extLst>
              <a:ext uri="{FF2B5EF4-FFF2-40B4-BE49-F238E27FC236}">
                <a16:creationId xmlns:a16="http://schemas.microsoft.com/office/drawing/2014/main" id="{3555495A-D28B-4CC9-BF02-66AE5C19B574}"/>
              </a:ext>
            </a:extLst>
          </p:cNvPr>
          <p:cNvSpPr>
            <a:spLocks noChangeShapeType="1"/>
          </p:cNvSpPr>
          <p:nvPr/>
        </p:nvSpPr>
        <p:spPr bwMode="auto">
          <a:xfrm>
            <a:off x="3733800" y="2057400"/>
            <a:ext cx="4419600" cy="31242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48136" name="Line 7">
            <a:extLst>
              <a:ext uri="{FF2B5EF4-FFF2-40B4-BE49-F238E27FC236}">
                <a16:creationId xmlns:a16="http://schemas.microsoft.com/office/drawing/2014/main" id="{F8ECF9EB-BF26-416F-A55C-015CDEE9EA02}"/>
              </a:ext>
            </a:extLst>
          </p:cNvPr>
          <p:cNvSpPr>
            <a:spLocks noChangeShapeType="1"/>
          </p:cNvSpPr>
          <p:nvPr/>
        </p:nvSpPr>
        <p:spPr bwMode="auto">
          <a:xfrm>
            <a:off x="3309939" y="4205288"/>
            <a:ext cx="5138737" cy="11112"/>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48137" name="Text Box 9">
            <a:extLst>
              <a:ext uri="{FF2B5EF4-FFF2-40B4-BE49-F238E27FC236}">
                <a16:creationId xmlns:a16="http://schemas.microsoft.com/office/drawing/2014/main" id="{CCA5F477-F671-412C-A3BB-B3D445EC19A7}"/>
              </a:ext>
            </a:extLst>
          </p:cNvPr>
          <p:cNvSpPr txBox="1">
            <a:spLocks noChangeArrowheads="1"/>
          </p:cNvSpPr>
          <p:nvPr/>
        </p:nvSpPr>
        <p:spPr bwMode="auto">
          <a:xfrm>
            <a:off x="2528888" y="3276600"/>
            <a:ext cx="8001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a:t>   </a:t>
            </a:r>
            <a:r>
              <a:rPr lang="en-US" altLang="en-US" sz="2400">
                <a:solidFill>
                  <a:srgbClr val="3333CC"/>
                </a:solidFill>
              </a:rPr>
              <a:t>P</a:t>
            </a:r>
            <a:r>
              <a:rPr lang="en-US" altLang="en-US" sz="2400" baseline="-25000">
                <a:solidFill>
                  <a:srgbClr val="3333CC"/>
                </a:solidFill>
              </a:rPr>
              <a:t>1</a:t>
            </a:r>
            <a:endParaRPr lang="en-US" altLang="en-US" sz="2400">
              <a:solidFill>
                <a:srgbClr val="3333CC"/>
              </a:solidFill>
            </a:endParaRPr>
          </a:p>
        </p:txBody>
      </p:sp>
      <p:sp>
        <p:nvSpPr>
          <p:cNvPr id="48138" name="Text Box 10">
            <a:extLst>
              <a:ext uri="{FF2B5EF4-FFF2-40B4-BE49-F238E27FC236}">
                <a16:creationId xmlns:a16="http://schemas.microsoft.com/office/drawing/2014/main" id="{DC5712B2-A077-44EE-A456-546C08CDC22C}"/>
              </a:ext>
            </a:extLst>
          </p:cNvPr>
          <p:cNvSpPr txBox="1">
            <a:spLocks noChangeArrowheads="1"/>
          </p:cNvSpPr>
          <p:nvPr/>
        </p:nvSpPr>
        <p:spPr bwMode="auto">
          <a:xfrm>
            <a:off x="2895601" y="3976688"/>
            <a:ext cx="390525" cy="46196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a:t>C</a:t>
            </a:r>
          </a:p>
        </p:txBody>
      </p:sp>
      <p:sp>
        <p:nvSpPr>
          <p:cNvPr id="48139" name="Rectangle 13">
            <a:extLst>
              <a:ext uri="{FF2B5EF4-FFF2-40B4-BE49-F238E27FC236}">
                <a16:creationId xmlns:a16="http://schemas.microsoft.com/office/drawing/2014/main" id="{C64227A9-92A8-4866-A096-E396FCF50F9D}"/>
              </a:ext>
            </a:extLst>
          </p:cNvPr>
          <p:cNvSpPr>
            <a:spLocks noChangeArrowheads="1"/>
          </p:cNvSpPr>
          <p:nvPr/>
        </p:nvSpPr>
        <p:spPr bwMode="auto">
          <a:xfrm>
            <a:off x="5630863" y="5546725"/>
            <a:ext cx="533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a:solidFill>
                  <a:srgbClr val="3333CC"/>
                </a:solidFill>
              </a:rPr>
              <a:t>Q</a:t>
            </a:r>
            <a:r>
              <a:rPr lang="en-US" altLang="en-US" sz="2400" baseline="-25000">
                <a:solidFill>
                  <a:srgbClr val="3333CC"/>
                </a:solidFill>
              </a:rPr>
              <a:t>1</a:t>
            </a:r>
          </a:p>
        </p:txBody>
      </p:sp>
      <p:sp>
        <p:nvSpPr>
          <p:cNvPr id="48140" name="Line 14">
            <a:extLst>
              <a:ext uri="{FF2B5EF4-FFF2-40B4-BE49-F238E27FC236}">
                <a16:creationId xmlns:a16="http://schemas.microsoft.com/office/drawing/2014/main" id="{7B537E4F-C65A-4C70-BF93-4DD1EF114182}"/>
              </a:ext>
            </a:extLst>
          </p:cNvPr>
          <p:cNvSpPr>
            <a:spLocks noChangeShapeType="1"/>
          </p:cNvSpPr>
          <p:nvPr/>
        </p:nvSpPr>
        <p:spPr bwMode="auto">
          <a:xfrm>
            <a:off x="4229101" y="1828801"/>
            <a:ext cx="4219575" cy="2957513"/>
          </a:xfrm>
          <a:prstGeom prst="line">
            <a:avLst/>
          </a:prstGeom>
          <a:noFill/>
          <a:ln w="3810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48141" name="Text Box 16">
            <a:extLst>
              <a:ext uri="{FF2B5EF4-FFF2-40B4-BE49-F238E27FC236}">
                <a16:creationId xmlns:a16="http://schemas.microsoft.com/office/drawing/2014/main" id="{DCACE8F1-9750-4503-AA59-1893B8C7474A}"/>
              </a:ext>
            </a:extLst>
          </p:cNvPr>
          <p:cNvSpPr txBox="1">
            <a:spLocks noChangeArrowheads="1"/>
          </p:cNvSpPr>
          <p:nvPr/>
        </p:nvSpPr>
        <p:spPr bwMode="auto">
          <a:xfrm>
            <a:off x="2230439" y="2660650"/>
            <a:ext cx="1177925"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i="1"/>
              <a:t>       </a:t>
            </a:r>
            <a:r>
              <a:rPr lang="en-US" altLang="en-US" sz="2400">
                <a:solidFill>
                  <a:srgbClr val="3333CC"/>
                </a:solidFill>
              </a:rPr>
              <a:t>P</a:t>
            </a:r>
            <a:r>
              <a:rPr lang="en-US" altLang="en-US" sz="2400" baseline="-25000">
                <a:solidFill>
                  <a:srgbClr val="3333CC"/>
                </a:solidFill>
              </a:rPr>
              <a:t>1*</a:t>
            </a:r>
            <a:endParaRPr lang="en-US" altLang="en-US" sz="2400">
              <a:solidFill>
                <a:srgbClr val="3333CC"/>
              </a:solidFill>
            </a:endParaRPr>
          </a:p>
        </p:txBody>
      </p:sp>
      <p:sp>
        <p:nvSpPr>
          <p:cNvPr id="48142" name="Line 17">
            <a:extLst>
              <a:ext uri="{FF2B5EF4-FFF2-40B4-BE49-F238E27FC236}">
                <a16:creationId xmlns:a16="http://schemas.microsoft.com/office/drawing/2014/main" id="{75218E3D-36F3-4217-A2B0-F1D9DF1EFCC7}"/>
              </a:ext>
            </a:extLst>
          </p:cNvPr>
          <p:cNvSpPr>
            <a:spLocks noChangeShapeType="1"/>
          </p:cNvSpPr>
          <p:nvPr/>
        </p:nvSpPr>
        <p:spPr bwMode="auto">
          <a:xfrm flipH="1">
            <a:off x="3332164" y="2590800"/>
            <a:ext cx="1925637" cy="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cxnSp>
        <p:nvCxnSpPr>
          <p:cNvPr id="48143" name="Straight Connector 2">
            <a:extLst>
              <a:ext uri="{FF2B5EF4-FFF2-40B4-BE49-F238E27FC236}">
                <a16:creationId xmlns:a16="http://schemas.microsoft.com/office/drawing/2014/main" id="{DE6392B5-5C88-492B-B326-229E540C1AF1}"/>
              </a:ext>
            </a:extLst>
          </p:cNvPr>
          <p:cNvCxnSpPr>
            <a:cxnSpLocks noChangeShapeType="1"/>
          </p:cNvCxnSpPr>
          <p:nvPr/>
        </p:nvCxnSpPr>
        <p:spPr bwMode="auto">
          <a:xfrm>
            <a:off x="3352800" y="3505200"/>
            <a:ext cx="2438400" cy="0"/>
          </a:xfrm>
          <a:prstGeom prst="line">
            <a:avLst/>
          </a:prstGeom>
          <a:noFill/>
          <a:ln w="9525" algn="ctr">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cxnSp>
      <p:cxnSp>
        <p:nvCxnSpPr>
          <p:cNvPr id="48144" name="Straight Connector 4">
            <a:extLst>
              <a:ext uri="{FF2B5EF4-FFF2-40B4-BE49-F238E27FC236}">
                <a16:creationId xmlns:a16="http://schemas.microsoft.com/office/drawing/2014/main" id="{8F9F0EF2-5455-484D-A6FA-7991A2402C9F}"/>
              </a:ext>
            </a:extLst>
          </p:cNvPr>
          <p:cNvCxnSpPr>
            <a:cxnSpLocks noChangeShapeType="1"/>
          </p:cNvCxnSpPr>
          <p:nvPr/>
        </p:nvCxnSpPr>
        <p:spPr bwMode="auto">
          <a:xfrm>
            <a:off x="5791200" y="2900364"/>
            <a:ext cx="52388" cy="2632075"/>
          </a:xfrm>
          <a:prstGeom prst="line">
            <a:avLst/>
          </a:prstGeom>
          <a:noFill/>
          <a:ln w="9525" algn="ctr">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cxnSp>
      <p:sp>
        <p:nvSpPr>
          <p:cNvPr id="48145" name="TextBox 27">
            <a:extLst>
              <a:ext uri="{FF2B5EF4-FFF2-40B4-BE49-F238E27FC236}">
                <a16:creationId xmlns:a16="http://schemas.microsoft.com/office/drawing/2014/main" id="{FF1640AF-A17B-4EB6-BD1A-5985BFD0666C}"/>
              </a:ext>
            </a:extLst>
          </p:cNvPr>
          <p:cNvSpPr txBox="1">
            <a:spLocks noChangeArrowheads="1"/>
          </p:cNvSpPr>
          <p:nvPr/>
        </p:nvSpPr>
        <p:spPr bwMode="auto">
          <a:xfrm>
            <a:off x="5818188" y="3324225"/>
            <a:ext cx="430212" cy="3698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1800" b="1">
                <a:solidFill>
                  <a:srgbClr val="3333CC"/>
                </a:solidFill>
                <a:latin typeface="Tahoma" panose="020B0604030504040204" pitchFamily="34" charset="0"/>
              </a:rPr>
              <a:t>A</a:t>
            </a:r>
          </a:p>
        </p:txBody>
      </p:sp>
      <p:sp>
        <p:nvSpPr>
          <p:cNvPr id="48146" name="TextBox 34">
            <a:extLst>
              <a:ext uri="{FF2B5EF4-FFF2-40B4-BE49-F238E27FC236}">
                <a16:creationId xmlns:a16="http://schemas.microsoft.com/office/drawing/2014/main" id="{5399296C-D9D1-4CCF-B491-0B985CF99B29}"/>
              </a:ext>
            </a:extLst>
          </p:cNvPr>
          <p:cNvSpPr txBox="1">
            <a:spLocks noChangeArrowheads="1"/>
          </p:cNvSpPr>
          <p:nvPr/>
        </p:nvSpPr>
        <p:spPr bwMode="auto">
          <a:xfrm>
            <a:off x="5818189" y="2628900"/>
            <a:ext cx="307975" cy="3683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1800" b="1">
                <a:solidFill>
                  <a:srgbClr val="3333CC"/>
                </a:solidFill>
                <a:latin typeface="Tahoma" panose="020B0604030504040204" pitchFamily="34" charset="0"/>
              </a:rPr>
              <a:t>B</a:t>
            </a:r>
          </a:p>
        </p:txBody>
      </p:sp>
      <p:sp>
        <p:nvSpPr>
          <p:cNvPr id="48147" name="Text Box 16">
            <a:extLst>
              <a:ext uri="{FF2B5EF4-FFF2-40B4-BE49-F238E27FC236}">
                <a16:creationId xmlns:a16="http://schemas.microsoft.com/office/drawing/2014/main" id="{56C849FE-0F7A-4B05-B82A-2FDFCA4EDD58}"/>
              </a:ext>
            </a:extLst>
          </p:cNvPr>
          <p:cNvSpPr txBox="1">
            <a:spLocks noChangeArrowheads="1"/>
          </p:cNvSpPr>
          <p:nvPr/>
        </p:nvSpPr>
        <p:spPr bwMode="auto">
          <a:xfrm>
            <a:off x="2330450" y="2251075"/>
            <a:ext cx="1176338"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i="1"/>
              <a:t>     </a:t>
            </a:r>
            <a:r>
              <a:rPr lang="en-US" altLang="en-US" sz="2400">
                <a:solidFill>
                  <a:srgbClr val="FF0000"/>
                </a:solidFill>
              </a:rPr>
              <a:t>P</a:t>
            </a:r>
            <a:r>
              <a:rPr lang="en-US" altLang="en-US" sz="2400" baseline="-25000">
                <a:solidFill>
                  <a:srgbClr val="FF0000"/>
                </a:solidFill>
              </a:rPr>
              <a:t>2</a:t>
            </a:r>
            <a:endParaRPr lang="en-US" altLang="en-US" sz="2400">
              <a:solidFill>
                <a:srgbClr val="FF0000"/>
              </a:solidFill>
            </a:endParaRPr>
          </a:p>
        </p:txBody>
      </p:sp>
      <p:cxnSp>
        <p:nvCxnSpPr>
          <p:cNvPr id="48148" name="Straight Connector 4">
            <a:extLst>
              <a:ext uri="{FF2B5EF4-FFF2-40B4-BE49-F238E27FC236}">
                <a16:creationId xmlns:a16="http://schemas.microsoft.com/office/drawing/2014/main" id="{52229F38-44EB-4BFA-82FE-E07E179B7EA4}"/>
              </a:ext>
            </a:extLst>
          </p:cNvPr>
          <p:cNvCxnSpPr>
            <a:cxnSpLocks noChangeShapeType="1"/>
          </p:cNvCxnSpPr>
          <p:nvPr/>
        </p:nvCxnSpPr>
        <p:spPr bwMode="auto">
          <a:xfrm>
            <a:off x="5284788" y="2590800"/>
            <a:ext cx="0" cy="2895600"/>
          </a:xfrm>
          <a:prstGeom prst="line">
            <a:avLst/>
          </a:prstGeom>
          <a:noFill/>
          <a:ln w="9525" algn="ctr">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cxnSp>
      <p:sp>
        <p:nvSpPr>
          <p:cNvPr id="48149" name="Text Box 11">
            <a:extLst>
              <a:ext uri="{FF2B5EF4-FFF2-40B4-BE49-F238E27FC236}">
                <a16:creationId xmlns:a16="http://schemas.microsoft.com/office/drawing/2014/main" id="{6BA0962F-BF41-4DA5-9B21-2FBB8C0C7A6B}"/>
              </a:ext>
            </a:extLst>
          </p:cNvPr>
          <p:cNvSpPr txBox="1">
            <a:spLocks noChangeArrowheads="1"/>
          </p:cNvSpPr>
          <p:nvPr/>
        </p:nvSpPr>
        <p:spPr bwMode="auto">
          <a:xfrm>
            <a:off x="5040314" y="5543550"/>
            <a:ext cx="566737"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a:solidFill>
                  <a:srgbClr val="FF0000"/>
                </a:solidFill>
              </a:rPr>
              <a:t>Q</a:t>
            </a:r>
            <a:r>
              <a:rPr lang="en-US" altLang="en-US" sz="2400" baseline="-25000">
                <a:solidFill>
                  <a:srgbClr val="FF0000"/>
                </a:solidFill>
              </a:rPr>
              <a:t>2</a:t>
            </a:r>
            <a:endParaRPr lang="en-US" altLang="en-US" sz="2400">
              <a:solidFill>
                <a:srgbClr val="FF0000"/>
              </a:solidFill>
            </a:endParaRPr>
          </a:p>
        </p:txBody>
      </p:sp>
      <p:sp>
        <p:nvSpPr>
          <p:cNvPr id="48150" name="Line 17">
            <a:extLst>
              <a:ext uri="{FF2B5EF4-FFF2-40B4-BE49-F238E27FC236}">
                <a16:creationId xmlns:a16="http://schemas.microsoft.com/office/drawing/2014/main" id="{D2549666-53A4-4A07-8597-C91EAC408A89}"/>
              </a:ext>
            </a:extLst>
          </p:cNvPr>
          <p:cNvSpPr>
            <a:spLocks noChangeShapeType="1"/>
          </p:cNvSpPr>
          <p:nvPr/>
        </p:nvSpPr>
        <p:spPr bwMode="auto">
          <a:xfrm flipH="1">
            <a:off x="3359150" y="2936875"/>
            <a:ext cx="2432050" cy="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48151" name="TextBox 34">
            <a:extLst>
              <a:ext uri="{FF2B5EF4-FFF2-40B4-BE49-F238E27FC236}">
                <a16:creationId xmlns:a16="http://schemas.microsoft.com/office/drawing/2014/main" id="{8D4552AF-FA8C-4C70-B3D9-24535BEA698F}"/>
              </a:ext>
            </a:extLst>
          </p:cNvPr>
          <p:cNvSpPr txBox="1">
            <a:spLocks noChangeArrowheads="1"/>
          </p:cNvSpPr>
          <p:nvPr/>
        </p:nvSpPr>
        <p:spPr bwMode="auto">
          <a:xfrm>
            <a:off x="5311776" y="2251075"/>
            <a:ext cx="307975" cy="3683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1800" b="1">
                <a:solidFill>
                  <a:srgbClr val="FF0000"/>
                </a:solidFill>
                <a:latin typeface="Tahoma" panose="020B0604030504040204" pitchFamily="34" charset="0"/>
              </a:rPr>
              <a:t>H</a:t>
            </a:r>
          </a:p>
        </p:txBody>
      </p:sp>
      <p:sp>
        <p:nvSpPr>
          <p:cNvPr id="48152" name="Text Box 10">
            <a:extLst>
              <a:ext uri="{FF2B5EF4-FFF2-40B4-BE49-F238E27FC236}">
                <a16:creationId xmlns:a16="http://schemas.microsoft.com/office/drawing/2014/main" id="{1FE57F12-D6BE-4819-BE63-3CB720BC9167}"/>
              </a:ext>
            </a:extLst>
          </p:cNvPr>
          <p:cNvSpPr txBox="1">
            <a:spLocks noChangeArrowheads="1"/>
          </p:cNvSpPr>
          <p:nvPr/>
        </p:nvSpPr>
        <p:spPr bwMode="auto">
          <a:xfrm>
            <a:off x="8534400" y="4554538"/>
            <a:ext cx="1670050" cy="4000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000">
                <a:solidFill>
                  <a:srgbClr val="3333CC"/>
                </a:solidFill>
              </a:rPr>
              <a:t>Higher quality</a:t>
            </a:r>
            <a:endParaRPr lang="en-US" altLang="en-US" sz="2400">
              <a:solidFill>
                <a:srgbClr val="3333CC"/>
              </a:solidFill>
            </a:endParaRPr>
          </a:p>
        </p:txBody>
      </p:sp>
      <p:sp>
        <p:nvSpPr>
          <p:cNvPr id="48153" name="Text Box 19">
            <a:extLst>
              <a:ext uri="{FF2B5EF4-FFF2-40B4-BE49-F238E27FC236}">
                <a16:creationId xmlns:a16="http://schemas.microsoft.com/office/drawing/2014/main" id="{1FBBDF3C-A700-44C4-94BC-FA30903B2027}"/>
              </a:ext>
            </a:extLst>
          </p:cNvPr>
          <p:cNvSpPr txBox="1">
            <a:spLocks noChangeArrowheads="1"/>
          </p:cNvSpPr>
          <p:nvPr/>
        </p:nvSpPr>
        <p:spPr bwMode="auto">
          <a:xfrm>
            <a:off x="4645026" y="976314"/>
            <a:ext cx="6022975" cy="923925"/>
          </a:xfrm>
          <a:prstGeom prst="rect">
            <a:avLst/>
          </a:prstGeom>
          <a:noFill/>
          <a:ln w="57150">
            <a:solidFill>
              <a:srgbClr val="C00000"/>
            </a:solidFill>
            <a:miter lim="800000"/>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1800" b="1" i="1">
                <a:solidFill>
                  <a:srgbClr val="C00000"/>
                </a:solidFill>
                <a:latin typeface="Tahoma" panose="020B0604030504040204" pitchFamily="34" charset="0"/>
                <a:cs typeface="Tahoma" panose="020B0604030504040204" pitchFamily="34" charset="0"/>
              </a:rPr>
              <a:t>Price rises by more than demand shifts up</a:t>
            </a:r>
          </a:p>
          <a:p>
            <a:pPr>
              <a:spcBef>
                <a:spcPct val="0"/>
              </a:spcBef>
              <a:buFontTx/>
              <a:buNone/>
            </a:pPr>
            <a:r>
              <a:rPr lang="en-US" altLang="en-US" sz="1800" b="1" i="1">
                <a:solidFill>
                  <a:srgbClr val="C00000"/>
                </a:solidFill>
                <a:latin typeface="Tahoma" panose="020B0604030504040204" pitchFamily="34" charset="0"/>
                <a:cs typeface="Tahoma" panose="020B0604030504040204" pitchFamily="34" charset="0"/>
              </a:rPr>
              <a:t>From quality increase.  So quality-adjusted price </a:t>
            </a:r>
            <a:br>
              <a:rPr lang="en-US" altLang="en-US" sz="1800" b="1" i="1">
                <a:solidFill>
                  <a:srgbClr val="C00000"/>
                </a:solidFill>
                <a:latin typeface="Tahoma" panose="020B0604030504040204" pitchFamily="34" charset="0"/>
                <a:cs typeface="Tahoma" panose="020B0604030504040204" pitchFamily="34" charset="0"/>
              </a:rPr>
            </a:br>
            <a:r>
              <a:rPr lang="en-US" altLang="en-US" sz="1800" b="1" i="1">
                <a:solidFill>
                  <a:srgbClr val="C00000"/>
                </a:solidFill>
                <a:latin typeface="Tahoma" panose="020B0604030504040204" pitchFamily="34" charset="0"/>
                <a:cs typeface="Tahoma" panose="020B0604030504040204" pitchFamily="34" charset="0"/>
              </a:rPr>
              <a:t>rises, which leads to lower Q</a:t>
            </a:r>
            <a:r>
              <a:rPr lang="en-US" altLang="en-US" sz="1800" b="1" i="1" baseline="-25000">
                <a:solidFill>
                  <a:srgbClr val="C00000"/>
                </a:solidFill>
                <a:latin typeface="Tahoma" panose="020B0604030504040204" pitchFamily="34" charset="0"/>
                <a:cs typeface="Tahoma" panose="020B0604030504040204" pitchFamily="34" charset="0"/>
              </a:rPr>
              <a:t>2 </a:t>
            </a:r>
            <a:r>
              <a:rPr lang="en-US" altLang="en-US" sz="1800" b="1" i="1">
                <a:solidFill>
                  <a:srgbClr val="C00000"/>
                </a:solidFill>
                <a:latin typeface="Tahoma" panose="020B0604030504040204" pitchFamily="34" charset="0"/>
                <a:cs typeface="Tahoma" panose="020B0604030504040204" pitchFamily="34" charset="0"/>
              </a:rPr>
              <a:t> and consumer harm</a:t>
            </a:r>
          </a:p>
        </p:txBody>
      </p:sp>
      <p:sp>
        <p:nvSpPr>
          <p:cNvPr id="48154" name="Text Box 10">
            <a:extLst>
              <a:ext uri="{FF2B5EF4-FFF2-40B4-BE49-F238E27FC236}">
                <a16:creationId xmlns:a16="http://schemas.microsoft.com/office/drawing/2014/main" id="{89A50DAE-D121-4A9E-A599-7876D149C281}"/>
              </a:ext>
            </a:extLst>
          </p:cNvPr>
          <p:cNvSpPr txBox="1">
            <a:spLocks noChangeArrowheads="1"/>
          </p:cNvSpPr>
          <p:nvPr/>
        </p:nvSpPr>
        <p:spPr bwMode="auto">
          <a:xfrm>
            <a:off x="8194675" y="5003800"/>
            <a:ext cx="1568450" cy="4000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000">
                <a:solidFill>
                  <a:srgbClr val="3333CC"/>
                </a:solidFill>
              </a:rPr>
              <a:t>Initial quality</a:t>
            </a:r>
            <a:endParaRPr lang="en-US" altLang="en-US" sz="2400">
              <a:solidFill>
                <a:srgbClr val="3333CC"/>
              </a:solidFill>
            </a:endParaRPr>
          </a:p>
        </p:txBody>
      </p:sp>
      <p:sp>
        <p:nvSpPr>
          <p:cNvPr id="34" name="Oval 33">
            <a:extLst>
              <a:ext uri="{FF2B5EF4-FFF2-40B4-BE49-F238E27FC236}">
                <a16:creationId xmlns:a16="http://schemas.microsoft.com/office/drawing/2014/main" id="{905C7234-8111-4197-9AFB-CBFC718912C4}"/>
              </a:ext>
            </a:extLst>
          </p:cNvPr>
          <p:cNvSpPr/>
          <p:nvPr/>
        </p:nvSpPr>
        <p:spPr>
          <a:xfrm>
            <a:off x="5726113" y="2806701"/>
            <a:ext cx="152400" cy="206375"/>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US"/>
          </a:p>
        </p:txBody>
      </p:sp>
      <p:sp>
        <p:nvSpPr>
          <p:cNvPr id="35" name="Oval 34">
            <a:extLst>
              <a:ext uri="{FF2B5EF4-FFF2-40B4-BE49-F238E27FC236}">
                <a16:creationId xmlns:a16="http://schemas.microsoft.com/office/drawing/2014/main" id="{3A1C872B-68AF-4EA2-91C8-955565FC54A1}"/>
              </a:ext>
            </a:extLst>
          </p:cNvPr>
          <p:cNvSpPr/>
          <p:nvPr/>
        </p:nvSpPr>
        <p:spPr>
          <a:xfrm>
            <a:off x="5226050" y="2513014"/>
            <a:ext cx="152400" cy="204787"/>
          </a:xfrm>
          <a:prstGeom prst="ellipse">
            <a:avLst/>
          </a:prstGeom>
          <a:solidFill>
            <a:srgbClr val="FF0000"/>
          </a:solidFill>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US"/>
          </a:p>
        </p:txBody>
      </p:sp>
      <p:sp>
        <p:nvSpPr>
          <p:cNvPr id="37" name="Oval 36">
            <a:extLst>
              <a:ext uri="{FF2B5EF4-FFF2-40B4-BE49-F238E27FC236}">
                <a16:creationId xmlns:a16="http://schemas.microsoft.com/office/drawing/2014/main" id="{C8701B6F-3D7A-4EA7-B96B-8A7080E81BB6}"/>
              </a:ext>
            </a:extLst>
          </p:cNvPr>
          <p:cNvSpPr/>
          <p:nvPr/>
        </p:nvSpPr>
        <p:spPr>
          <a:xfrm>
            <a:off x="5753100" y="3435350"/>
            <a:ext cx="152400" cy="204788"/>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US"/>
          </a:p>
        </p:txBody>
      </p:sp>
    </p:spTree>
  </p:cSld>
  <p:clrMapOvr>
    <a:masterClrMapping/>
  </p:clrMapOvr>
  <p:transition/>
</p:sld>
</file>

<file path=ppt/slides/slide6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0178" name="Rectangle 2">
            <a:extLst>
              <a:ext uri="{FF2B5EF4-FFF2-40B4-BE49-F238E27FC236}">
                <a16:creationId xmlns:a16="http://schemas.microsoft.com/office/drawing/2014/main" id="{1CCE702C-DA43-4962-855E-4BD5EB951C7F}"/>
              </a:ext>
            </a:extLst>
          </p:cNvPr>
          <p:cNvSpPr>
            <a:spLocks noGrp="1"/>
          </p:cNvSpPr>
          <p:nvPr>
            <p:ph type="title"/>
          </p:nvPr>
        </p:nvSpPr>
        <p:spPr>
          <a:xfrm>
            <a:off x="273179" y="-246848"/>
            <a:ext cx="9905742" cy="1314450"/>
          </a:xfrm>
        </p:spPr>
        <p:txBody>
          <a:bodyPr/>
          <a:lstStyle/>
          <a:p>
            <a:pPr eaLnBrk="1" hangingPunct="1">
              <a:lnSpc>
                <a:spcPct val="70000"/>
              </a:lnSpc>
            </a:pPr>
            <a:r>
              <a:rPr lang="en-US" altLang="en-US" sz="2800" dirty="0"/>
              <a:t>Figure 7c: Diagram Extension to Quality Improvements:</a:t>
            </a:r>
            <a:br>
              <a:rPr lang="en-US" altLang="en-US" sz="2800" dirty="0"/>
            </a:br>
            <a:r>
              <a:rPr lang="en-US" altLang="en-US" sz="2800" u="sng" dirty="0"/>
              <a:t>Positive </a:t>
            </a:r>
            <a:r>
              <a:rPr lang="en-US" altLang="en-US" sz="2800" dirty="0"/>
              <a:t>Effect on Consumer Welfare</a:t>
            </a:r>
            <a:endParaRPr lang="en-US" altLang="en-US" sz="2800" i="1" dirty="0"/>
          </a:p>
        </p:txBody>
      </p:sp>
      <p:sp>
        <p:nvSpPr>
          <p:cNvPr id="50179" name="Rectangle 3">
            <a:extLst>
              <a:ext uri="{FF2B5EF4-FFF2-40B4-BE49-F238E27FC236}">
                <a16:creationId xmlns:a16="http://schemas.microsoft.com/office/drawing/2014/main" id="{381C90E1-0C6A-4CED-AB7E-D9CB5C9C3E8A}"/>
              </a:ext>
            </a:extLst>
          </p:cNvPr>
          <p:cNvSpPr>
            <a:spLocks noGrp="1"/>
          </p:cNvSpPr>
          <p:nvPr>
            <p:ph idx="1"/>
          </p:nvPr>
        </p:nvSpPr>
        <p:spPr>
          <a:xfrm>
            <a:off x="1773238" y="976313"/>
            <a:ext cx="8229600" cy="4525962"/>
          </a:xfrm>
        </p:spPr>
        <p:txBody>
          <a:bodyPr/>
          <a:lstStyle/>
          <a:p>
            <a:pPr eaLnBrk="1" hangingPunct="1">
              <a:buFont typeface="Wingdings" panose="05000000000000000000" pitchFamily="2" charset="2"/>
              <a:buNone/>
            </a:pPr>
            <a:r>
              <a:rPr lang="en-US" altLang="en-US" dirty="0"/>
              <a:t> </a:t>
            </a:r>
          </a:p>
        </p:txBody>
      </p:sp>
      <p:sp>
        <p:nvSpPr>
          <p:cNvPr id="50180" name="Slide Number Placeholder 5">
            <a:extLst>
              <a:ext uri="{FF2B5EF4-FFF2-40B4-BE49-F238E27FC236}">
                <a16:creationId xmlns:a16="http://schemas.microsoft.com/office/drawing/2014/main" id="{32556F83-BFF3-4379-89D0-3E9BC49CCB28}"/>
              </a:ext>
            </a:extLst>
          </p:cNvPr>
          <p:cNvSpPr>
            <a:spLocks noGrp="1"/>
          </p:cNvSpPr>
          <p:nvPr>
            <p:ph type="sldNum" sz="quarter" idx="12"/>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fld id="{3B6F23E1-0476-401F-9F5F-4E15CA69C1ED}" type="slidenum">
              <a:rPr lang="en-US" altLang="en-US" sz="1400">
                <a:latin typeface="Tahoma" panose="020B0604030504040204" pitchFamily="34" charset="0"/>
              </a:rPr>
              <a:pPr>
                <a:spcBef>
                  <a:spcPct val="0"/>
                </a:spcBef>
                <a:buFontTx/>
                <a:buNone/>
              </a:pPr>
              <a:t>61</a:t>
            </a:fld>
            <a:endParaRPr lang="en-US" altLang="en-US" sz="1400">
              <a:latin typeface="Tahoma" panose="020B0604030504040204" pitchFamily="34" charset="0"/>
            </a:endParaRPr>
          </a:p>
        </p:txBody>
      </p:sp>
      <p:sp>
        <p:nvSpPr>
          <p:cNvPr id="50181" name="Line 4">
            <a:extLst>
              <a:ext uri="{FF2B5EF4-FFF2-40B4-BE49-F238E27FC236}">
                <a16:creationId xmlns:a16="http://schemas.microsoft.com/office/drawing/2014/main" id="{6973098F-0D33-41E8-A246-ACC2ACD54E46}"/>
              </a:ext>
            </a:extLst>
          </p:cNvPr>
          <p:cNvSpPr>
            <a:spLocks noChangeShapeType="1"/>
          </p:cNvSpPr>
          <p:nvPr/>
        </p:nvSpPr>
        <p:spPr bwMode="auto">
          <a:xfrm>
            <a:off x="3352800" y="2286000"/>
            <a:ext cx="0" cy="32004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50182" name="Line 5">
            <a:extLst>
              <a:ext uri="{FF2B5EF4-FFF2-40B4-BE49-F238E27FC236}">
                <a16:creationId xmlns:a16="http://schemas.microsoft.com/office/drawing/2014/main" id="{E152AA24-2047-4AD3-BB2B-896BB6C0ECB3}"/>
              </a:ext>
            </a:extLst>
          </p:cNvPr>
          <p:cNvSpPr>
            <a:spLocks noChangeShapeType="1"/>
          </p:cNvSpPr>
          <p:nvPr/>
        </p:nvSpPr>
        <p:spPr bwMode="auto">
          <a:xfrm>
            <a:off x="3352800" y="5486400"/>
            <a:ext cx="5181600" cy="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50183" name="Line 6">
            <a:extLst>
              <a:ext uri="{FF2B5EF4-FFF2-40B4-BE49-F238E27FC236}">
                <a16:creationId xmlns:a16="http://schemas.microsoft.com/office/drawing/2014/main" id="{4E3E3D3C-7E0A-4739-8DF5-23201EBBDD37}"/>
              </a:ext>
            </a:extLst>
          </p:cNvPr>
          <p:cNvSpPr>
            <a:spLocks noChangeShapeType="1"/>
          </p:cNvSpPr>
          <p:nvPr/>
        </p:nvSpPr>
        <p:spPr bwMode="auto">
          <a:xfrm>
            <a:off x="3733800" y="2057400"/>
            <a:ext cx="4419600" cy="31242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50184" name="Line 7">
            <a:extLst>
              <a:ext uri="{FF2B5EF4-FFF2-40B4-BE49-F238E27FC236}">
                <a16:creationId xmlns:a16="http://schemas.microsoft.com/office/drawing/2014/main" id="{65817C12-FD02-44DB-B950-085690357DD7}"/>
              </a:ext>
            </a:extLst>
          </p:cNvPr>
          <p:cNvSpPr>
            <a:spLocks noChangeShapeType="1"/>
          </p:cNvSpPr>
          <p:nvPr/>
        </p:nvSpPr>
        <p:spPr bwMode="auto">
          <a:xfrm>
            <a:off x="3309939" y="4205288"/>
            <a:ext cx="5138737" cy="11112"/>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50185" name="Text Box 9">
            <a:extLst>
              <a:ext uri="{FF2B5EF4-FFF2-40B4-BE49-F238E27FC236}">
                <a16:creationId xmlns:a16="http://schemas.microsoft.com/office/drawing/2014/main" id="{470794B4-3C21-41F4-AA24-31D0F2958A54}"/>
              </a:ext>
            </a:extLst>
          </p:cNvPr>
          <p:cNvSpPr txBox="1">
            <a:spLocks noChangeArrowheads="1"/>
          </p:cNvSpPr>
          <p:nvPr/>
        </p:nvSpPr>
        <p:spPr bwMode="auto">
          <a:xfrm>
            <a:off x="2528888" y="3276600"/>
            <a:ext cx="8001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a:t>   </a:t>
            </a:r>
            <a:r>
              <a:rPr lang="en-US" altLang="en-US" sz="2400">
                <a:solidFill>
                  <a:srgbClr val="3333CC"/>
                </a:solidFill>
              </a:rPr>
              <a:t>P</a:t>
            </a:r>
            <a:r>
              <a:rPr lang="en-US" altLang="en-US" sz="2400" baseline="-25000">
                <a:solidFill>
                  <a:srgbClr val="3333CC"/>
                </a:solidFill>
              </a:rPr>
              <a:t>1</a:t>
            </a:r>
            <a:endParaRPr lang="en-US" altLang="en-US" sz="2400">
              <a:solidFill>
                <a:srgbClr val="3333CC"/>
              </a:solidFill>
            </a:endParaRPr>
          </a:p>
        </p:txBody>
      </p:sp>
      <p:sp>
        <p:nvSpPr>
          <p:cNvPr id="50186" name="Text Box 10">
            <a:extLst>
              <a:ext uri="{FF2B5EF4-FFF2-40B4-BE49-F238E27FC236}">
                <a16:creationId xmlns:a16="http://schemas.microsoft.com/office/drawing/2014/main" id="{A2899DC1-BD61-4836-A0A0-A78D0964A402}"/>
              </a:ext>
            </a:extLst>
          </p:cNvPr>
          <p:cNvSpPr txBox="1">
            <a:spLocks noChangeArrowheads="1"/>
          </p:cNvSpPr>
          <p:nvPr/>
        </p:nvSpPr>
        <p:spPr bwMode="auto">
          <a:xfrm>
            <a:off x="2895601" y="3976688"/>
            <a:ext cx="390525" cy="46196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a:t>C</a:t>
            </a:r>
          </a:p>
        </p:txBody>
      </p:sp>
      <p:sp>
        <p:nvSpPr>
          <p:cNvPr id="50187" name="Text Box 11">
            <a:extLst>
              <a:ext uri="{FF2B5EF4-FFF2-40B4-BE49-F238E27FC236}">
                <a16:creationId xmlns:a16="http://schemas.microsoft.com/office/drawing/2014/main" id="{D7CB48D3-8260-497E-A9A1-E7E5D14C3F05}"/>
              </a:ext>
            </a:extLst>
          </p:cNvPr>
          <p:cNvSpPr txBox="1">
            <a:spLocks noChangeArrowheads="1"/>
          </p:cNvSpPr>
          <p:nvPr/>
        </p:nvSpPr>
        <p:spPr bwMode="auto">
          <a:xfrm>
            <a:off x="6113464" y="5561013"/>
            <a:ext cx="566737"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a:solidFill>
                  <a:srgbClr val="00B050"/>
                </a:solidFill>
              </a:rPr>
              <a:t>Q</a:t>
            </a:r>
            <a:r>
              <a:rPr lang="en-US" altLang="en-US" sz="2400" baseline="-25000">
                <a:solidFill>
                  <a:srgbClr val="00B050"/>
                </a:solidFill>
              </a:rPr>
              <a:t>3</a:t>
            </a:r>
            <a:endParaRPr lang="en-US" altLang="en-US" sz="2400">
              <a:solidFill>
                <a:srgbClr val="00B050"/>
              </a:solidFill>
            </a:endParaRPr>
          </a:p>
        </p:txBody>
      </p:sp>
      <p:sp>
        <p:nvSpPr>
          <p:cNvPr id="50188" name="Rectangle 13">
            <a:extLst>
              <a:ext uri="{FF2B5EF4-FFF2-40B4-BE49-F238E27FC236}">
                <a16:creationId xmlns:a16="http://schemas.microsoft.com/office/drawing/2014/main" id="{C42ED727-1AB1-491F-A3B7-91E274807168}"/>
              </a:ext>
            </a:extLst>
          </p:cNvPr>
          <p:cNvSpPr>
            <a:spLocks noChangeArrowheads="1"/>
          </p:cNvSpPr>
          <p:nvPr/>
        </p:nvSpPr>
        <p:spPr bwMode="auto">
          <a:xfrm>
            <a:off x="5630863" y="5546725"/>
            <a:ext cx="533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a:solidFill>
                  <a:srgbClr val="3333CC"/>
                </a:solidFill>
              </a:rPr>
              <a:t>Q</a:t>
            </a:r>
            <a:r>
              <a:rPr lang="en-US" altLang="en-US" sz="2400" baseline="-25000">
                <a:solidFill>
                  <a:srgbClr val="3333CC"/>
                </a:solidFill>
              </a:rPr>
              <a:t>1</a:t>
            </a:r>
          </a:p>
        </p:txBody>
      </p:sp>
      <p:sp>
        <p:nvSpPr>
          <p:cNvPr id="50189" name="Line 14">
            <a:extLst>
              <a:ext uri="{FF2B5EF4-FFF2-40B4-BE49-F238E27FC236}">
                <a16:creationId xmlns:a16="http://schemas.microsoft.com/office/drawing/2014/main" id="{65268EE5-D8E2-4EC6-8DF7-B4663226128D}"/>
              </a:ext>
            </a:extLst>
          </p:cNvPr>
          <p:cNvSpPr>
            <a:spLocks noChangeShapeType="1"/>
          </p:cNvSpPr>
          <p:nvPr/>
        </p:nvSpPr>
        <p:spPr bwMode="auto">
          <a:xfrm>
            <a:off x="4229101" y="1828801"/>
            <a:ext cx="4219575" cy="2957513"/>
          </a:xfrm>
          <a:prstGeom prst="line">
            <a:avLst/>
          </a:prstGeom>
          <a:noFill/>
          <a:ln w="3810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50190" name="Text Box 16">
            <a:extLst>
              <a:ext uri="{FF2B5EF4-FFF2-40B4-BE49-F238E27FC236}">
                <a16:creationId xmlns:a16="http://schemas.microsoft.com/office/drawing/2014/main" id="{27CF44FE-0C29-42AE-AEF8-EA11C63DD68C}"/>
              </a:ext>
            </a:extLst>
          </p:cNvPr>
          <p:cNvSpPr txBox="1">
            <a:spLocks noChangeArrowheads="1"/>
          </p:cNvSpPr>
          <p:nvPr/>
        </p:nvSpPr>
        <p:spPr bwMode="auto">
          <a:xfrm>
            <a:off x="2230439" y="2660650"/>
            <a:ext cx="1177925"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i="1"/>
              <a:t>       </a:t>
            </a:r>
            <a:r>
              <a:rPr lang="en-US" altLang="en-US" sz="2400">
                <a:solidFill>
                  <a:srgbClr val="3333CC"/>
                </a:solidFill>
              </a:rPr>
              <a:t>P</a:t>
            </a:r>
            <a:r>
              <a:rPr lang="en-US" altLang="en-US" sz="2400" baseline="-25000">
                <a:solidFill>
                  <a:srgbClr val="3333CC"/>
                </a:solidFill>
              </a:rPr>
              <a:t>1*</a:t>
            </a:r>
            <a:endParaRPr lang="en-US" altLang="en-US" sz="2400">
              <a:solidFill>
                <a:srgbClr val="3333CC"/>
              </a:solidFill>
            </a:endParaRPr>
          </a:p>
        </p:txBody>
      </p:sp>
      <p:cxnSp>
        <p:nvCxnSpPr>
          <p:cNvPr id="50191" name="Straight Connector 2">
            <a:extLst>
              <a:ext uri="{FF2B5EF4-FFF2-40B4-BE49-F238E27FC236}">
                <a16:creationId xmlns:a16="http://schemas.microsoft.com/office/drawing/2014/main" id="{0EBC624F-A619-4472-9B58-87904CCE8ECD}"/>
              </a:ext>
            </a:extLst>
          </p:cNvPr>
          <p:cNvCxnSpPr>
            <a:cxnSpLocks noChangeShapeType="1"/>
          </p:cNvCxnSpPr>
          <p:nvPr/>
        </p:nvCxnSpPr>
        <p:spPr bwMode="auto">
          <a:xfrm>
            <a:off x="3352800" y="3505200"/>
            <a:ext cx="2438400" cy="0"/>
          </a:xfrm>
          <a:prstGeom prst="line">
            <a:avLst/>
          </a:prstGeom>
          <a:noFill/>
          <a:ln w="9525" algn="ctr">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cxnSp>
      <p:cxnSp>
        <p:nvCxnSpPr>
          <p:cNvPr id="50192" name="Straight Connector 4">
            <a:extLst>
              <a:ext uri="{FF2B5EF4-FFF2-40B4-BE49-F238E27FC236}">
                <a16:creationId xmlns:a16="http://schemas.microsoft.com/office/drawing/2014/main" id="{870525D8-6632-4067-9583-B9EA19F32F92}"/>
              </a:ext>
            </a:extLst>
          </p:cNvPr>
          <p:cNvCxnSpPr>
            <a:cxnSpLocks noChangeShapeType="1"/>
          </p:cNvCxnSpPr>
          <p:nvPr/>
        </p:nvCxnSpPr>
        <p:spPr bwMode="auto">
          <a:xfrm>
            <a:off x="5791200" y="2900364"/>
            <a:ext cx="52388" cy="2632075"/>
          </a:xfrm>
          <a:prstGeom prst="line">
            <a:avLst/>
          </a:prstGeom>
          <a:noFill/>
          <a:ln w="9525" algn="ctr">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cxnSp>
      <p:sp>
        <p:nvSpPr>
          <p:cNvPr id="50193" name="TextBox 27">
            <a:extLst>
              <a:ext uri="{FF2B5EF4-FFF2-40B4-BE49-F238E27FC236}">
                <a16:creationId xmlns:a16="http://schemas.microsoft.com/office/drawing/2014/main" id="{C0897E46-4706-4E4F-A64B-A7D0EE2EE2AE}"/>
              </a:ext>
            </a:extLst>
          </p:cNvPr>
          <p:cNvSpPr txBox="1">
            <a:spLocks noChangeArrowheads="1"/>
          </p:cNvSpPr>
          <p:nvPr/>
        </p:nvSpPr>
        <p:spPr bwMode="auto">
          <a:xfrm>
            <a:off x="5818188" y="3324225"/>
            <a:ext cx="430212" cy="3698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1800" b="1">
                <a:solidFill>
                  <a:srgbClr val="3333CC"/>
                </a:solidFill>
                <a:latin typeface="Tahoma" panose="020B0604030504040204" pitchFamily="34" charset="0"/>
              </a:rPr>
              <a:t>A</a:t>
            </a:r>
          </a:p>
        </p:txBody>
      </p:sp>
      <p:sp>
        <p:nvSpPr>
          <p:cNvPr id="50194" name="TextBox 34">
            <a:extLst>
              <a:ext uri="{FF2B5EF4-FFF2-40B4-BE49-F238E27FC236}">
                <a16:creationId xmlns:a16="http://schemas.microsoft.com/office/drawing/2014/main" id="{8B139699-604C-46B3-9E67-215A7CBADC52}"/>
              </a:ext>
            </a:extLst>
          </p:cNvPr>
          <p:cNvSpPr txBox="1">
            <a:spLocks noChangeArrowheads="1"/>
          </p:cNvSpPr>
          <p:nvPr/>
        </p:nvSpPr>
        <p:spPr bwMode="auto">
          <a:xfrm>
            <a:off x="5818189" y="2628900"/>
            <a:ext cx="307975" cy="3683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1800" b="1">
                <a:solidFill>
                  <a:srgbClr val="3333CC"/>
                </a:solidFill>
                <a:latin typeface="Tahoma" panose="020B0604030504040204" pitchFamily="34" charset="0"/>
              </a:rPr>
              <a:t>B</a:t>
            </a:r>
          </a:p>
        </p:txBody>
      </p:sp>
      <p:sp>
        <p:nvSpPr>
          <p:cNvPr id="50195" name="Text Box 9">
            <a:extLst>
              <a:ext uri="{FF2B5EF4-FFF2-40B4-BE49-F238E27FC236}">
                <a16:creationId xmlns:a16="http://schemas.microsoft.com/office/drawing/2014/main" id="{3829BC3D-2818-438E-913F-C8C0B4F3B063}"/>
              </a:ext>
            </a:extLst>
          </p:cNvPr>
          <p:cNvSpPr txBox="1">
            <a:spLocks noChangeArrowheads="1"/>
          </p:cNvSpPr>
          <p:nvPr/>
        </p:nvSpPr>
        <p:spPr bwMode="auto">
          <a:xfrm>
            <a:off x="2819400" y="2998788"/>
            <a:ext cx="8001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a:solidFill>
                  <a:srgbClr val="00B050"/>
                </a:solidFill>
              </a:rPr>
              <a:t>P</a:t>
            </a:r>
            <a:r>
              <a:rPr lang="en-US" altLang="en-US" sz="2400" baseline="-25000">
                <a:solidFill>
                  <a:srgbClr val="00B050"/>
                </a:solidFill>
              </a:rPr>
              <a:t>3</a:t>
            </a:r>
            <a:endParaRPr lang="en-US" altLang="en-US" sz="2400">
              <a:solidFill>
                <a:srgbClr val="00B050"/>
              </a:solidFill>
            </a:endParaRPr>
          </a:p>
        </p:txBody>
      </p:sp>
      <p:sp>
        <p:nvSpPr>
          <p:cNvPr id="50196" name="Line 17">
            <a:extLst>
              <a:ext uri="{FF2B5EF4-FFF2-40B4-BE49-F238E27FC236}">
                <a16:creationId xmlns:a16="http://schemas.microsoft.com/office/drawing/2014/main" id="{4FCB6CDB-EF55-4449-8DA9-FCAC6435D3D1}"/>
              </a:ext>
            </a:extLst>
          </p:cNvPr>
          <p:cNvSpPr>
            <a:spLocks noChangeShapeType="1"/>
          </p:cNvSpPr>
          <p:nvPr/>
        </p:nvSpPr>
        <p:spPr bwMode="auto">
          <a:xfrm flipH="1">
            <a:off x="3359150" y="2936875"/>
            <a:ext cx="2432050" cy="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50197" name="Line 17">
            <a:extLst>
              <a:ext uri="{FF2B5EF4-FFF2-40B4-BE49-F238E27FC236}">
                <a16:creationId xmlns:a16="http://schemas.microsoft.com/office/drawing/2014/main" id="{EBF72F0F-CA78-49FF-8969-DC976AFE4058}"/>
              </a:ext>
            </a:extLst>
          </p:cNvPr>
          <p:cNvSpPr>
            <a:spLocks noChangeShapeType="1"/>
          </p:cNvSpPr>
          <p:nvPr/>
        </p:nvSpPr>
        <p:spPr bwMode="auto">
          <a:xfrm flipH="1">
            <a:off x="3373438" y="3201988"/>
            <a:ext cx="2825750" cy="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cxnSp>
        <p:nvCxnSpPr>
          <p:cNvPr id="50198" name="Straight Connector 4">
            <a:extLst>
              <a:ext uri="{FF2B5EF4-FFF2-40B4-BE49-F238E27FC236}">
                <a16:creationId xmlns:a16="http://schemas.microsoft.com/office/drawing/2014/main" id="{DE153259-AB34-4484-8200-CC0A19F05260}"/>
              </a:ext>
            </a:extLst>
          </p:cNvPr>
          <p:cNvCxnSpPr>
            <a:cxnSpLocks noChangeShapeType="1"/>
          </p:cNvCxnSpPr>
          <p:nvPr/>
        </p:nvCxnSpPr>
        <p:spPr bwMode="auto">
          <a:xfrm>
            <a:off x="6203950" y="3201988"/>
            <a:ext cx="52388" cy="2284412"/>
          </a:xfrm>
          <a:prstGeom prst="line">
            <a:avLst/>
          </a:prstGeom>
          <a:noFill/>
          <a:ln w="9525" algn="ctr">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cxnSp>
      <p:sp>
        <p:nvSpPr>
          <p:cNvPr id="50199" name="TextBox 34">
            <a:extLst>
              <a:ext uri="{FF2B5EF4-FFF2-40B4-BE49-F238E27FC236}">
                <a16:creationId xmlns:a16="http://schemas.microsoft.com/office/drawing/2014/main" id="{34503131-D16F-4804-8E07-EA138215106E}"/>
              </a:ext>
            </a:extLst>
          </p:cNvPr>
          <p:cNvSpPr txBox="1">
            <a:spLocks noChangeArrowheads="1"/>
          </p:cNvSpPr>
          <p:nvPr/>
        </p:nvSpPr>
        <p:spPr bwMode="auto">
          <a:xfrm>
            <a:off x="6259514" y="2933700"/>
            <a:ext cx="307975" cy="3683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1800" b="1">
                <a:solidFill>
                  <a:srgbClr val="00B050"/>
                </a:solidFill>
                <a:latin typeface="Tahoma" panose="020B0604030504040204" pitchFamily="34" charset="0"/>
              </a:rPr>
              <a:t>L</a:t>
            </a:r>
          </a:p>
        </p:txBody>
      </p:sp>
      <p:sp>
        <p:nvSpPr>
          <p:cNvPr id="50200" name="Text Box 10">
            <a:extLst>
              <a:ext uri="{FF2B5EF4-FFF2-40B4-BE49-F238E27FC236}">
                <a16:creationId xmlns:a16="http://schemas.microsoft.com/office/drawing/2014/main" id="{CBAC1C94-830C-4B11-BB9E-AB73801AE5B6}"/>
              </a:ext>
            </a:extLst>
          </p:cNvPr>
          <p:cNvSpPr txBox="1">
            <a:spLocks noChangeArrowheads="1"/>
          </p:cNvSpPr>
          <p:nvPr/>
        </p:nvSpPr>
        <p:spPr bwMode="auto">
          <a:xfrm>
            <a:off x="8534400" y="4554538"/>
            <a:ext cx="1670050" cy="4000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000">
                <a:solidFill>
                  <a:srgbClr val="3333CC"/>
                </a:solidFill>
              </a:rPr>
              <a:t>Higher quality</a:t>
            </a:r>
            <a:endParaRPr lang="en-US" altLang="en-US" sz="2400">
              <a:solidFill>
                <a:srgbClr val="3333CC"/>
              </a:solidFill>
            </a:endParaRPr>
          </a:p>
        </p:txBody>
      </p:sp>
      <p:sp>
        <p:nvSpPr>
          <p:cNvPr id="50201" name="Text Box 10">
            <a:extLst>
              <a:ext uri="{FF2B5EF4-FFF2-40B4-BE49-F238E27FC236}">
                <a16:creationId xmlns:a16="http://schemas.microsoft.com/office/drawing/2014/main" id="{1316310B-AD5A-4FE7-94AA-B09A4B27F321}"/>
              </a:ext>
            </a:extLst>
          </p:cNvPr>
          <p:cNvSpPr txBox="1">
            <a:spLocks noChangeArrowheads="1"/>
          </p:cNvSpPr>
          <p:nvPr/>
        </p:nvSpPr>
        <p:spPr bwMode="auto">
          <a:xfrm>
            <a:off x="8194675" y="5003800"/>
            <a:ext cx="1568450" cy="4000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000">
                <a:solidFill>
                  <a:srgbClr val="3333CC"/>
                </a:solidFill>
              </a:rPr>
              <a:t>Initial quality</a:t>
            </a:r>
            <a:endParaRPr lang="en-US" altLang="en-US" sz="2400">
              <a:solidFill>
                <a:srgbClr val="3333CC"/>
              </a:solidFill>
            </a:endParaRPr>
          </a:p>
        </p:txBody>
      </p:sp>
      <p:sp>
        <p:nvSpPr>
          <p:cNvPr id="34" name="Oval 33">
            <a:extLst>
              <a:ext uri="{FF2B5EF4-FFF2-40B4-BE49-F238E27FC236}">
                <a16:creationId xmlns:a16="http://schemas.microsoft.com/office/drawing/2014/main" id="{CEAF1764-22B3-487F-8B1F-B7FF2746255F}"/>
              </a:ext>
            </a:extLst>
          </p:cNvPr>
          <p:cNvSpPr/>
          <p:nvPr/>
        </p:nvSpPr>
        <p:spPr>
          <a:xfrm>
            <a:off x="5726113" y="2806701"/>
            <a:ext cx="152400" cy="206375"/>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US"/>
          </a:p>
        </p:txBody>
      </p:sp>
      <p:sp>
        <p:nvSpPr>
          <p:cNvPr id="35" name="Oval 34">
            <a:extLst>
              <a:ext uri="{FF2B5EF4-FFF2-40B4-BE49-F238E27FC236}">
                <a16:creationId xmlns:a16="http://schemas.microsoft.com/office/drawing/2014/main" id="{A3356ED4-07C6-48CC-83D0-FF5059F2E500}"/>
              </a:ext>
            </a:extLst>
          </p:cNvPr>
          <p:cNvSpPr/>
          <p:nvPr/>
        </p:nvSpPr>
        <p:spPr>
          <a:xfrm>
            <a:off x="5226050" y="2513014"/>
            <a:ext cx="152400" cy="204787"/>
          </a:xfrm>
          <a:prstGeom prst="ellipse">
            <a:avLst/>
          </a:prstGeom>
          <a:solidFill>
            <a:srgbClr val="FF0000"/>
          </a:solidFill>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US"/>
          </a:p>
        </p:txBody>
      </p:sp>
      <p:sp>
        <p:nvSpPr>
          <p:cNvPr id="36" name="Oval 35">
            <a:extLst>
              <a:ext uri="{FF2B5EF4-FFF2-40B4-BE49-F238E27FC236}">
                <a16:creationId xmlns:a16="http://schemas.microsoft.com/office/drawing/2014/main" id="{A42042BA-1F84-473A-ACDB-5997D1C061BB}"/>
              </a:ext>
            </a:extLst>
          </p:cNvPr>
          <p:cNvSpPr/>
          <p:nvPr/>
        </p:nvSpPr>
        <p:spPr>
          <a:xfrm>
            <a:off x="6188075" y="3087689"/>
            <a:ext cx="152400" cy="204787"/>
          </a:xfrm>
          <a:prstGeom prst="ellipse">
            <a:avLst/>
          </a:prstGeom>
          <a:ln>
            <a:solidFill>
              <a:srgbClr val="00B05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US"/>
          </a:p>
        </p:txBody>
      </p:sp>
      <p:sp>
        <p:nvSpPr>
          <p:cNvPr id="37" name="Oval 36">
            <a:extLst>
              <a:ext uri="{FF2B5EF4-FFF2-40B4-BE49-F238E27FC236}">
                <a16:creationId xmlns:a16="http://schemas.microsoft.com/office/drawing/2014/main" id="{96051E29-32AD-4256-94AD-15D5AB1F4C3B}"/>
              </a:ext>
            </a:extLst>
          </p:cNvPr>
          <p:cNvSpPr/>
          <p:nvPr/>
        </p:nvSpPr>
        <p:spPr>
          <a:xfrm>
            <a:off x="5753100" y="3435350"/>
            <a:ext cx="152400" cy="204788"/>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US"/>
          </a:p>
        </p:txBody>
      </p:sp>
      <p:sp>
        <p:nvSpPr>
          <p:cNvPr id="50206" name="Text Box 19">
            <a:extLst>
              <a:ext uri="{FF2B5EF4-FFF2-40B4-BE49-F238E27FC236}">
                <a16:creationId xmlns:a16="http://schemas.microsoft.com/office/drawing/2014/main" id="{CF21D11C-692E-4927-9961-A0F85987E0E5}"/>
              </a:ext>
            </a:extLst>
          </p:cNvPr>
          <p:cNvSpPr txBox="1">
            <a:spLocks noChangeArrowheads="1"/>
          </p:cNvSpPr>
          <p:nvPr/>
        </p:nvSpPr>
        <p:spPr bwMode="auto">
          <a:xfrm>
            <a:off x="5726113" y="1197776"/>
            <a:ext cx="5757863" cy="1200329"/>
          </a:xfrm>
          <a:prstGeom prst="rect">
            <a:avLst/>
          </a:prstGeom>
          <a:noFill/>
          <a:ln w="38100">
            <a:solidFill>
              <a:srgbClr val="2E931D"/>
            </a:solidFill>
            <a:miter lim="800000"/>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1800" b="1" i="1" dirty="0">
                <a:solidFill>
                  <a:srgbClr val="00B050"/>
                </a:solidFill>
                <a:latin typeface="Tahoma" panose="020B0604030504040204" pitchFamily="34" charset="0"/>
                <a:cs typeface="Tahoma" panose="020B0604030504040204" pitchFamily="34" charset="0"/>
              </a:rPr>
              <a:t>Price rises to P</a:t>
            </a:r>
            <a:r>
              <a:rPr lang="en-US" altLang="en-US" sz="1800" b="1" i="1" baseline="-25000" dirty="0">
                <a:solidFill>
                  <a:srgbClr val="00B050"/>
                </a:solidFill>
                <a:latin typeface="Tahoma" panose="020B0604030504040204" pitchFamily="34" charset="0"/>
                <a:cs typeface="Tahoma" panose="020B0604030504040204" pitchFamily="34" charset="0"/>
              </a:rPr>
              <a:t>3</a:t>
            </a:r>
            <a:r>
              <a:rPr lang="en-US" altLang="en-US" sz="1800" b="1" i="1" dirty="0">
                <a:solidFill>
                  <a:srgbClr val="00B050"/>
                </a:solidFill>
                <a:latin typeface="Tahoma" panose="020B0604030504040204" pitchFamily="34" charset="0"/>
                <a:cs typeface="Tahoma" panose="020B0604030504040204" pitchFamily="34" charset="0"/>
              </a:rPr>
              <a:t>, i.e., by less than demand shifts up from quality increase.  So quality-adjusted price falls and consumers benefit.  This leads to higher Q</a:t>
            </a:r>
            <a:r>
              <a:rPr lang="en-US" altLang="en-US" sz="1800" b="1" i="1" baseline="-25000" dirty="0">
                <a:solidFill>
                  <a:srgbClr val="00B050"/>
                </a:solidFill>
                <a:latin typeface="Tahoma" panose="020B0604030504040204" pitchFamily="34" charset="0"/>
                <a:cs typeface="Tahoma" panose="020B0604030504040204" pitchFamily="34" charset="0"/>
              </a:rPr>
              <a:t>3</a:t>
            </a:r>
            <a:endParaRPr lang="en-US" altLang="en-US" sz="1800" b="1" i="1" dirty="0">
              <a:solidFill>
                <a:srgbClr val="00B050"/>
              </a:solidFill>
              <a:latin typeface="Tahoma" panose="020B0604030504040204" pitchFamily="34" charset="0"/>
              <a:cs typeface="Tahoma" panose="020B0604030504040204" pitchFamily="34" charset="0"/>
            </a:endParaRPr>
          </a:p>
        </p:txBody>
      </p:sp>
    </p:spTree>
  </p:cSld>
  <p:clrMapOvr>
    <a:masterClrMapping/>
  </p:clrMapOvr>
  <p:transition/>
</p:sld>
</file>

<file path=ppt/slides/slide6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3" name="Rectangle 4">
            <a:extLst>
              <a:ext uri="{FF2B5EF4-FFF2-40B4-BE49-F238E27FC236}">
                <a16:creationId xmlns:a16="http://schemas.microsoft.com/office/drawing/2014/main" id="{64BC9A3D-FFC2-4CC7-91A3-CB02B8CF565F}"/>
              </a:ext>
            </a:extLst>
          </p:cNvPr>
          <p:cNvSpPr>
            <a:spLocks noGrp="1" noChangeArrowheads="1"/>
          </p:cNvSpPr>
          <p:nvPr>
            <p:ph type="ctrTitle"/>
          </p:nvPr>
        </p:nvSpPr>
        <p:spPr>
          <a:xfrm>
            <a:off x="1412240" y="2981643"/>
            <a:ext cx="9144000" cy="2387600"/>
          </a:xfrm>
        </p:spPr>
        <p:txBody>
          <a:bodyPr rtlCol="0">
            <a:normAutofit/>
          </a:bodyPr>
          <a:lstStyle/>
          <a:p>
            <a:pPr>
              <a:defRPr/>
            </a:pPr>
            <a:r>
              <a:rPr lang="en-US" altLang="en-US" sz="3200" dirty="0"/>
              <a:t>Numerical Example:</a:t>
            </a:r>
            <a:br>
              <a:rPr lang="en-US" altLang="en-US" sz="3200" dirty="0"/>
            </a:br>
            <a:r>
              <a:rPr lang="en-US" altLang="en-US" sz="3200" dirty="0"/>
              <a:t>Monopolists have the incentive to reduce price </a:t>
            </a:r>
            <a:br>
              <a:rPr lang="en-US" altLang="en-US" sz="3200" dirty="0"/>
            </a:br>
            <a:r>
              <a:rPr lang="en-US" altLang="en-US" sz="3200" dirty="0"/>
              <a:t>when cost is reduced</a:t>
            </a:r>
          </a:p>
        </p:txBody>
      </p:sp>
      <p:sp>
        <p:nvSpPr>
          <p:cNvPr id="20484" name="Rectangle 5">
            <a:extLst>
              <a:ext uri="{FF2B5EF4-FFF2-40B4-BE49-F238E27FC236}">
                <a16:creationId xmlns:a16="http://schemas.microsoft.com/office/drawing/2014/main" id="{30337626-003F-4288-9AFB-B623C78B0701}"/>
              </a:ext>
            </a:extLst>
          </p:cNvPr>
          <p:cNvSpPr>
            <a:spLocks noGrp="1" noChangeArrowheads="1"/>
          </p:cNvSpPr>
          <p:nvPr>
            <p:ph type="subTitle" idx="1"/>
          </p:nvPr>
        </p:nvSpPr>
        <p:spPr/>
        <p:txBody>
          <a:bodyPr rtlCol="0">
            <a:normAutofit/>
          </a:bodyPr>
          <a:lstStyle/>
          <a:p>
            <a:pPr>
              <a:defRPr/>
            </a:pPr>
            <a:r>
              <a:rPr lang="en-US" altLang="en-US" dirty="0"/>
              <a:t> </a:t>
            </a:r>
          </a:p>
        </p:txBody>
      </p:sp>
      <p:sp>
        <p:nvSpPr>
          <p:cNvPr id="54276" name="Rectangle 16">
            <a:extLst>
              <a:ext uri="{FF2B5EF4-FFF2-40B4-BE49-F238E27FC236}">
                <a16:creationId xmlns:a16="http://schemas.microsoft.com/office/drawing/2014/main" id="{F1682D2A-1915-4944-9115-C82D499DE10F}"/>
              </a:ext>
            </a:extLst>
          </p:cNvPr>
          <p:cNvSpPr>
            <a:spLocks noGrp="1" noChangeArrowheads="1"/>
          </p:cNvSpPr>
          <p:nvPr>
            <p:ph type="sldNum" sz="quarter" idx="12"/>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fld id="{40569395-9F92-4692-88B8-E51F1D54AE50}" type="slidenum">
              <a:rPr lang="en-US" altLang="en-US" sz="1400">
                <a:solidFill>
                  <a:schemeClr val="bg2"/>
                </a:solidFill>
                <a:latin typeface="Tahoma" panose="020B0604030504040204" pitchFamily="34" charset="0"/>
              </a:rPr>
              <a:pPr>
                <a:spcBef>
                  <a:spcPct val="0"/>
                </a:spcBef>
                <a:buFontTx/>
                <a:buNone/>
              </a:pPr>
              <a:t>62</a:t>
            </a:fld>
            <a:endParaRPr lang="en-US" altLang="en-US" sz="1400">
              <a:solidFill>
                <a:schemeClr val="bg2"/>
              </a:solidFill>
              <a:latin typeface="Tahoma" panose="020B0604030504040204" pitchFamily="34" charset="0"/>
            </a:endParaRPr>
          </a:p>
        </p:txBody>
      </p:sp>
    </p:spTree>
  </p:cSld>
  <p:clrMapOvr>
    <a:masterClrMapping/>
  </p:clrMapOvr>
  <p:transition/>
</p:sld>
</file>

<file path=ppt/slides/slide6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6322" name="Rectangle 2">
            <a:extLst>
              <a:ext uri="{FF2B5EF4-FFF2-40B4-BE49-F238E27FC236}">
                <a16:creationId xmlns:a16="http://schemas.microsoft.com/office/drawing/2014/main" id="{41FE0C13-D37C-4CC5-911C-65F57FBAD177}"/>
              </a:ext>
            </a:extLst>
          </p:cNvPr>
          <p:cNvSpPr>
            <a:spLocks noGrp="1"/>
          </p:cNvSpPr>
          <p:nvPr>
            <p:ph type="title"/>
          </p:nvPr>
        </p:nvSpPr>
        <p:spPr>
          <a:xfrm>
            <a:off x="293669" y="153192"/>
            <a:ext cx="10515600" cy="1325563"/>
          </a:xfrm>
        </p:spPr>
        <p:txBody>
          <a:bodyPr/>
          <a:lstStyle/>
          <a:p>
            <a:pPr eaLnBrk="1" hangingPunct="1"/>
            <a:r>
              <a:rPr lang="en-US" altLang="en-US" dirty="0"/>
              <a:t>Note: Why Would a Monopolist (or Cartel) Ever Lower Price?</a:t>
            </a:r>
          </a:p>
        </p:txBody>
      </p:sp>
      <p:sp>
        <p:nvSpPr>
          <p:cNvPr id="56323" name="Rectangle 3">
            <a:extLst>
              <a:ext uri="{FF2B5EF4-FFF2-40B4-BE49-F238E27FC236}">
                <a16:creationId xmlns:a16="http://schemas.microsoft.com/office/drawing/2014/main" id="{755DE624-95BE-4CC3-96E5-6564F74A8046}"/>
              </a:ext>
            </a:extLst>
          </p:cNvPr>
          <p:cNvSpPr>
            <a:spLocks noGrp="1"/>
          </p:cNvSpPr>
          <p:nvPr>
            <p:ph idx="1"/>
          </p:nvPr>
        </p:nvSpPr>
        <p:spPr>
          <a:xfrm>
            <a:off x="632717" y="1369863"/>
            <a:ext cx="10515600" cy="4351338"/>
          </a:xfrm>
        </p:spPr>
        <p:txBody>
          <a:bodyPr/>
          <a:lstStyle/>
          <a:p>
            <a:pPr eaLnBrk="1" hangingPunct="1">
              <a:lnSpc>
                <a:spcPct val="90000"/>
              </a:lnSpc>
            </a:pPr>
            <a:r>
              <a:rPr lang="en-US" altLang="en-US" sz="2000" dirty="0"/>
              <a:t>It is counterintuitive that a cartel (or monopolist) would ever reduce price, even if its costs fall. </a:t>
            </a:r>
          </a:p>
          <a:p>
            <a:pPr eaLnBrk="1" hangingPunct="1">
              <a:lnSpc>
                <a:spcPct val="90000"/>
              </a:lnSpc>
            </a:pPr>
            <a:r>
              <a:rPr lang="en-US" altLang="en-US" sz="2000" dirty="0"/>
              <a:t>Counterintuitive, but true for large cost decreases</a:t>
            </a:r>
          </a:p>
          <a:p>
            <a:pPr eaLnBrk="1" hangingPunct="1">
              <a:lnSpc>
                <a:spcPct val="90000"/>
              </a:lnSpc>
            </a:pPr>
            <a:r>
              <a:rPr lang="en-US" altLang="en-US" sz="2000" dirty="0"/>
              <a:t>Two conflicting forces</a:t>
            </a:r>
          </a:p>
          <a:p>
            <a:pPr lvl="1" eaLnBrk="1" hangingPunct="1">
              <a:lnSpc>
                <a:spcPct val="90000"/>
              </a:lnSpc>
            </a:pPr>
            <a:r>
              <a:rPr lang="en-US" altLang="en-US" sz="1800" dirty="0"/>
              <a:t>Cartel tends to increase price, relative to initial competition </a:t>
            </a:r>
            <a:br>
              <a:rPr lang="en-US" altLang="en-US" sz="1800" dirty="0"/>
            </a:br>
            <a:r>
              <a:rPr lang="en-US" altLang="en-US" sz="1800" i="1" dirty="0"/>
              <a:t>(upward pricing pressure)</a:t>
            </a:r>
          </a:p>
          <a:p>
            <a:pPr lvl="1" eaLnBrk="1" hangingPunct="1">
              <a:lnSpc>
                <a:spcPct val="90000"/>
              </a:lnSpc>
            </a:pPr>
            <a:r>
              <a:rPr lang="en-US" altLang="en-US" sz="1800" dirty="0"/>
              <a:t>Cost reduction tends to decrease price </a:t>
            </a:r>
            <a:r>
              <a:rPr lang="en-US" altLang="en-US" sz="1800" i="1" dirty="0"/>
              <a:t>(downward pricing pressure)</a:t>
            </a:r>
          </a:p>
          <a:p>
            <a:pPr lvl="1" eaLnBrk="1" hangingPunct="1">
              <a:lnSpc>
                <a:spcPct val="90000"/>
              </a:lnSpc>
            </a:pPr>
            <a:r>
              <a:rPr lang="en-US" altLang="en-US" sz="1800" dirty="0"/>
              <a:t>Whether price rises or falls depends on resolution of these conflicting forces</a:t>
            </a:r>
          </a:p>
          <a:p>
            <a:pPr lvl="2" eaLnBrk="1" hangingPunct="1">
              <a:lnSpc>
                <a:spcPct val="90000"/>
              </a:lnSpc>
            </a:pPr>
            <a:r>
              <a:rPr lang="en-US" altLang="en-US" sz="1600" dirty="0"/>
              <a:t>Small cost reductions </a:t>
            </a:r>
            <a:r>
              <a:rPr lang="en-US" altLang="en-US" sz="1600" dirty="0">
                <a:sym typeface="Wingdings" panose="05000000000000000000" pitchFamily="2" charset="2"/>
              </a:rPr>
              <a:t> price rises</a:t>
            </a:r>
          </a:p>
          <a:p>
            <a:pPr lvl="2" eaLnBrk="1" hangingPunct="1">
              <a:lnSpc>
                <a:spcPct val="90000"/>
              </a:lnSpc>
            </a:pPr>
            <a:r>
              <a:rPr lang="en-US" altLang="en-US" sz="1600" dirty="0">
                <a:sym typeface="Wingdings" panose="05000000000000000000" pitchFamily="2" charset="2"/>
              </a:rPr>
              <a:t>Large cost reductions  price falls</a:t>
            </a:r>
          </a:p>
        </p:txBody>
      </p:sp>
      <p:sp>
        <p:nvSpPr>
          <p:cNvPr id="56324" name="Slide Number Placeholder 5">
            <a:extLst>
              <a:ext uri="{FF2B5EF4-FFF2-40B4-BE49-F238E27FC236}">
                <a16:creationId xmlns:a16="http://schemas.microsoft.com/office/drawing/2014/main" id="{A0B7591A-0A3C-4A64-842A-5E506B9A5754}"/>
              </a:ext>
            </a:extLst>
          </p:cNvPr>
          <p:cNvSpPr>
            <a:spLocks noGrp="1"/>
          </p:cNvSpPr>
          <p:nvPr>
            <p:ph type="sldNum" sz="quarter" idx="12"/>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fld id="{FB233F5F-A17C-491F-AC65-49E6A8AA2749}" type="slidenum">
              <a:rPr lang="en-US" altLang="en-US" sz="1400">
                <a:latin typeface="Tahoma" panose="020B0604030504040204" pitchFamily="34" charset="0"/>
              </a:rPr>
              <a:pPr>
                <a:spcBef>
                  <a:spcPct val="0"/>
                </a:spcBef>
                <a:buFontTx/>
                <a:buNone/>
              </a:pPr>
              <a:t>63</a:t>
            </a:fld>
            <a:endParaRPr lang="en-US" altLang="en-US" sz="1400">
              <a:latin typeface="Tahoma" panose="020B0604030504040204" pitchFamily="34" charset="0"/>
            </a:endParaRPr>
          </a:p>
        </p:txBody>
      </p:sp>
      <p:sp>
        <p:nvSpPr>
          <p:cNvPr id="56325" name="Text Box 20">
            <a:extLst>
              <a:ext uri="{FF2B5EF4-FFF2-40B4-BE49-F238E27FC236}">
                <a16:creationId xmlns:a16="http://schemas.microsoft.com/office/drawing/2014/main" id="{91E75CBB-4B67-412D-9250-A76B519C67B1}"/>
              </a:ext>
            </a:extLst>
          </p:cNvPr>
          <p:cNvSpPr txBox="1">
            <a:spLocks noChangeArrowheads="1"/>
          </p:cNvSpPr>
          <p:nvPr/>
        </p:nvSpPr>
        <p:spPr bwMode="auto">
          <a:xfrm>
            <a:off x="632717" y="4538364"/>
            <a:ext cx="7791236" cy="2215991"/>
          </a:xfrm>
          <a:prstGeom prst="rect">
            <a:avLst/>
          </a:prstGeom>
          <a:noFill/>
          <a:ln w="38100">
            <a:solidFill>
              <a:srgbClr val="0070C0"/>
            </a:solidFill>
            <a:miter lim="800000"/>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1800" b="1" i="1" dirty="0">
                <a:solidFill>
                  <a:srgbClr val="0070C0"/>
                </a:solidFill>
                <a:cs typeface="Times New Roman" panose="02020603050405020304" pitchFamily="18" charset="0"/>
              </a:rPr>
              <a:t>Why does Intuition Fail?   </a:t>
            </a:r>
          </a:p>
          <a:p>
            <a:pPr>
              <a:spcBef>
                <a:spcPct val="0"/>
              </a:spcBef>
              <a:buFontTx/>
              <a:buNone/>
            </a:pPr>
            <a:endParaRPr lang="en-US" altLang="en-US" sz="1800" b="1" i="1" dirty="0">
              <a:solidFill>
                <a:srgbClr val="0070C0"/>
              </a:solidFill>
              <a:cs typeface="Times New Roman" panose="02020603050405020304" pitchFamily="18" charset="0"/>
            </a:endParaRPr>
          </a:p>
          <a:p>
            <a:pPr>
              <a:spcBef>
                <a:spcPct val="0"/>
              </a:spcBef>
              <a:buFontTx/>
              <a:buNone/>
            </a:pPr>
            <a:r>
              <a:rPr lang="en-US" altLang="en-US" sz="1800" b="1" i="1" dirty="0">
                <a:solidFill>
                  <a:srgbClr val="0070C0"/>
                </a:solidFill>
                <a:cs typeface="Times New Roman" panose="02020603050405020304" pitchFamily="18" charset="0"/>
              </a:rPr>
              <a:t>Implicit assumption is that Demand is perfectly inelastic (i.e., same max. willingness-to-pay for all consumers), so no benefit to lowering price</a:t>
            </a:r>
            <a:br>
              <a:rPr lang="en-US" altLang="en-US" sz="1800" b="1" i="1" dirty="0">
                <a:solidFill>
                  <a:srgbClr val="0070C0"/>
                </a:solidFill>
                <a:cs typeface="Times New Roman" panose="02020603050405020304" pitchFamily="18" charset="0"/>
              </a:rPr>
            </a:br>
            <a:br>
              <a:rPr lang="en-US" altLang="en-US" sz="1800" b="1" i="1" dirty="0">
                <a:solidFill>
                  <a:srgbClr val="0070C0"/>
                </a:solidFill>
                <a:cs typeface="Times New Roman" panose="02020603050405020304" pitchFamily="18" charset="0"/>
              </a:rPr>
            </a:br>
            <a:r>
              <a:rPr lang="en-US" altLang="en-US" sz="1800" b="1" i="1" dirty="0">
                <a:solidFill>
                  <a:srgbClr val="0070C0"/>
                </a:solidFill>
                <a:cs typeface="Times New Roman" panose="02020603050405020304" pitchFamily="18" charset="0"/>
              </a:rPr>
              <a:t>But if the demand curve is downward sloping, then lowering price </a:t>
            </a:r>
            <a:br>
              <a:rPr lang="en-US" altLang="en-US" sz="1800" b="1" i="1" dirty="0">
                <a:solidFill>
                  <a:srgbClr val="0070C0"/>
                </a:solidFill>
                <a:cs typeface="Times New Roman" panose="02020603050405020304" pitchFamily="18" charset="0"/>
              </a:rPr>
            </a:br>
            <a:r>
              <a:rPr lang="en-US" altLang="en-US" sz="1800" b="1" i="1" dirty="0">
                <a:solidFill>
                  <a:srgbClr val="0070C0"/>
                </a:solidFill>
                <a:cs typeface="Times New Roman" panose="02020603050405020304" pitchFamily="18" charset="0"/>
              </a:rPr>
              <a:t>leads to more sales.  </a:t>
            </a:r>
          </a:p>
          <a:p>
            <a:pPr>
              <a:spcBef>
                <a:spcPct val="0"/>
              </a:spcBef>
              <a:buFontTx/>
              <a:buNone/>
            </a:pPr>
            <a:endParaRPr lang="en-US" altLang="en-US" sz="2000" b="1" i="1" baseline="-25000" dirty="0">
              <a:solidFill>
                <a:srgbClr val="0070C0"/>
              </a:solidFill>
              <a:cs typeface="Times New Roman" panose="02020603050405020304" pitchFamily="18" charset="0"/>
            </a:endParaRPr>
          </a:p>
        </p:txBody>
      </p:sp>
    </p:spTree>
  </p:cSld>
  <p:clrMapOvr>
    <a:masterClrMapping/>
  </p:clrMapOvr>
</p:sld>
</file>

<file path=ppt/slides/slide6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8370" name="Rectangle 4">
            <a:extLst>
              <a:ext uri="{FF2B5EF4-FFF2-40B4-BE49-F238E27FC236}">
                <a16:creationId xmlns:a16="http://schemas.microsoft.com/office/drawing/2014/main" id="{AFFCC9D8-7A39-4152-9966-88CB836C51F0}"/>
              </a:ext>
            </a:extLst>
          </p:cNvPr>
          <p:cNvSpPr>
            <a:spLocks noGrp="1"/>
          </p:cNvSpPr>
          <p:nvPr>
            <p:ph type="title"/>
          </p:nvPr>
        </p:nvSpPr>
        <p:spPr/>
        <p:txBody>
          <a:bodyPr/>
          <a:lstStyle/>
          <a:p>
            <a:pPr eaLnBrk="1" hangingPunct="1"/>
            <a:r>
              <a:rPr lang="en-US" altLang="en-US" dirty="0"/>
              <a:t>Extreme Illustrative Numerical Example: </a:t>
            </a:r>
            <a:br>
              <a:rPr lang="en-US" altLang="en-US" dirty="0"/>
            </a:br>
            <a:r>
              <a:rPr lang="en-US" altLang="en-US" dirty="0"/>
              <a:t>Monopolist Profit Maximizing Pricing</a:t>
            </a:r>
          </a:p>
        </p:txBody>
      </p:sp>
      <p:sp>
        <p:nvSpPr>
          <p:cNvPr id="22532" name="Rectangle 5">
            <a:extLst>
              <a:ext uri="{FF2B5EF4-FFF2-40B4-BE49-F238E27FC236}">
                <a16:creationId xmlns:a16="http://schemas.microsoft.com/office/drawing/2014/main" id="{CCFE7390-9D96-4510-A231-D114A392084C}"/>
              </a:ext>
            </a:extLst>
          </p:cNvPr>
          <p:cNvSpPr>
            <a:spLocks noGrp="1" noChangeArrowheads="1"/>
          </p:cNvSpPr>
          <p:nvPr>
            <p:ph idx="1"/>
          </p:nvPr>
        </p:nvSpPr>
        <p:spPr/>
        <p:txBody>
          <a:bodyPr rtlCol="0">
            <a:normAutofit fontScale="85000" lnSpcReduction="20000"/>
          </a:bodyPr>
          <a:lstStyle/>
          <a:p>
            <a:pPr>
              <a:buNone/>
              <a:defRPr/>
            </a:pPr>
            <a:r>
              <a:rPr lang="en-US" altLang="en-US" dirty="0"/>
              <a:t>Consider example of a simple “two-step” demand curve:</a:t>
            </a:r>
          </a:p>
          <a:p>
            <a:pPr>
              <a:buNone/>
              <a:defRPr/>
            </a:pPr>
            <a:r>
              <a:rPr lang="en-US" altLang="en-US" dirty="0"/>
              <a:t>  P=110, Q=80</a:t>
            </a:r>
          </a:p>
          <a:p>
            <a:pPr>
              <a:buNone/>
              <a:defRPr/>
            </a:pPr>
            <a:r>
              <a:rPr lang="en-US" altLang="en-US" dirty="0"/>
              <a:t>  P=100, Q=100</a:t>
            </a:r>
          </a:p>
          <a:p>
            <a:pPr>
              <a:buNone/>
              <a:defRPr/>
            </a:pPr>
            <a:r>
              <a:rPr lang="en-US" altLang="en-US" dirty="0"/>
              <a:t>  P = 90, Q=120</a:t>
            </a:r>
          </a:p>
          <a:p>
            <a:pPr>
              <a:buNone/>
              <a:defRPr/>
            </a:pPr>
            <a:endParaRPr lang="en-US" altLang="en-US" dirty="0"/>
          </a:p>
          <a:p>
            <a:pPr>
              <a:buNone/>
              <a:defRPr/>
            </a:pPr>
            <a:r>
              <a:rPr lang="en-US" altLang="en-US" dirty="0"/>
              <a:t>Assume very large marginal cost reductions:</a:t>
            </a:r>
          </a:p>
          <a:p>
            <a:pPr>
              <a:buNone/>
              <a:defRPr/>
            </a:pPr>
            <a:r>
              <a:rPr lang="en-US" altLang="en-US" dirty="0"/>
              <a:t>C</a:t>
            </a:r>
            <a:r>
              <a:rPr lang="en-US" altLang="en-US" baseline="-25000" dirty="0"/>
              <a:t>1</a:t>
            </a:r>
            <a:r>
              <a:rPr lang="en-US" altLang="en-US" dirty="0"/>
              <a:t> = 100</a:t>
            </a:r>
          </a:p>
          <a:p>
            <a:pPr>
              <a:buNone/>
              <a:defRPr/>
            </a:pPr>
            <a:r>
              <a:rPr lang="en-US" altLang="en-US" b="1" dirty="0">
                <a:solidFill>
                  <a:srgbClr val="00B050"/>
                </a:solidFill>
              </a:rPr>
              <a:t>C</a:t>
            </a:r>
            <a:r>
              <a:rPr lang="en-US" altLang="en-US" b="1" baseline="-25000" dirty="0">
                <a:solidFill>
                  <a:srgbClr val="00B050"/>
                </a:solidFill>
              </a:rPr>
              <a:t>2</a:t>
            </a:r>
            <a:r>
              <a:rPr lang="en-US" altLang="en-US" b="1" dirty="0">
                <a:solidFill>
                  <a:srgbClr val="00B050"/>
                </a:solidFill>
              </a:rPr>
              <a:t> =  10</a:t>
            </a:r>
          </a:p>
          <a:p>
            <a:pPr>
              <a:buNone/>
              <a:defRPr/>
            </a:pPr>
            <a:endParaRPr lang="en-US" altLang="en-US" dirty="0"/>
          </a:p>
          <a:p>
            <a:pPr>
              <a:buNone/>
              <a:defRPr/>
            </a:pPr>
            <a:r>
              <a:rPr lang="en-US" altLang="en-US" i="1" dirty="0">
                <a:solidFill>
                  <a:srgbClr val="C00000"/>
                </a:solidFill>
              </a:rPr>
              <a:t>What price will an unregulated monopolist set at each cost? </a:t>
            </a:r>
            <a:br>
              <a:rPr lang="en-US" altLang="en-US" i="1" dirty="0">
                <a:solidFill>
                  <a:srgbClr val="C00000"/>
                </a:solidFill>
              </a:rPr>
            </a:br>
            <a:r>
              <a:rPr lang="en-US" altLang="en-US" i="1" dirty="0">
                <a:solidFill>
                  <a:srgbClr val="C00000"/>
                </a:solidFill>
              </a:rPr>
              <a:t>Will the cost reduction cause it to reduce price?</a:t>
            </a:r>
          </a:p>
          <a:p>
            <a:pPr>
              <a:buNone/>
              <a:defRPr/>
            </a:pPr>
            <a:endParaRPr lang="en-US" altLang="en-US" dirty="0"/>
          </a:p>
        </p:txBody>
      </p:sp>
      <p:sp>
        <p:nvSpPr>
          <p:cNvPr id="58372" name="Rectangle 16">
            <a:extLst>
              <a:ext uri="{FF2B5EF4-FFF2-40B4-BE49-F238E27FC236}">
                <a16:creationId xmlns:a16="http://schemas.microsoft.com/office/drawing/2014/main" id="{6CB47AD5-F3D4-42E8-8B99-3E2F9C5DC040}"/>
              </a:ext>
            </a:extLst>
          </p:cNvPr>
          <p:cNvSpPr>
            <a:spLocks noGrp="1" noChangeArrowheads="1"/>
          </p:cNvSpPr>
          <p:nvPr>
            <p:ph type="sldNum" sz="quarter" idx="12"/>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fld id="{9050ADEF-B252-4E20-9D13-C587E2AA2253}" type="slidenum">
              <a:rPr lang="en-US" altLang="en-US" sz="1400">
                <a:solidFill>
                  <a:schemeClr val="bg2"/>
                </a:solidFill>
                <a:latin typeface="Tahoma" panose="020B0604030504040204" pitchFamily="34" charset="0"/>
              </a:rPr>
              <a:pPr>
                <a:spcBef>
                  <a:spcPct val="0"/>
                </a:spcBef>
                <a:buFontTx/>
                <a:buNone/>
              </a:pPr>
              <a:t>64</a:t>
            </a:fld>
            <a:endParaRPr lang="en-US" altLang="en-US" sz="1400">
              <a:solidFill>
                <a:schemeClr val="bg2"/>
              </a:solidFill>
              <a:latin typeface="Tahoma" panose="020B0604030504040204" pitchFamily="34" charset="0"/>
            </a:endParaRPr>
          </a:p>
        </p:txBody>
      </p:sp>
    </p:spTree>
  </p:cSld>
  <p:clrMapOvr>
    <a:masterClrMapping/>
  </p:clrMapOvr>
  <p:transition/>
</p:sld>
</file>

<file path=ppt/slides/slide6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0418" name="Rectangle 2">
            <a:extLst>
              <a:ext uri="{FF2B5EF4-FFF2-40B4-BE49-F238E27FC236}">
                <a16:creationId xmlns:a16="http://schemas.microsoft.com/office/drawing/2014/main" id="{4A1C61D3-5E1A-4661-B3E0-FC7D4BB1D3F9}"/>
              </a:ext>
            </a:extLst>
          </p:cNvPr>
          <p:cNvSpPr>
            <a:spLocks noGrp="1"/>
          </p:cNvSpPr>
          <p:nvPr>
            <p:ph type="title"/>
          </p:nvPr>
        </p:nvSpPr>
        <p:spPr/>
        <p:txBody>
          <a:bodyPr/>
          <a:lstStyle/>
          <a:p>
            <a:pPr eaLnBrk="1" hangingPunct="1">
              <a:lnSpc>
                <a:spcPct val="75000"/>
              </a:lnSpc>
            </a:pPr>
            <a:r>
              <a:rPr lang="en-US" altLang="en-US"/>
              <a:t>Example: When Cost Falls, Monopolist Generally Has the Incentive to Reduce Price</a:t>
            </a:r>
          </a:p>
        </p:txBody>
      </p:sp>
      <p:sp>
        <p:nvSpPr>
          <p:cNvPr id="60419" name="Rectangle 3">
            <a:extLst>
              <a:ext uri="{FF2B5EF4-FFF2-40B4-BE49-F238E27FC236}">
                <a16:creationId xmlns:a16="http://schemas.microsoft.com/office/drawing/2014/main" id="{6AE7668B-597E-4C95-BE36-3436955C703C}"/>
              </a:ext>
            </a:extLst>
          </p:cNvPr>
          <p:cNvSpPr>
            <a:spLocks noGrp="1"/>
          </p:cNvSpPr>
          <p:nvPr>
            <p:ph idx="1"/>
          </p:nvPr>
        </p:nvSpPr>
        <p:spPr>
          <a:xfrm>
            <a:off x="2209800" y="2057400"/>
            <a:ext cx="7772400" cy="4114800"/>
          </a:xfrm>
        </p:spPr>
        <p:txBody>
          <a:bodyPr/>
          <a:lstStyle/>
          <a:p>
            <a:pPr eaLnBrk="1" hangingPunct="1">
              <a:buFont typeface="Wingdings" panose="05000000000000000000" pitchFamily="2" charset="2"/>
              <a:buNone/>
            </a:pPr>
            <a:r>
              <a:rPr lang="en-US" altLang="en-US"/>
              <a:t> </a:t>
            </a:r>
          </a:p>
        </p:txBody>
      </p:sp>
      <p:sp>
        <p:nvSpPr>
          <p:cNvPr id="60420" name="Slide Number Placeholder 5">
            <a:extLst>
              <a:ext uri="{FF2B5EF4-FFF2-40B4-BE49-F238E27FC236}">
                <a16:creationId xmlns:a16="http://schemas.microsoft.com/office/drawing/2014/main" id="{1B264705-4D87-4612-BF46-6220EBB88920}"/>
              </a:ext>
            </a:extLst>
          </p:cNvPr>
          <p:cNvSpPr>
            <a:spLocks noGrp="1"/>
          </p:cNvSpPr>
          <p:nvPr>
            <p:ph type="sldNum" sz="quarter" idx="12"/>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fld id="{A674ECFC-95FC-4418-A61A-FD2168BF9D81}" type="slidenum">
              <a:rPr lang="en-US" altLang="en-US" sz="1400">
                <a:latin typeface="Tahoma" panose="020B0604030504040204" pitchFamily="34" charset="0"/>
              </a:rPr>
              <a:pPr>
                <a:spcBef>
                  <a:spcPct val="0"/>
                </a:spcBef>
                <a:buFontTx/>
                <a:buNone/>
              </a:pPr>
              <a:t>65</a:t>
            </a:fld>
            <a:endParaRPr lang="en-US" altLang="en-US" sz="1400">
              <a:latin typeface="Tahoma" panose="020B0604030504040204" pitchFamily="34" charset="0"/>
            </a:endParaRPr>
          </a:p>
        </p:txBody>
      </p:sp>
      <p:sp>
        <p:nvSpPr>
          <p:cNvPr id="60421" name="Line 4">
            <a:extLst>
              <a:ext uri="{FF2B5EF4-FFF2-40B4-BE49-F238E27FC236}">
                <a16:creationId xmlns:a16="http://schemas.microsoft.com/office/drawing/2014/main" id="{FC21C091-7469-44D5-B8CA-2CB9042BE4AC}"/>
              </a:ext>
            </a:extLst>
          </p:cNvPr>
          <p:cNvSpPr>
            <a:spLocks noChangeShapeType="1"/>
          </p:cNvSpPr>
          <p:nvPr/>
        </p:nvSpPr>
        <p:spPr bwMode="auto">
          <a:xfrm>
            <a:off x="3352800" y="2286000"/>
            <a:ext cx="0" cy="320040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60422" name="Line 5">
            <a:extLst>
              <a:ext uri="{FF2B5EF4-FFF2-40B4-BE49-F238E27FC236}">
                <a16:creationId xmlns:a16="http://schemas.microsoft.com/office/drawing/2014/main" id="{5AF36D2F-0288-4F26-B600-CAD671373368}"/>
              </a:ext>
            </a:extLst>
          </p:cNvPr>
          <p:cNvSpPr>
            <a:spLocks noChangeShapeType="1"/>
          </p:cNvSpPr>
          <p:nvPr/>
        </p:nvSpPr>
        <p:spPr bwMode="auto">
          <a:xfrm>
            <a:off x="3352800" y="5486400"/>
            <a:ext cx="5181600" cy="0"/>
          </a:xfrm>
          <a:prstGeom prst="line">
            <a:avLst/>
          </a:prstGeom>
          <a:noFill/>
          <a:ln w="952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60423" name="Line 8">
            <a:extLst>
              <a:ext uri="{FF2B5EF4-FFF2-40B4-BE49-F238E27FC236}">
                <a16:creationId xmlns:a16="http://schemas.microsoft.com/office/drawing/2014/main" id="{8663B74A-E20D-44A1-A680-AB09E345D6A8}"/>
              </a:ext>
            </a:extLst>
          </p:cNvPr>
          <p:cNvSpPr>
            <a:spLocks noChangeShapeType="1"/>
          </p:cNvSpPr>
          <p:nvPr/>
        </p:nvSpPr>
        <p:spPr bwMode="auto">
          <a:xfrm>
            <a:off x="5105400" y="4038600"/>
            <a:ext cx="0" cy="1524000"/>
          </a:xfrm>
          <a:prstGeom prst="line">
            <a:avLst/>
          </a:prstGeom>
          <a:noFill/>
          <a:ln w="9525" cap="rnd">
            <a:solidFill>
              <a:schemeClr val="tx1"/>
            </a:solidFill>
            <a:prstDash val="sysDot"/>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60424" name="Text Box 9">
            <a:extLst>
              <a:ext uri="{FF2B5EF4-FFF2-40B4-BE49-F238E27FC236}">
                <a16:creationId xmlns:a16="http://schemas.microsoft.com/office/drawing/2014/main" id="{40F36460-E3E9-4920-91B1-1EA2913B11AB}"/>
              </a:ext>
            </a:extLst>
          </p:cNvPr>
          <p:cNvSpPr txBox="1">
            <a:spLocks noChangeArrowheads="1"/>
          </p:cNvSpPr>
          <p:nvPr/>
        </p:nvSpPr>
        <p:spPr bwMode="auto">
          <a:xfrm>
            <a:off x="2667000" y="3810000"/>
            <a:ext cx="8382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a:t>100</a:t>
            </a:r>
          </a:p>
        </p:txBody>
      </p:sp>
      <p:sp>
        <p:nvSpPr>
          <p:cNvPr id="60425" name="Text Box 10">
            <a:extLst>
              <a:ext uri="{FF2B5EF4-FFF2-40B4-BE49-F238E27FC236}">
                <a16:creationId xmlns:a16="http://schemas.microsoft.com/office/drawing/2014/main" id="{4C4DFBBD-DE19-410F-A429-A0ED4C48DE50}"/>
              </a:ext>
            </a:extLst>
          </p:cNvPr>
          <p:cNvSpPr txBox="1">
            <a:spLocks noChangeArrowheads="1"/>
          </p:cNvSpPr>
          <p:nvPr/>
        </p:nvSpPr>
        <p:spPr bwMode="auto">
          <a:xfrm>
            <a:off x="8763000" y="3733800"/>
            <a:ext cx="48895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a:t>C</a:t>
            </a:r>
            <a:r>
              <a:rPr lang="en-US" altLang="en-US" sz="2400" baseline="-25000"/>
              <a:t>1</a:t>
            </a:r>
            <a:endParaRPr lang="en-US" altLang="en-US" sz="2400"/>
          </a:p>
        </p:txBody>
      </p:sp>
      <p:sp>
        <p:nvSpPr>
          <p:cNvPr id="60426" name="Text Box 11">
            <a:extLst>
              <a:ext uri="{FF2B5EF4-FFF2-40B4-BE49-F238E27FC236}">
                <a16:creationId xmlns:a16="http://schemas.microsoft.com/office/drawing/2014/main" id="{1E209CA8-AF11-4B56-85CD-C2D1DA7841C2}"/>
              </a:ext>
            </a:extLst>
          </p:cNvPr>
          <p:cNvSpPr txBox="1">
            <a:spLocks noChangeArrowheads="1"/>
          </p:cNvSpPr>
          <p:nvPr/>
        </p:nvSpPr>
        <p:spPr bwMode="auto">
          <a:xfrm>
            <a:off x="6324600" y="5562600"/>
            <a:ext cx="8382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a:t>1000</a:t>
            </a:r>
          </a:p>
        </p:txBody>
      </p:sp>
      <p:sp>
        <p:nvSpPr>
          <p:cNvPr id="60427" name="Rectangle 13">
            <a:extLst>
              <a:ext uri="{FF2B5EF4-FFF2-40B4-BE49-F238E27FC236}">
                <a16:creationId xmlns:a16="http://schemas.microsoft.com/office/drawing/2014/main" id="{331FDE7B-5E38-479C-9D68-DEDC61A02FF9}"/>
              </a:ext>
            </a:extLst>
          </p:cNvPr>
          <p:cNvSpPr>
            <a:spLocks noChangeArrowheads="1"/>
          </p:cNvSpPr>
          <p:nvPr/>
        </p:nvSpPr>
        <p:spPr bwMode="auto">
          <a:xfrm>
            <a:off x="4495800" y="5410200"/>
            <a:ext cx="7620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a:t>800</a:t>
            </a:r>
            <a:endParaRPr lang="en-US" altLang="en-US" sz="2400" baseline="-25000"/>
          </a:p>
        </p:txBody>
      </p:sp>
      <p:sp>
        <p:nvSpPr>
          <p:cNvPr id="60428" name="Text Box 15">
            <a:extLst>
              <a:ext uri="{FF2B5EF4-FFF2-40B4-BE49-F238E27FC236}">
                <a16:creationId xmlns:a16="http://schemas.microsoft.com/office/drawing/2014/main" id="{88536080-91AB-4FEA-862D-B1906C13FD23}"/>
              </a:ext>
            </a:extLst>
          </p:cNvPr>
          <p:cNvSpPr txBox="1">
            <a:spLocks noChangeArrowheads="1"/>
          </p:cNvSpPr>
          <p:nvPr/>
        </p:nvSpPr>
        <p:spPr bwMode="auto">
          <a:xfrm>
            <a:off x="8763001" y="5029200"/>
            <a:ext cx="625475"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a:t>C</a:t>
            </a:r>
            <a:r>
              <a:rPr lang="en-US" altLang="en-US" sz="2400" baseline="-25000"/>
              <a:t>2</a:t>
            </a:r>
            <a:endParaRPr lang="en-US" altLang="en-US" sz="2400"/>
          </a:p>
        </p:txBody>
      </p:sp>
      <p:sp>
        <p:nvSpPr>
          <p:cNvPr id="25616" name="Text Box 16">
            <a:extLst>
              <a:ext uri="{FF2B5EF4-FFF2-40B4-BE49-F238E27FC236}">
                <a16:creationId xmlns:a16="http://schemas.microsoft.com/office/drawing/2014/main" id="{6CB46160-F9A6-4262-9FF4-E8F85594961D}"/>
              </a:ext>
            </a:extLst>
          </p:cNvPr>
          <p:cNvSpPr txBox="1">
            <a:spLocks noChangeArrowheads="1"/>
          </p:cNvSpPr>
          <p:nvPr/>
        </p:nvSpPr>
        <p:spPr bwMode="auto">
          <a:xfrm>
            <a:off x="2133600" y="4572000"/>
            <a:ext cx="12192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defRPr/>
            </a:pPr>
            <a:r>
              <a:rPr lang="en-US" sz="2400" b="1" dirty="0">
                <a:solidFill>
                  <a:srgbClr val="00B050"/>
                </a:solidFill>
                <a:effectLst>
                  <a:outerShdw blurRad="38100" dist="38100" dir="2700000" algn="tl">
                    <a:srgbClr val="C0C0C0"/>
                  </a:outerShdw>
                </a:effectLst>
                <a:latin typeface="Times New Roman" pitchFamily="18" charset="0"/>
              </a:rPr>
              <a:t>P</a:t>
            </a:r>
            <a:r>
              <a:rPr lang="en-US" sz="2400" b="1" baseline="-25000" dirty="0">
                <a:solidFill>
                  <a:srgbClr val="00B050"/>
                </a:solidFill>
                <a:effectLst>
                  <a:outerShdw blurRad="38100" dist="38100" dir="2700000" algn="tl">
                    <a:srgbClr val="C0C0C0"/>
                  </a:outerShdw>
                </a:effectLst>
                <a:latin typeface="Times New Roman" pitchFamily="18" charset="0"/>
              </a:rPr>
              <a:t>m2</a:t>
            </a:r>
            <a:r>
              <a:rPr lang="en-US" sz="2400" b="1" dirty="0">
                <a:solidFill>
                  <a:srgbClr val="00B050"/>
                </a:solidFill>
                <a:effectLst>
                  <a:outerShdw blurRad="38100" dist="38100" dir="2700000" algn="tl">
                    <a:srgbClr val="C0C0C0"/>
                  </a:outerShdw>
                </a:effectLst>
                <a:latin typeface="Times New Roman" pitchFamily="18" charset="0"/>
              </a:rPr>
              <a:t>= 90</a:t>
            </a:r>
          </a:p>
        </p:txBody>
      </p:sp>
      <p:sp>
        <p:nvSpPr>
          <p:cNvPr id="60430" name="Line 17">
            <a:extLst>
              <a:ext uri="{FF2B5EF4-FFF2-40B4-BE49-F238E27FC236}">
                <a16:creationId xmlns:a16="http://schemas.microsoft.com/office/drawing/2014/main" id="{89B02776-AB20-4128-9CA5-94DD88B393D1}"/>
              </a:ext>
            </a:extLst>
          </p:cNvPr>
          <p:cNvSpPr>
            <a:spLocks noChangeShapeType="1"/>
          </p:cNvSpPr>
          <p:nvPr/>
        </p:nvSpPr>
        <p:spPr bwMode="auto">
          <a:xfrm>
            <a:off x="8458200" y="4800601"/>
            <a:ext cx="0" cy="638175"/>
          </a:xfrm>
          <a:prstGeom prst="line">
            <a:avLst/>
          </a:prstGeom>
          <a:noFill/>
          <a:ln w="2857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60431" name="Text Box 18">
            <a:extLst>
              <a:ext uri="{FF2B5EF4-FFF2-40B4-BE49-F238E27FC236}">
                <a16:creationId xmlns:a16="http://schemas.microsoft.com/office/drawing/2014/main" id="{8CA4BE09-E272-431B-8425-42769783FA2C}"/>
              </a:ext>
            </a:extLst>
          </p:cNvPr>
          <p:cNvSpPr txBox="1">
            <a:spLocks noChangeArrowheads="1"/>
          </p:cNvSpPr>
          <p:nvPr/>
        </p:nvSpPr>
        <p:spPr bwMode="auto">
          <a:xfrm flipV="1">
            <a:off x="7467600" y="6316663"/>
            <a:ext cx="1295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rot="10800000">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endParaRPr lang="en-US" altLang="en-US" sz="2400" b="1"/>
          </a:p>
        </p:txBody>
      </p:sp>
      <p:sp>
        <p:nvSpPr>
          <p:cNvPr id="60432" name="Line 20">
            <a:extLst>
              <a:ext uri="{FF2B5EF4-FFF2-40B4-BE49-F238E27FC236}">
                <a16:creationId xmlns:a16="http://schemas.microsoft.com/office/drawing/2014/main" id="{1CAA2DD2-9EA0-4DC9-B4B1-69D76483B60B}"/>
              </a:ext>
            </a:extLst>
          </p:cNvPr>
          <p:cNvSpPr>
            <a:spLocks noChangeShapeType="1"/>
          </p:cNvSpPr>
          <p:nvPr/>
        </p:nvSpPr>
        <p:spPr bwMode="auto">
          <a:xfrm flipH="1">
            <a:off x="3352800" y="2895600"/>
            <a:ext cx="1752600" cy="0"/>
          </a:xfrm>
          <a:prstGeom prst="line">
            <a:avLst/>
          </a:prstGeom>
          <a:noFill/>
          <a:ln w="2857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60433" name="Line 21">
            <a:extLst>
              <a:ext uri="{FF2B5EF4-FFF2-40B4-BE49-F238E27FC236}">
                <a16:creationId xmlns:a16="http://schemas.microsoft.com/office/drawing/2014/main" id="{91384DCD-D91F-4CC4-9D45-97B287E7DABE}"/>
              </a:ext>
            </a:extLst>
          </p:cNvPr>
          <p:cNvSpPr>
            <a:spLocks noChangeShapeType="1"/>
          </p:cNvSpPr>
          <p:nvPr/>
        </p:nvSpPr>
        <p:spPr bwMode="auto">
          <a:xfrm flipH="1">
            <a:off x="5105400" y="4038600"/>
            <a:ext cx="1752600" cy="0"/>
          </a:xfrm>
          <a:prstGeom prst="line">
            <a:avLst/>
          </a:prstGeom>
          <a:noFill/>
          <a:ln w="2857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60434" name="Line 22">
            <a:extLst>
              <a:ext uri="{FF2B5EF4-FFF2-40B4-BE49-F238E27FC236}">
                <a16:creationId xmlns:a16="http://schemas.microsoft.com/office/drawing/2014/main" id="{87521836-AD74-46EF-88F7-5D7FB4FECEAC}"/>
              </a:ext>
            </a:extLst>
          </p:cNvPr>
          <p:cNvSpPr>
            <a:spLocks noChangeShapeType="1"/>
          </p:cNvSpPr>
          <p:nvPr/>
        </p:nvSpPr>
        <p:spPr bwMode="auto">
          <a:xfrm flipH="1">
            <a:off x="6858001" y="4800600"/>
            <a:ext cx="1571625" cy="0"/>
          </a:xfrm>
          <a:prstGeom prst="line">
            <a:avLst/>
          </a:prstGeom>
          <a:noFill/>
          <a:ln w="2857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60435" name="Text Box 23">
            <a:extLst>
              <a:ext uri="{FF2B5EF4-FFF2-40B4-BE49-F238E27FC236}">
                <a16:creationId xmlns:a16="http://schemas.microsoft.com/office/drawing/2014/main" id="{933F0801-6ED1-4755-9971-424F217626AE}"/>
              </a:ext>
            </a:extLst>
          </p:cNvPr>
          <p:cNvSpPr txBox="1">
            <a:spLocks noChangeArrowheads="1"/>
          </p:cNvSpPr>
          <p:nvPr/>
        </p:nvSpPr>
        <p:spPr bwMode="auto">
          <a:xfrm>
            <a:off x="8001000" y="5486400"/>
            <a:ext cx="11430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a:t>1200</a:t>
            </a:r>
          </a:p>
        </p:txBody>
      </p:sp>
      <p:sp>
        <p:nvSpPr>
          <p:cNvPr id="25624" name="Text Box 24">
            <a:extLst>
              <a:ext uri="{FF2B5EF4-FFF2-40B4-BE49-F238E27FC236}">
                <a16:creationId xmlns:a16="http://schemas.microsoft.com/office/drawing/2014/main" id="{C90E49A4-3DBC-4516-BCE2-B6A161B7F689}"/>
              </a:ext>
            </a:extLst>
          </p:cNvPr>
          <p:cNvSpPr txBox="1">
            <a:spLocks noChangeArrowheads="1"/>
          </p:cNvSpPr>
          <p:nvPr/>
        </p:nvSpPr>
        <p:spPr bwMode="auto">
          <a:xfrm>
            <a:off x="2057400" y="2667000"/>
            <a:ext cx="135255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defRPr/>
            </a:pPr>
            <a:r>
              <a:rPr lang="en-US" sz="2400" b="1">
                <a:solidFill>
                  <a:schemeClr val="hlink"/>
                </a:solidFill>
                <a:effectLst>
                  <a:outerShdw blurRad="38100" dist="38100" dir="2700000" algn="tl">
                    <a:srgbClr val="C0C0C0"/>
                  </a:outerShdw>
                </a:effectLst>
                <a:latin typeface="Times New Roman" pitchFamily="18" charset="0"/>
              </a:rPr>
              <a:t>P</a:t>
            </a:r>
            <a:r>
              <a:rPr lang="en-US" sz="2400" b="1" baseline="-25000">
                <a:solidFill>
                  <a:schemeClr val="hlink"/>
                </a:solidFill>
                <a:effectLst>
                  <a:outerShdw blurRad="38100" dist="38100" dir="2700000" algn="tl">
                    <a:srgbClr val="C0C0C0"/>
                  </a:outerShdw>
                </a:effectLst>
                <a:latin typeface="Times New Roman" pitchFamily="18" charset="0"/>
              </a:rPr>
              <a:t>m1</a:t>
            </a:r>
            <a:r>
              <a:rPr lang="en-US" sz="2400" b="1">
                <a:solidFill>
                  <a:schemeClr val="hlink"/>
                </a:solidFill>
                <a:effectLst>
                  <a:outerShdw blurRad="38100" dist="38100" dir="2700000" algn="tl">
                    <a:srgbClr val="C0C0C0"/>
                  </a:outerShdw>
                </a:effectLst>
                <a:latin typeface="Times New Roman" pitchFamily="18" charset="0"/>
              </a:rPr>
              <a:t>= 110</a:t>
            </a:r>
          </a:p>
        </p:txBody>
      </p:sp>
      <p:sp>
        <p:nvSpPr>
          <p:cNvPr id="60437" name="Line 25">
            <a:extLst>
              <a:ext uri="{FF2B5EF4-FFF2-40B4-BE49-F238E27FC236}">
                <a16:creationId xmlns:a16="http://schemas.microsoft.com/office/drawing/2014/main" id="{A7CBFD32-73E4-4092-AB68-9DEF023E8002}"/>
              </a:ext>
            </a:extLst>
          </p:cNvPr>
          <p:cNvSpPr>
            <a:spLocks noChangeShapeType="1"/>
          </p:cNvSpPr>
          <p:nvPr/>
        </p:nvSpPr>
        <p:spPr bwMode="auto">
          <a:xfrm>
            <a:off x="3352800" y="4038600"/>
            <a:ext cx="5334000" cy="0"/>
          </a:xfrm>
          <a:prstGeom prst="line">
            <a:avLst/>
          </a:prstGeom>
          <a:noFill/>
          <a:ln w="19050">
            <a:solidFill>
              <a:srgbClr val="FF00FF"/>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60438" name="Line 26">
            <a:extLst>
              <a:ext uri="{FF2B5EF4-FFF2-40B4-BE49-F238E27FC236}">
                <a16:creationId xmlns:a16="http://schemas.microsoft.com/office/drawing/2014/main" id="{92DC8201-A557-4568-9A87-6478A97A8252}"/>
              </a:ext>
            </a:extLst>
          </p:cNvPr>
          <p:cNvSpPr>
            <a:spLocks noChangeShapeType="1"/>
          </p:cNvSpPr>
          <p:nvPr/>
        </p:nvSpPr>
        <p:spPr bwMode="auto">
          <a:xfrm>
            <a:off x="3352800" y="5257800"/>
            <a:ext cx="5334000" cy="0"/>
          </a:xfrm>
          <a:prstGeom prst="line">
            <a:avLst/>
          </a:prstGeom>
          <a:noFill/>
          <a:ln w="19050">
            <a:solidFill>
              <a:srgbClr val="FF00FF"/>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60439" name="Rectangle 27">
            <a:extLst>
              <a:ext uri="{FF2B5EF4-FFF2-40B4-BE49-F238E27FC236}">
                <a16:creationId xmlns:a16="http://schemas.microsoft.com/office/drawing/2014/main" id="{6C523775-A494-4C60-BE08-DC6FAF958C96}"/>
              </a:ext>
            </a:extLst>
          </p:cNvPr>
          <p:cNvSpPr>
            <a:spLocks noChangeArrowheads="1"/>
          </p:cNvSpPr>
          <p:nvPr/>
        </p:nvSpPr>
        <p:spPr bwMode="auto">
          <a:xfrm>
            <a:off x="2819400" y="5029200"/>
            <a:ext cx="48895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r>
              <a:rPr lang="en-US" altLang="en-US" sz="2400"/>
              <a:t>10</a:t>
            </a:r>
          </a:p>
        </p:txBody>
      </p:sp>
      <p:sp>
        <p:nvSpPr>
          <p:cNvPr id="60440" name="Line 29">
            <a:extLst>
              <a:ext uri="{FF2B5EF4-FFF2-40B4-BE49-F238E27FC236}">
                <a16:creationId xmlns:a16="http://schemas.microsoft.com/office/drawing/2014/main" id="{C9E3CD1E-6060-4C60-A7C9-303B0EDFA85E}"/>
              </a:ext>
            </a:extLst>
          </p:cNvPr>
          <p:cNvSpPr>
            <a:spLocks noChangeShapeType="1"/>
          </p:cNvSpPr>
          <p:nvPr/>
        </p:nvSpPr>
        <p:spPr bwMode="auto">
          <a:xfrm flipH="1">
            <a:off x="3352800" y="4800600"/>
            <a:ext cx="3505200" cy="0"/>
          </a:xfrm>
          <a:prstGeom prst="line">
            <a:avLst/>
          </a:prstGeom>
          <a:noFill/>
          <a:ln w="9525" cap="rnd">
            <a:solidFill>
              <a:schemeClr val="tx1"/>
            </a:solidFill>
            <a:prstDash val="sysDot"/>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60441" name="Line 30">
            <a:extLst>
              <a:ext uri="{FF2B5EF4-FFF2-40B4-BE49-F238E27FC236}">
                <a16:creationId xmlns:a16="http://schemas.microsoft.com/office/drawing/2014/main" id="{891F93A1-F1A9-40A2-8311-6254171F0D90}"/>
              </a:ext>
            </a:extLst>
          </p:cNvPr>
          <p:cNvSpPr>
            <a:spLocks noChangeShapeType="1"/>
          </p:cNvSpPr>
          <p:nvPr/>
        </p:nvSpPr>
        <p:spPr bwMode="auto">
          <a:xfrm>
            <a:off x="6858000" y="4800600"/>
            <a:ext cx="0" cy="685800"/>
          </a:xfrm>
          <a:prstGeom prst="line">
            <a:avLst/>
          </a:prstGeom>
          <a:noFill/>
          <a:ln w="9525" cap="rnd">
            <a:solidFill>
              <a:schemeClr val="tx1"/>
            </a:solidFill>
            <a:prstDash val="sysDot"/>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60442" name="Line 31">
            <a:extLst>
              <a:ext uri="{FF2B5EF4-FFF2-40B4-BE49-F238E27FC236}">
                <a16:creationId xmlns:a16="http://schemas.microsoft.com/office/drawing/2014/main" id="{1AEFC336-7B7D-4670-995D-31D86B1D2D71}"/>
              </a:ext>
            </a:extLst>
          </p:cNvPr>
          <p:cNvSpPr>
            <a:spLocks noChangeShapeType="1"/>
          </p:cNvSpPr>
          <p:nvPr/>
        </p:nvSpPr>
        <p:spPr bwMode="auto">
          <a:xfrm>
            <a:off x="5105400" y="2895600"/>
            <a:ext cx="0" cy="1219200"/>
          </a:xfrm>
          <a:prstGeom prst="line">
            <a:avLst/>
          </a:prstGeom>
          <a:noFill/>
          <a:ln w="2857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60443" name="Line 32">
            <a:extLst>
              <a:ext uri="{FF2B5EF4-FFF2-40B4-BE49-F238E27FC236}">
                <a16:creationId xmlns:a16="http://schemas.microsoft.com/office/drawing/2014/main" id="{0E1DA752-0F6D-4BDB-B595-4AFA85776FED}"/>
              </a:ext>
            </a:extLst>
          </p:cNvPr>
          <p:cNvSpPr>
            <a:spLocks noChangeShapeType="1"/>
          </p:cNvSpPr>
          <p:nvPr/>
        </p:nvSpPr>
        <p:spPr bwMode="auto">
          <a:xfrm>
            <a:off x="6858000" y="4038600"/>
            <a:ext cx="0" cy="762000"/>
          </a:xfrm>
          <a:prstGeom prst="line">
            <a:avLst/>
          </a:prstGeom>
          <a:noFill/>
          <a:ln w="2857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28" name="Oval 27">
            <a:extLst>
              <a:ext uri="{FF2B5EF4-FFF2-40B4-BE49-F238E27FC236}">
                <a16:creationId xmlns:a16="http://schemas.microsoft.com/office/drawing/2014/main" id="{8D526726-6EB8-4298-903F-FA923C427B2C}"/>
              </a:ext>
            </a:extLst>
          </p:cNvPr>
          <p:cNvSpPr/>
          <p:nvPr/>
        </p:nvSpPr>
        <p:spPr>
          <a:xfrm>
            <a:off x="5029200" y="2843214"/>
            <a:ext cx="152400" cy="204787"/>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US"/>
          </a:p>
        </p:txBody>
      </p:sp>
      <p:sp>
        <p:nvSpPr>
          <p:cNvPr id="29" name="Oval 28">
            <a:extLst>
              <a:ext uri="{FF2B5EF4-FFF2-40B4-BE49-F238E27FC236}">
                <a16:creationId xmlns:a16="http://schemas.microsoft.com/office/drawing/2014/main" id="{7BEC92B5-C428-455F-B800-9C5FD1B2DE21}"/>
              </a:ext>
            </a:extLst>
          </p:cNvPr>
          <p:cNvSpPr/>
          <p:nvPr/>
        </p:nvSpPr>
        <p:spPr>
          <a:xfrm>
            <a:off x="6796088" y="4678364"/>
            <a:ext cx="152400" cy="204787"/>
          </a:xfrm>
          <a:prstGeom prst="ellipse">
            <a:avLst/>
          </a:prstGeom>
          <a:solidFill>
            <a:srgbClr val="00B050"/>
          </a:solidFill>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US"/>
          </a:p>
        </p:txBody>
      </p:sp>
    </p:spTree>
  </p:cSld>
  <p:clrMapOvr>
    <a:masterClrMapping/>
  </p:clrMapOvr>
  <p:transition/>
</p:sld>
</file>

<file path=ppt/slides/slide6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2466" name="Rectangle 2">
            <a:extLst>
              <a:ext uri="{FF2B5EF4-FFF2-40B4-BE49-F238E27FC236}">
                <a16:creationId xmlns:a16="http://schemas.microsoft.com/office/drawing/2014/main" id="{58B9915A-FEFB-4985-8228-03C9634B5175}"/>
              </a:ext>
            </a:extLst>
          </p:cNvPr>
          <p:cNvSpPr>
            <a:spLocks noGrp="1"/>
          </p:cNvSpPr>
          <p:nvPr>
            <p:ph type="title"/>
          </p:nvPr>
        </p:nvSpPr>
        <p:spPr/>
        <p:txBody>
          <a:bodyPr/>
          <a:lstStyle/>
          <a:p>
            <a:pPr eaLnBrk="1" hangingPunct="1"/>
            <a:r>
              <a:rPr lang="en-US" altLang="en-US"/>
              <a:t>Numerical Example that Lower Cost Reduces Monopolist’s (or, Cartel’s) Price</a:t>
            </a:r>
          </a:p>
        </p:txBody>
      </p:sp>
      <p:sp>
        <p:nvSpPr>
          <p:cNvPr id="62467" name="Rectangle 3">
            <a:extLst>
              <a:ext uri="{FF2B5EF4-FFF2-40B4-BE49-F238E27FC236}">
                <a16:creationId xmlns:a16="http://schemas.microsoft.com/office/drawing/2014/main" id="{46F573CA-36DC-43FC-96F3-49DACE71859C}"/>
              </a:ext>
            </a:extLst>
          </p:cNvPr>
          <p:cNvSpPr>
            <a:spLocks noGrp="1"/>
          </p:cNvSpPr>
          <p:nvPr>
            <p:ph idx="1"/>
          </p:nvPr>
        </p:nvSpPr>
        <p:spPr>
          <a:xfrm>
            <a:off x="1752600" y="1600201"/>
            <a:ext cx="8534400" cy="4525963"/>
          </a:xfrm>
        </p:spPr>
        <p:txBody>
          <a:bodyPr/>
          <a:lstStyle/>
          <a:p>
            <a:pPr eaLnBrk="1" hangingPunct="1"/>
            <a:r>
              <a:rPr lang="en-US" altLang="en-US" sz="2400" i="1"/>
              <a:t>When C</a:t>
            </a:r>
            <a:r>
              <a:rPr lang="en-US" altLang="en-US" sz="2400" i="1" baseline="-25000"/>
              <a:t>1</a:t>
            </a:r>
            <a:r>
              <a:rPr lang="en-US" altLang="en-US" sz="2400" i="1"/>
              <a:t>=100</a:t>
            </a:r>
          </a:p>
          <a:p>
            <a:pPr lvl="1" eaLnBrk="1" hangingPunct="1"/>
            <a:r>
              <a:rPr lang="en-US" altLang="en-US" sz="2000"/>
              <a:t>Profits obviously maximized at P</a:t>
            </a:r>
            <a:r>
              <a:rPr lang="en-US" altLang="en-US" sz="2000" baseline="-25000"/>
              <a:t>m1</a:t>
            </a:r>
            <a:r>
              <a:rPr lang="en-US" altLang="en-US" sz="2000"/>
              <a:t>=110; not at price equal to 100 or 90</a:t>
            </a:r>
            <a:br>
              <a:rPr lang="en-US" altLang="en-US" sz="2000"/>
            </a:br>
            <a:endParaRPr lang="en-US" altLang="en-US" sz="2000"/>
          </a:p>
          <a:p>
            <a:pPr eaLnBrk="1" hangingPunct="1"/>
            <a:r>
              <a:rPr lang="en-US" altLang="en-US" sz="2400" i="1"/>
              <a:t>When C</a:t>
            </a:r>
            <a:r>
              <a:rPr lang="en-US" altLang="en-US" sz="2400" i="1" baseline="-25000"/>
              <a:t>2</a:t>
            </a:r>
            <a:r>
              <a:rPr lang="en-US" altLang="en-US" sz="2400" i="1"/>
              <a:t> =10</a:t>
            </a:r>
          </a:p>
          <a:p>
            <a:pPr lvl="1" eaLnBrk="1" hangingPunct="1"/>
            <a:r>
              <a:rPr lang="en-US" altLang="en-US" sz="2000"/>
              <a:t>P=110 </a:t>
            </a:r>
            <a:r>
              <a:rPr lang="en-US" altLang="en-US" sz="2000">
                <a:sym typeface="Wingdings" panose="05000000000000000000" pitchFamily="2" charset="2"/>
              </a:rPr>
              <a:t> Q=80    Profit = 800 [i.e., 80x (110-10)]</a:t>
            </a:r>
          </a:p>
          <a:p>
            <a:pPr lvl="1" eaLnBrk="1" hangingPunct="1"/>
            <a:r>
              <a:rPr lang="en-US" altLang="en-US" sz="2000">
                <a:sym typeface="Wingdings" panose="05000000000000000000" pitchFamily="2" charset="2"/>
              </a:rPr>
              <a:t>P=100  Q=100  Profit = 900 [i.e., 100x (100-10)]</a:t>
            </a:r>
          </a:p>
          <a:p>
            <a:pPr lvl="1" eaLnBrk="1" hangingPunct="1"/>
            <a:r>
              <a:rPr lang="en-US" altLang="en-US" sz="2000">
                <a:solidFill>
                  <a:srgbClr val="C00000"/>
                </a:solidFill>
                <a:sym typeface="Wingdings" panose="05000000000000000000" pitchFamily="2" charset="2"/>
              </a:rPr>
              <a:t>P=90    Q=120  Profit = 960 [i.e., 120x (90-10)]</a:t>
            </a:r>
          </a:p>
          <a:p>
            <a:pPr lvl="1" eaLnBrk="1" hangingPunct="1"/>
            <a:r>
              <a:rPr lang="en-US" altLang="en-US" sz="2000">
                <a:solidFill>
                  <a:srgbClr val="00B050"/>
                </a:solidFill>
                <a:sym typeface="Wingdings" panose="05000000000000000000" pitchFamily="2" charset="2"/>
              </a:rPr>
              <a:t>Thus, P</a:t>
            </a:r>
            <a:r>
              <a:rPr lang="en-US" altLang="en-US" sz="2000" baseline="-25000">
                <a:solidFill>
                  <a:srgbClr val="00B050"/>
                </a:solidFill>
                <a:sym typeface="Wingdings" panose="05000000000000000000" pitchFamily="2" charset="2"/>
              </a:rPr>
              <a:t>m2 </a:t>
            </a:r>
            <a:r>
              <a:rPr lang="en-US" altLang="en-US" sz="2000">
                <a:solidFill>
                  <a:srgbClr val="00B050"/>
                </a:solidFill>
                <a:sym typeface="Wingdings" panose="05000000000000000000" pitchFamily="2" charset="2"/>
              </a:rPr>
              <a:t>= 90 is the new profit-maximizing monopoly price</a:t>
            </a:r>
            <a:endParaRPr lang="en-US" altLang="en-US" sz="2000">
              <a:solidFill>
                <a:srgbClr val="00B050"/>
              </a:solidFill>
            </a:endParaRPr>
          </a:p>
        </p:txBody>
      </p:sp>
      <p:sp>
        <p:nvSpPr>
          <p:cNvPr id="62468" name="Slide Number Placeholder 5">
            <a:extLst>
              <a:ext uri="{FF2B5EF4-FFF2-40B4-BE49-F238E27FC236}">
                <a16:creationId xmlns:a16="http://schemas.microsoft.com/office/drawing/2014/main" id="{D015A27E-57DE-405B-B994-1FDAD95E6FBF}"/>
              </a:ext>
            </a:extLst>
          </p:cNvPr>
          <p:cNvSpPr>
            <a:spLocks noGrp="1"/>
          </p:cNvSpPr>
          <p:nvPr>
            <p:ph type="sldNum" sz="quarter" idx="12"/>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Font typeface="Arial" panose="020B0604020202020204" pitchFamily="34" charset="0"/>
              <a:buChar char="•"/>
              <a:defRPr sz="3200">
                <a:solidFill>
                  <a:schemeClr val="tx1"/>
                </a:solidFill>
                <a:latin typeface="Times New Roman" panose="02020603050405020304" pitchFamily="18" charset="0"/>
              </a:defRPr>
            </a:lvl1pPr>
            <a:lvl2pPr marL="742950" indent="-285750">
              <a:spcBef>
                <a:spcPct val="20000"/>
              </a:spcBef>
              <a:buFont typeface="Arial" panose="020B0604020202020204" pitchFamily="34" charset="0"/>
              <a:buChar char="–"/>
              <a:defRPr sz="2800">
                <a:solidFill>
                  <a:schemeClr val="tx1"/>
                </a:solidFill>
                <a:latin typeface="Times New Roman" panose="02020603050405020304" pitchFamily="18" charset="0"/>
              </a:defRPr>
            </a:lvl2pPr>
            <a:lvl3pPr marL="1143000" indent="-228600">
              <a:spcBef>
                <a:spcPct val="20000"/>
              </a:spcBef>
              <a:buFont typeface="Arial" panose="020B0604020202020204" pitchFamily="34" charset="0"/>
              <a:buChar char="•"/>
              <a:defRPr sz="2400">
                <a:solidFill>
                  <a:schemeClr val="tx1"/>
                </a:solidFill>
                <a:latin typeface="Times New Roman" panose="02020603050405020304" pitchFamily="18" charset="0"/>
              </a:defRPr>
            </a:lvl3pPr>
            <a:lvl4pPr marL="16002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4pPr>
            <a:lvl5pPr marL="2057400" indent="-228600">
              <a:spcBef>
                <a:spcPct val="20000"/>
              </a:spcBef>
              <a:buFont typeface="Arial" panose="020B0604020202020204" pitchFamily="34" charset="0"/>
              <a:buChar char="»"/>
              <a:defRPr sz="2000">
                <a:solidFill>
                  <a:schemeClr val="tx1"/>
                </a:solidFill>
                <a:latin typeface="Times New Roman" panose="02020603050405020304" pitchFamily="18"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Times New Roman" panose="02020603050405020304" pitchFamily="18" charset="0"/>
              </a:defRPr>
            </a:lvl9pPr>
          </a:lstStyle>
          <a:p>
            <a:pPr>
              <a:spcBef>
                <a:spcPct val="0"/>
              </a:spcBef>
              <a:buFontTx/>
              <a:buNone/>
            </a:pPr>
            <a:fld id="{C3397CB4-6026-4E7B-9BCF-B8CCE62E5307}" type="slidenum">
              <a:rPr lang="en-US" altLang="en-US" sz="1400">
                <a:latin typeface="Tahoma" panose="020B0604030504040204" pitchFamily="34" charset="0"/>
              </a:rPr>
              <a:pPr>
                <a:spcBef>
                  <a:spcPct val="0"/>
                </a:spcBef>
                <a:buFontTx/>
                <a:buNone/>
              </a:pPr>
              <a:t>66</a:t>
            </a:fld>
            <a:endParaRPr lang="en-US" altLang="en-US" sz="1400">
              <a:latin typeface="Tahoma" panose="020B0604030504040204" pitchFamily="34" charset="0"/>
            </a:endParaRPr>
          </a:p>
        </p:txBody>
      </p:sp>
    </p:spTree>
  </p:cSld>
  <p:clrMapOvr>
    <a:masterClrMapping/>
  </p:clrMapOvr>
  <p:transition/>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BC677AE-D0D9-4833-BABE-031A4FD99780}"/>
              </a:ext>
            </a:extLst>
          </p:cNvPr>
          <p:cNvSpPr>
            <a:spLocks noGrp="1"/>
          </p:cNvSpPr>
          <p:nvPr>
            <p:ph type="title"/>
          </p:nvPr>
        </p:nvSpPr>
        <p:spPr/>
        <p:txBody>
          <a:bodyPr>
            <a:normAutofit/>
          </a:bodyPr>
          <a:lstStyle/>
          <a:p>
            <a:pPr algn="ctr"/>
            <a:r>
              <a:rPr lang="en-US" sz="3600" i="1" dirty="0"/>
              <a:t>CBS v. BMI </a:t>
            </a:r>
            <a:r>
              <a:rPr lang="en-US" sz="3600" dirty="0"/>
              <a:t>(1979)</a:t>
            </a:r>
            <a:br>
              <a:rPr lang="en-US" sz="3600" dirty="0"/>
            </a:br>
            <a:br>
              <a:rPr lang="en-US" sz="3600" dirty="0"/>
            </a:br>
            <a:r>
              <a:rPr lang="en-US" sz="3600" dirty="0"/>
              <a:t>Introduction: Music Licensing Structure</a:t>
            </a:r>
            <a:endParaRPr lang="en-US" sz="4400" dirty="0"/>
          </a:p>
        </p:txBody>
      </p:sp>
      <p:sp>
        <p:nvSpPr>
          <p:cNvPr id="3" name="Text Placeholder 2">
            <a:extLst>
              <a:ext uri="{FF2B5EF4-FFF2-40B4-BE49-F238E27FC236}">
                <a16:creationId xmlns:a16="http://schemas.microsoft.com/office/drawing/2014/main" id="{504BEFAD-E411-4035-AB9E-E3978FA3E2E2}"/>
              </a:ext>
            </a:extLst>
          </p:cNvPr>
          <p:cNvSpPr>
            <a:spLocks noGrp="1"/>
          </p:cNvSpPr>
          <p:nvPr>
            <p:ph type="body" idx="1"/>
          </p:nvPr>
        </p:nvSpPr>
        <p:spPr/>
        <p:txBody>
          <a:bodyPr/>
          <a:lstStyle/>
          <a:p>
            <a:r>
              <a:rPr lang="en-US" dirty="0"/>
              <a:t> </a:t>
            </a:r>
          </a:p>
        </p:txBody>
      </p:sp>
      <p:sp>
        <p:nvSpPr>
          <p:cNvPr id="4" name="Slide Number Placeholder 3">
            <a:extLst>
              <a:ext uri="{FF2B5EF4-FFF2-40B4-BE49-F238E27FC236}">
                <a16:creationId xmlns:a16="http://schemas.microsoft.com/office/drawing/2014/main" id="{03812D03-2115-4892-B2CF-E31634D7943A}"/>
              </a:ext>
            </a:extLst>
          </p:cNvPr>
          <p:cNvSpPr>
            <a:spLocks noGrp="1"/>
          </p:cNvSpPr>
          <p:nvPr>
            <p:ph type="sldNum" sz="quarter" idx="12"/>
          </p:nvPr>
        </p:nvSpPr>
        <p:spPr/>
        <p:txBody>
          <a:bodyPr/>
          <a:lstStyle/>
          <a:p>
            <a:fld id="{99F71A1A-31A9-4FA5-B879-5476ABEEDC5F}" type="slidenum">
              <a:rPr lang="en-US" smtClean="0"/>
              <a:t>7</a:t>
            </a:fld>
            <a:endParaRPr lang="en-US"/>
          </a:p>
        </p:txBody>
      </p:sp>
    </p:spTree>
    <p:extLst>
      <p:ext uri="{BB962C8B-B14F-4D97-AF65-F5344CB8AC3E}">
        <p14:creationId xmlns:p14="http://schemas.microsoft.com/office/powerpoint/2010/main" val="1167559273"/>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E099612-2520-4AF1-8C8F-EB1F11F76616}"/>
              </a:ext>
            </a:extLst>
          </p:cNvPr>
          <p:cNvSpPr>
            <a:spLocks noGrp="1"/>
          </p:cNvSpPr>
          <p:nvPr>
            <p:ph type="title"/>
          </p:nvPr>
        </p:nvSpPr>
        <p:spPr/>
        <p:txBody>
          <a:bodyPr/>
          <a:lstStyle/>
          <a:p>
            <a:r>
              <a:rPr lang="en-US" dirty="0"/>
              <a:t>Music Copyright: Background Facts</a:t>
            </a:r>
          </a:p>
        </p:txBody>
      </p:sp>
      <p:sp>
        <p:nvSpPr>
          <p:cNvPr id="3" name="Content Placeholder 2">
            <a:extLst>
              <a:ext uri="{FF2B5EF4-FFF2-40B4-BE49-F238E27FC236}">
                <a16:creationId xmlns:a16="http://schemas.microsoft.com/office/drawing/2014/main" id="{849BBEAF-171F-4D3D-9A2E-4EB7F4FF034D}"/>
              </a:ext>
            </a:extLst>
          </p:cNvPr>
          <p:cNvSpPr>
            <a:spLocks noGrp="1"/>
          </p:cNvSpPr>
          <p:nvPr>
            <p:ph idx="1"/>
          </p:nvPr>
        </p:nvSpPr>
        <p:spPr>
          <a:xfrm>
            <a:off x="707571" y="1455510"/>
            <a:ext cx="10515600" cy="4351338"/>
          </a:xfrm>
        </p:spPr>
        <p:txBody>
          <a:bodyPr>
            <a:normAutofit/>
          </a:bodyPr>
          <a:lstStyle/>
          <a:p>
            <a:r>
              <a:rPr lang="en-US" dirty="0"/>
              <a:t>Songwriters (and their publishers) have copyright protection for their songs</a:t>
            </a:r>
          </a:p>
          <a:p>
            <a:pPr lvl="1"/>
            <a:r>
              <a:rPr lang="en-US" i="1" dirty="0"/>
              <a:t>The “bundle of sticks”</a:t>
            </a:r>
            <a:r>
              <a:rPr lang="en-US" dirty="0"/>
              <a:t> </a:t>
            </a:r>
          </a:p>
          <a:p>
            <a:pPr lvl="1"/>
            <a:r>
              <a:rPr lang="en-US" u="sng" dirty="0"/>
              <a:t>Mechanical rights</a:t>
            </a:r>
            <a:r>
              <a:rPr lang="en-US" dirty="0"/>
              <a:t>: When their songs are “placed on a CD, they are entitled to a payment </a:t>
            </a:r>
          </a:p>
          <a:p>
            <a:pPr lvl="1"/>
            <a:r>
              <a:rPr lang="en-US" u="sng" dirty="0"/>
              <a:t>Synchronization rights</a:t>
            </a:r>
            <a:r>
              <a:rPr lang="en-US" dirty="0"/>
              <a:t>: When their songs are incorporated into a film or video, they are entitled to a payment 	</a:t>
            </a:r>
          </a:p>
          <a:p>
            <a:pPr lvl="1"/>
            <a:r>
              <a:rPr lang="en-US" dirty="0">
                <a:solidFill>
                  <a:srgbClr val="C00000"/>
                </a:solidFill>
              </a:rPr>
              <a:t>“</a:t>
            </a:r>
            <a:r>
              <a:rPr lang="en-US" u="sng" dirty="0">
                <a:solidFill>
                  <a:srgbClr val="C00000"/>
                </a:solidFill>
              </a:rPr>
              <a:t>Performance rights</a:t>
            </a:r>
            <a:r>
              <a:rPr lang="en-US" dirty="0">
                <a:solidFill>
                  <a:srgbClr val="C00000"/>
                </a:solidFill>
              </a:rPr>
              <a:t>: ”When their songs are “performed” (e.g., on the radio, at a concert), the songwriters are entitled to payment </a:t>
            </a:r>
          </a:p>
          <a:p>
            <a:r>
              <a:rPr lang="en-US" dirty="0"/>
              <a:t>Performers (singers) have separate performance rights, </a:t>
            </a:r>
            <a:r>
              <a:rPr lang="en-US" i="1" dirty="0">
                <a:solidFill>
                  <a:srgbClr val="C00000"/>
                </a:solidFill>
              </a:rPr>
              <a:t>but only for internet performances!</a:t>
            </a:r>
          </a:p>
        </p:txBody>
      </p:sp>
      <p:sp>
        <p:nvSpPr>
          <p:cNvPr id="4" name="Slide Number Placeholder 3">
            <a:extLst>
              <a:ext uri="{FF2B5EF4-FFF2-40B4-BE49-F238E27FC236}">
                <a16:creationId xmlns:a16="http://schemas.microsoft.com/office/drawing/2014/main" id="{9EE8452F-11A5-4226-A77C-CF840E0F2368}"/>
              </a:ext>
            </a:extLst>
          </p:cNvPr>
          <p:cNvSpPr>
            <a:spLocks noGrp="1"/>
          </p:cNvSpPr>
          <p:nvPr>
            <p:ph type="sldNum" sz="quarter" idx="12"/>
          </p:nvPr>
        </p:nvSpPr>
        <p:spPr/>
        <p:txBody>
          <a:bodyPr/>
          <a:lstStyle/>
          <a:p>
            <a:fld id="{99F71A1A-31A9-4FA5-B879-5476ABEEDC5F}" type="slidenum">
              <a:rPr lang="en-US" smtClean="0"/>
              <a:t>8</a:t>
            </a:fld>
            <a:endParaRPr lang="en-US"/>
          </a:p>
        </p:txBody>
      </p:sp>
    </p:spTree>
    <p:extLst>
      <p:ext uri="{BB962C8B-B14F-4D97-AF65-F5344CB8AC3E}">
        <p14:creationId xmlns:p14="http://schemas.microsoft.com/office/powerpoint/2010/main" val="2663367270"/>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E099612-2520-4AF1-8C8F-EB1F11F76616}"/>
              </a:ext>
            </a:extLst>
          </p:cNvPr>
          <p:cNvSpPr>
            <a:spLocks noGrp="1"/>
          </p:cNvSpPr>
          <p:nvPr>
            <p:ph type="title"/>
          </p:nvPr>
        </p:nvSpPr>
        <p:spPr>
          <a:xfrm>
            <a:off x="838200" y="136525"/>
            <a:ext cx="10515600" cy="1325563"/>
          </a:xfrm>
        </p:spPr>
        <p:txBody>
          <a:bodyPr/>
          <a:lstStyle/>
          <a:p>
            <a:r>
              <a:rPr lang="en-US" dirty="0"/>
              <a:t>ASCAP and BMI Licensing Associations</a:t>
            </a:r>
          </a:p>
        </p:txBody>
      </p:sp>
      <p:sp>
        <p:nvSpPr>
          <p:cNvPr id="3" name="Content Placeholder 2">
            <a:extLst>
              <a:ext uri="{FF2B5EF4-FFF2-40B4-BE49-F238E27FC236}">
                <a16:creationId xmlns:a16="http://schemas.microsoft.com/office/drawing/2014/main" id="{849BBEAF-171F-4D3D-9A2E-4EB7F4FF034D}"/>
              </a:ext>
            </a:extLst>
          </p:cNvPr>
          <p:cNvSpPr>
            <a:spLocks noGrp="1"/>
          </p:cNvSpPr>
          <p:nvPr>
            <p:ph idx="1"/>
          </p:nvPr>
        </p:nvSpPr>
        <p:spPr>
          <a:xfrm>
            <a:off x="696686" y="1314678"/>
            <a:ext cx="10515600" cy="5355771"/>
          </a:xfrm>
        </p:spPr>
        <p:txBody>
          <a:bodyPr>
            <a:normAutofit fontScale="70000" lnSpcReduction="20000"/>
          </a:bodyPr>
          <a:lstStyle/>
          <a:p>
            <a:pPr>
              <a:lnSpc>
                <a:spcPct val="110000"/>
              </a:lnSpc>
            </a:pPr>
            <a:r>
              <a:rPr lang="en-US" dirty="0"/>
              <a:t>ASCAP, BMI, </a:t>
            </a:r>
            <a:r>
              <a:rPr lang="en-US" dirty="0" err="1"/>
              <a:t>SESAC</a:t>
            </a:r>
            <a:r>
              <a:rPr lang="en-US" dirty="0"/>
              <a:t> are “associations” </a:t>
            </a:r>
            <a:r>
              <a:rPr lang="en-US" i="1" dirty="0">
                <a:solidFill>
                  <a:srgbClr val="C00000"/>
                </a:solidFill>
              </a:rPr>
              <a:t>(i.e., joint ventures) </a:t>
            </a:r>
            <a:r>
              <a:rPr lang="en-US" dirty="0"/>
              <a:t>of songwriters and publishers that administer their performance rights</a:t>
            </a:r>
          </a:p>
          <a:p>
            <a:pPr lvl="1">
              <a:lnSpc>
                <a:spcPct val="110000"/>
              </a:lnSpc>
            </a:pPr>
            <a:r>
              <a:rPr lang="en-US" dirty="0"/>
              <a:t>A composer grants one of the associations non-exclusive licensing rights</a:t>
            </a:r>
          </a:p>
          <a:p>
            <a:pPr lvl="1">
              <a:lnSpc>
                <a:spcPct val="110000"/>
              </a:lnSpc>
            </a:pPr>
            <a:r>
              <a:rPr lang="en-US" dirty="0"/>
              <a:t>ASCAP and BMI are dominant </a:t>
            </a:r>
          </a:p>
          <a:p>
            <a:pPr lvl="1">
              <a:lnSpc>
                <a:spcPct val="110000"/>
              </a:lnSpc>
            </a:pPr>
            <a:r>
              <a:rPr lang="en-US" dirty="0"/>
              <a:t>The association handles the licensing of the rights</a:t>
            </a:r>
          </a:p>
          <a:p>
            <a:pPr lvl="1">
              <a:lnSpc>
                <a:spcPct val="110000"/>
              </a:lnSpc>
            </a:pPr>
            <a:r>
              <a:rPr lang="en-US" dirty="0"/>
              <a:t>The association enforces the licensing by monitoring and bringing cases against unlicensed performances </a:t>
            </a:r>
          </a:p>
          <a:p>
            <a:pPr>
              <a:lnSpc>
                <a:spcPct val="110000"/>
              </a:lnSpc>
            </a:pPr>
            <a:r>
              <a:rPr lang="en-US" dirty="0"/>
              <a:t>The associations license the rights to perform the songs with a “blanket license”</a:t>
            </a:r>
          </a:p>
          <a:p>
            <a:pPr>
              <a:lnSpc>
                <a:spcPct val="110000"/>
              </a:lnSpc>
            </a:pPr>
            <a:r>
              <a:rPr lang="en-US" dirty="0">
                <a:solidFill>
                  <a:srgbClr val="C00000"/>
                </a:solidFill>
              </a:rPr>
              <a:t>The blanket license entitles the user (e.g., a radio station) to play any or all of the songs, as often as desired, for a flat fee.</a:t>
            </a:r>
          </a:p>
          <a:p>
            <a:pPr>
              <a:lnSpc>
                <a:spcPct val="110000"/>
              </a:lnSpc>
            </a:pPr>
            <a:r>
              <a:rPr lang="en-US" dirty="0"/>
              <a:t>For radio and TV stations, the flat fee normally set on the basis of the advertising revenue earned by the user (i.e., </a:t>
            </a:r>
            <a:r>
              <a:rPr lang="en-US" b="1" dirty="0">
                <a:highlight>
                  <a:srgbClr val="FFFF00"/>
                </a:highlight>
              </a:rPr>
              <a:t>1.4%</a:t>
            </a:r>
            <a:r>
              <a:rPr lang="en-US" b="1" dirty="0"/>
              <a:t> </a:t>
            </a:r>
            <a:r>
              <a:rPr lang="en-US" dirty="0"/>
              <a:t>at the time of the case)</a:t>
            </a:r>
          </a:p>
          <a:p>
            <a:pPr>
              <a:lnSpc>
                <a:spcPct val="110000"/>
              </a:lnSpc>
            </a:pPr>
            <a:r>
              <a:rPr lang="en-US" dirty="0"/>
              <a:t>Resulting from an old DOJ antitrust case, maximum fees for the blanket license and certain other conduct are overseen and regulated by judges from the Southern District of NY. </a:t>
            </a:r>
          </a:p>
          <a:p>
            <a:pPr>
              <a:lnSpc>
                <a:spcPct val="110000"/>
              </a:lnSpc>
            </a:pPr>
            <a:r>
              <a:rPr lang="en-US" dirty="0">
                <a:solidFill>
                  <a:srgbClr val="C00000"/>
                </a:solidFill>
              </a:rPr>
              <a:t>CBS (a radio &amp; TV network) complained that the blanket license was price fixing, subject to the per se rule. CBS wanted a “per use” license</a:t>
            </a:r>
            <a:r>
              <a:rPr lang="en-US" dirty="0"/>
              <a:t>  </a:t>
            </a:r>
          </a:p>
        </p:txBody>
      </p:sp>
      <p:sp>
        <p:nvSpPr>
          <p:cNvPr id="4" name="Slide Number Placeholder 3">
            <a:extLst>
              <a:ext uri="{FF2B5EF4-FFF2-40B4-BE49-F238E27FC236}">
                <a16:creationId xmlns:a16="http://schemas.microsoft.com/office/drawing/2014/main" id="{9EE8452F-11A5-4226-A77C-CF840E0F2368}"/>
              </a:ext>
            </a:extLst>
          </p:cNvPr>
          <p:cNvSpPr>
            <a:spLocks noGrp="1"/>
          </p:cNvSpPr>
          <p:nvPr>
            <p:ph type="sldNum" sz="quarter" idx="12"/>
          </p:nvPr>
        </p:nvSpPr>
        <p:spPr/>
        <p:txBody>
          <a:bodyPr/>
          <a:lstStyle/>
          <a:p>
            <a:fld id="{99F71A1A-31A9-4FA5-B879-5476ABEEDC5F}" type="slidenum">
              <a:rPr lang="en-US" smtClean="0"/>
              <a:t>9</a:t>
            </a:fld>
            <a:endParaRPr lang="en-US"/>
          </a:p>
        </p:txBody>
      </p:sp>
    </p:spTree>
    <p:extLst>
      <p:ext uri="{BB962C8B-B14F-4D97-AF65-F5344CB8AC3E}">
        <p14:creationId xmlns:p14="http://schemas.microsoft.com/office/powerpoint/2010/main" val="1754446889"/>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Times New Roman">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6498</TotalTime>
  <Words>8042</Words>
  <Application>Microsoft Office PowerPoint</Application>
  <PresentationFormat>Widescreen</PresentationFormat>
  <Paragraphs>836</Paragraphs>
  <Slides>66</Slides>
  <Notes>27</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66</vt:i4>
      </vt:variant>
    </vt:vector>
  </HeadingPairs>
  <TitlesOfParts>
    <vt:vector size="72" baseType="lpstr">
      <vt:lpstr>Arial</vt:lpstr>
      <vt:lpstr>Calibri</vt:lpstr>
      <vt:lpstr>Tahoma</vt:lpstr>
      <vt:lpstr>Times New Roman</vt:lpstr>
      <vt:lpstr>Wingdings</vt:lpstr>
      <vt:lpstr>Office Theme</vt:lpstr>
      <vt:lpstr>  Topic 4 BMI, the Escape from the Per Se Rule  and the Transition to the Modern Approach   Professor Steven Salop Antitrust Econ &amp; Law Fall 2021 </vt:lpstr>
      <vt:lpstr>The Evolution of Section 1 Law: 1890 – Present</vt:lpstr>
      <vt:lpstr>Per Se Condemnation</vt:lpstr>
      <vt:lpstr>BMI (1979) – Introduction</vt:lpstr>
      <vt:lpstr>Answer -- Bring Economics into the Picture to Move From Socony to Modern Economics-Based Analysis</vt:lpstr>
      <vt:lpstr>And Thereby Directly Challenge the Bright Lines in Northern Pacific and NSPE  </vt:lpstr>
      <vt:lpstr>CBS v. BMI (1979)  Introduction: Music Licensing Structure</vt:lpstr>
      <vt:lpstr>Music Copyright: Background Facts</vt:lpstr>
      <vt:lpstr>ASCAP and BMI Licensing Associations</vt:lpstr>
      <vt:lpstr>Legal and Economic Analysis</vt:lpstr>
      <vt:lpstr>Initial Observations that Animate the Court’s Analysis</vt:lpstr>
      <vt:lpstr>Summary of Key Issues and Analysis </vt:lpstr>
      <vt:lpstr>BMI (1979): Literal Price Fixing May Not be Condemned Per Se </vt:lpstr>
      <vt:lpstr>“Efficiency” (Lower Cost) Benefits of the Blanket License</vt:lpstr>
      <vt:lpstr>The Blanket License Also Creates a Desirable New Product</vt:lpstr>
      <vt:lpstr>Bottom Line:  The Per Se Rule Has Limits, Even When There is Joint Pricing</vt:lpstr>
      <vt:lpstr>Two Interesting Internal Contradictions</vt:lpstr>
      <vt:lpstr>Economics Sidebar: Pricing Complementary Products</vt:lpstr>
      <vt:lpstr>How to Carry Out the Rule of Reason</vt:lpstr>
      <vt:lpstr>Market Power is an Issue Under the ROR</vt:lpstr>
      <vt:lpstr>Modern Procedural Focus: Burden-Shifting Tennis Match </vt:lpstr>
      <vt:lpstr>Burden-Shifting ROR Analysis of BMI</vt:lpstr>
      <vt:lpstr>But As We Discussed, Per Se Analysis is Not Dead</vt:lpstr>
      <vt:lpstr>Looking Ahead to Phases 3 &amp; 4: The ROR Continuum – “An Enquiry Meet for the Case”</vt:lpstr>
      <vt:lpstr>  Economic Analysis of Cost-Reducing Joint Ventures:  Impact of JV Structure on Price and Output     </vt:lpstr>
      <vt:lpstr>  Fig 1: Initial “Imperfect” Competition </vt:lpstr>
      <vt:lpstr>Fig 2: “Naked” Cartel: No Cost Saving  </vt:lpstr>
      <vt:lpstr>Horizontal Joint Ventures</vt:lpstr>
      <vt:lpstr>To Analyze: A Cost-Reducing “Input” Joint Venture</vt:lpstr>
      <vt:lpstr>“Pure Production JV” Governance Structure </vt:lpstr>
      <vt:lpstr>Fig 3: “Pure Production JV” (Cost Reductions, Independent Pricing)  </vt:lpstr>
      <vt:lpstr>“Production plus Marketing JV” (Cost Reductions, Joint Pricing)</vt:lpstr>
      <vt:lpstr>Fig 4a: JV Achieves Cost Savings; Joint Pricing (i.e., like Cartel)  </vt:lpstr>
      <vt:lpstr>Fig 4b: This Outcome is the “Williamson Diagram”:  Consumer Welfare Falls;  Aggregate Welfare Effect Depends Cost Savings and Price Rise  </vt:lpstr>
      <vt:lpstr>“Production plus Marketing JV” (Cost Reductions, Joint Pricing)</vt:lpstr>
      <vt:lpstr>Question: Should Courts Regulate the Permissible Input Price for a Pure Production JV ?</vt:lpstr>
      <vt:lpstr>Impact of JV on Welfare: 2 Key Legal Issues</vt:lpstr>
      <vt:lpstr>Welfare Summary: The “Antitrust Standard”</vt:lpstr>
      <vt:lpstr>Joint Pricing JV With Very Large Cost Reductions Under the Consumer Welfare Standard</vt:lpstr>
      <vt:lpstr>Fig 4c: Joint Pricing JV With Very Large Cost Reductions  </vt:lpstr>
      <vt:lpstr>Basic Economics: Conflicting Competitive Forces.  Upward vs Downward Pricing Pressure </vt:lpstr>
      <vt:lpstr> Econ Sidebar: Why Monopolist Has Incentive to Lower Price When Variable Costs Fall</vt:lpstr>
      <vt:lpstr> The Role of Market Power (Assuming not per se)</vt:lpstr>
      <vt:lpstr>Fig 5: Joint Pricing, But Old Non-JV Technology Available  to Entrants or Non-JV Firms  </vt:lpstr>
      <vt:lpstr>Extending Figure 5: Potential Independent Competition by JV Members  Using Old, non-JV Technology Outside the JV </vt:lpstr>
      <vt:lpstr>BMI Remand: Old Technology Was Available to JV Members to Compete Independently No Market Power</vt:lpstr>
      <vt:lpstr>Fig 6: Short-run/Long-Run Dynamics  </vt:lpstr>
      <vt:lpstr>Summary: When Do Cost-Reducing JV’s Not Harm Consumers</vt:lpstr>
      <vt:lpstr>Next Step: When Should Antitrust Prohibit JV Joint Pricing Under the ROR?</vt:lpstr>
      <vt:lpstr>Hypothetical Food Truck Operator Joint Venture</vt:lpstr>
      <vt:lpstr>Analyzing the Joint Venture Agreement?</vt:lpstr>
      <vt:lpstr>Potential Competitive Effects: Overview </vt:lpstr>
      <vt:lpstr>Competitive Effects Analysis: Output Market </vt:lpstr>
      <vt:lpstr>Competitive Effects Analysis: Labor Market</vt:lpstr>
      <vt:lpstr>Anticompetitive Harms and Procompetitive Benefits</vt:lpstr>
      <vt:lpstr>Technical Appendix:  Extension To Quality Increases</vt:lpstr>
      <vt:lpstr>General Analogy</vt:lpstr>
      <vt:lpstr>Application to BMI: Quality and Cost Efficiencies</vt:lpstr>
      <vt:lpstr>Figure 7a: Diagram Extension to Quality Improvements: Neutral Effect on Consumer Welfare</vt:lpstr>
      <vt:lpstr>Figure 7b: Diagram Extension to Quality Improvements: Negative Effect on Consumer Welfare</vt:lpstr>
      <vt:lpstr>Figure 7c: Diagram Extension to Quality Improvements: Positive Effect on Consumer Welfare</vt:lpstr>
      <vt:lpstr>Numerical Example: Monopolists have the incentive to reduce price  when cost is reduced</vt:lpstr>
      <vt:lpstr>Note: Why Would a Monopolist (or Cartel) Ever Lower Price?</vt:lpstr>
      <vt:lpstr>Extreme Illustrative Numerical Example:  Monopolist Profit Maximizing Pricing</vt:lpstr>
      <vt:lpstr>Example: When Cost Falls, Monopolist Generally Has the Incentive to Reduce Price</vt:lpstr>
      <vt:lpstr>Numerical Example that Lower Cost Reduces Monopolist’s (or, Cartel’s) Price</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Escape from the Per Se Rule: Transition to the Modern Approach</dc:title>
  <dc:creator>steve salop</dc:creator>
  <cp:lastModifiedBy>Steve Salop</cp:lastModifiedBy>
  <cp:revision>211</cp:revision>
  <cp:lastPrinted>2021-09-14T12:22:05Z</cp:lastPrinted>
  <dcterms:created xsi:type="dcterms:W3CDTF">2020-04-24T19:10:28Z</dcterms:created>
  <dcterms:modified xsi:type="dcterms:W3CDTF">2023-04-30T17:43:43Z</dcterms:modified>
</cp:coreProperties>
</file>

<file path=docProps/thumbnail.jpeg>
</file>